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5.bin" ContentType="image/png"/>
  <Override PartName="/ppt/media/image16.bin" ContentType="image/png"/>
  <Override PartName="/ppt/media/image17.bin" ContentType="image/png"/>
  <Override PartName="/ppt/media/image18.bin" ContentType="image/png"/>
  <Override PartName="/ppt/media/image19.bin" ContentType="image/png"/>
  <Override PartName="/ppt/media/image20.bin" ContentType="image/png"/>
  <Override PartName="/ppt/media/image21.bin" ContentType="image/png"/>
  <Override PartName="/ppt/media/image22.bin" ContentType="image/png"/>
  <Override PartName="/ppt/media/image23.bin" ContentType="image/png"/>
  <Override PartName="/ppt/media/image24.bin" ContentType="image/png"/>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media/image99.bin"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4"/>
  </p:sldMasterIdLst>
  <p:notesMasterIdLst>
    <p:notesMasterId r:id="rId58"/>
  </p:notesMasterIdLst>
  <p:sldIdLst>
    <p:sldId id="256" r:id="rId15"/>
    <p:sldId id="4280" r:id="rId16"/>
    <p:sldId id="4281" r:id="rId17"/>
    <p:sldId id="257" r:id="rId18"/>
    <p:sldId id="4282" r:id="rId19"/>
    <p:sldId id="4283" r:id="rId20"/>
    <p:sldId id="4284" r:id="rId21"/>
    <p:sldId id="4285" r:id="rId22"/>
    <p:sldId id="4286" r:id="rId23"/>
    <p:sldId id="4287" r:id="rId24"/>
    <p:sldId id="4288" r:id="rId25"/>
    <p:sldId id="4289" r:id="rId26"/>
    <p:sldId id="4290" r:id="rId27"/>
    <p:sldId id="4291" r:id="rId28"/>
    <p:sldId id="4292" r:id="rId29"/>
    <p:sldId id="4293" r:id="rId30"/>
    <p:sldId id="4294" r:id="rId31"/>
    <p:sldId id="4295" r:id="rId32"/>
    <p:sldId id="4296" r:id="rId33"/>
    <p:sldId id="4297" r:id="rId34"/>
    <p:sldId id="4298" r:id="rId35"/>
    <p:sldId id="4299" r:id="rId36"/>
    <p:sldId id="4300" r:id="rId37"/>
    <p:sldId id="4301" r:id="rId38"/>
    <p:sldId id="4302" r:id="rId39"/>
    <p:sldId id="4304" r:id="rId40"/>
    <p:sldId id="4305" r:id="rId41"/>
    <p:sldId id="4307" r:id="rId42"/>
    <p:sldId id="4308" r:id="rId43"/>
    <p:sldId id="4306" r:id="rId44"/>
    <p:sldId id="4309" r:id="rId45"/>
    <p:sldId id="4310" r:id="rId46"/>
    <p:sldId id="4311" r:id="rId47"/>
    <p:sldId id="4312" r:id="rId48"/>
    <p:sldId id="4313" r:id="rId49"/>
    <p:sldId id="4314" r:id="rId50"/>
    <p:sldId id="4315" r:id="rId51"/>
    <p:sldId id="4316" r:id="rId52"/>
    <p:sldId id="4317" r:id="rId53"/>
    <p:sldId id="4318" r:id="rId54"/>
    <p:sldId id="12769" r:id="rId55"/>
    <p:sldId id="409" r:id="rId56"/>
    <p:sldId id="277"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F90"/>
    <a:srgbClr val="638B18"/>
    <a:srgbClr val="B8B7DD"/>
    <a:srgbClr val="FFFFFF"/>
    <a:srgbClr val="F8F8F8"/>
    <a:srgbClr val="17B6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4422" autoAdjust="0"/>
  </p:normalViewPr>
  <p:slideViewPr>
    <p:cSldViewPr snapToGrid="0">
      <p:cViewPr varScale="1">
        <p:scale>
          <a:sx n="66" d="100"/>
          <a:sy n="66" d="100"/>
        </p:scale>
        <p:origin x="1330" y="86"/>
      </p:cViewPr>
      <p:guideLst/>
    </p:cSldViewPr>
  </p:slideViewPr>
  <p:notesTextViewPr>
    <p:cViewPr>
      <p:scale>
        <a:sx n="1" d="1"/>
        <a:sy n="1" d="1"/>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customXml" Target="../customXml/item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customXml" Target="../customXml/item8.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gs" Target="tags/tag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customXml" Target="../customXml/item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E2AD9-5F69-49AC-91C8-0C1A6605370F}"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4E0D5-0889-4F1D-986C-953A1F7768A2}" type="slidenum">
              <a:rPr lang="en-US" smtClean="0"/>
              <a:t>‹#›</a:t>
            </a:fld>
            <a:endParaRPr lang="en-US"/>
          </a:p>
        </p:txBody>
      </p:sp>
    </p:spTree>
    <p:extLst>
      <p:ext uri="{BB962C8B-B14F-4D97-AF65-F5344CB8AC3E}">
        <p14:creationId xmlns:p14="http://schemas.microsoft.com/office/powerpoint/2010/main" val="407244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relational-databas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presentation, let’s discuss some of house keeping items.</a:t>
            </a:r>
          </a:p>
          <a:p>
            <a:endParaRPr lang="en-US" dirty="0"/>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Hello Everyone!</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Warn welcome to today's session – “</a:t>
            </a:r>
            <a:r>
              <a:rPr lang="en-US" dirty="0"/>
              <a:t>Lessons from Migrating Oracle Databases to Amazon RDS or Amazon Aurora</a:t>
            </a:r>
          </a:p>
          <a:p>
            <a:r>
              <a:rPr lang="en-US" dirty="0"/>
              <a:t>”</a:t>
            </a:r>
          </a:p>
          <a:p>
            <a:endParaRPr lang="en-US" dirty="0"/>
          </a:p>
          <a:p>
            <a:r>
              <a:rPr lang="en-US" sz="1200" b="0" i="0" kern="1200" dirty="0">
                <a:solidFill>
                  <a:schemeClr val="tx1"/>
                </a:solidFill>
                <a:effectLst/>
                <a:latin typeface="Amazon Ember Regular" charset="0"/>
                <a:ea typeface="+mn-ea"/>
                <a:cs typeface="+mn-cs"/>
              </a:rPr>
              <a:t>My name is Shailesh </a:t>
            </a:r>
            <a:r>
              <a:rPr lang="en-US" sz="1200" b="0" i="0" kern="1200" dirty="0" err="1">
                <a:solidFill>
                  <a:schemeClr val="tx1"/>
                </a:solidFill>
                <a:effectLst/>
                <a:latin typeface="Amazon Ember Regular" charset="0"/>
                <a:ea typeface="+mn-ea"/>
                <a:cs typeface="+mn-cs"/>
              </a:rPr>
              <a:t>Rangani</a:t>
            </a:r>
            <a:r>
              <a:rPr lang="en-US" sz="1200" b="0" i="0" kern="1200" dirty="0">
                <a:solidFill>
                  <a:schemeClr val="tx1"/>
                </a:solidFill>
                <a:effectLst/>
                <a:latin typeface="Amazon Ember Regular" charset="0"/>
                <a:ea typeface="+mn-ea"/>
                <a:cs typeface="+mn-cs"/>
              </a:rPr>
              <a:t>, Cloud database engineer here at Datavail. </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a:t>
            </a:fld>
            <a:endParaRPr lang="en-US"/>
          </a:p>
        </p:txBody>
      </p:sp>
    </p:spTree>
    <p:extLst>
      <p:ext uri="{BB962C8B-B14F-4D97-AF65-F5344CB8AC3E}">
        <p14:creationId xmlns:p14="http://schemas.microsoft.com/office/powerpoint/2010/main" val="1671095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Again as reminder, if you have any questions, please feel free to use chat options in </a:t>
            </a:r>
            <a:r>
              <a:rPr lang="en-US" sz="1200" b="0" i="0" kern="1200" dirty="0" err="1">
                <a:solidFill>
                  <a:schemeClr val="tx1"/>
                </a:solidFill>
                <a:effectLst/>
                <a:latin typeface="Amazon Ember Regular" charset="0"/>
                <a:ea typeface="+mn-ea"/>
                <a:cs typeface="+mn-cs"/>
              </a:rPr>
              <a:t>GotoWebinar</a:t>
            </a:r>
            <a:r>
              <a:rPr lang="en-US" sz="1200" b="0" i="0" kern="1200" dirty="0">
                <a:solidFill>
                  <a:schemeClr val="tx1"/>
                </a:solidFill>
                <a:effectLst/>
                <a:latin typeface="Amazon Ember Regular" charset="0"/>
                <a:ea typeface="+mn-ea"/>
                <a:cs typeface="+mn-cs"/>
              </a:rPr>
              <a:t>.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Before we get into schema conversion and migration path, Let’s look at what is Amazon Aurora and its architecture.</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10</a:t>
            </a:fld>
            <a:endParaRPr lang="en-US"/>
          </a:p>
        </p:txBody>
      </p:sp>
    </p:spTree>
    <p:extLst>
      <p:ext uri="{BB962C8B-B14F-4D97-AF65-F5344CB8AC3E}">
        <p14:creationId xmlns:p14="http://schemas.microsoft.com/office/powerpoint/2010/main" val="807961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Aurora is a MySQL and PostgreSQL-compatible </a:t>
            </a:r>
            <a:r>
              <a:rPr lang="en-US" sz="1200" b="0" i="0" u="none" strike="noStrike" kern="1200" dirty="0">
                <a:solidFill>
                  <a:schemeClr val="tx1"/>
                </a:solidFill>
                <a:effectLst/>
                <a:latin typeface="Amazon Ember Regular" charset="0"/>
                <a:ea typeface="+mn-ea"/>
                <a:cs typeface="+mn-cs"/>
                <a:hlinkClick r:id="rId3"/>
              </a:rPr>
              <a:t>relational database</a:t>
            </a:r>
            <a:r>
              <a:rPr lang="en-US" sz="1200" b="0" i="0" kern="1200" dirty="0">
                <a:solidFill>
                  <a:schemeClr val="tx1"/>
                </a:solidFill>
                <a:effectLst/>
                <a:latin typeface="Amazon Ember Regular" charset="0"/>
                <a:ea typeface="+mn-ea"/>
                <a:cs typeface="+mn-cs"/>
              </a:rPr>
              <a:t> built for the cloud. It is delivered as the managed service.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Aurora combines the performance and availability of traditional enterprise databases with the simplicity and cost-effectiveness of open source databases.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It is drop-in MySQL and PostgreSQL compatible.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Pricing mode is very simple (pay as you go) and no “lock in period” like commercial databases. </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11</a:t>
            </a:fld>
            <a:endParaRPr lang="en-US"/>
          </a:p>
        </p:txBody>
      </p:sp>
    </p:spTree>
    <p:extLst>
      <p:ext uri="{BB962C8B-B14F-4D97-AF65-F5344CB8AC3E}">
        <p14:creationId xmlns:p14="http://schemas.microsoft.com/office/powerpoint/2010/main" val="137466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Aurora’s key feature is distributed, fault-tolerant, self-healing storage sub system. This storage system span across 3 Availability Zones (AZs). Each Availability zone will have 2 copies of data. </a:t>
            </a:r>
          </a:p>
          <a:p>
            <a:r>
              <a:rPr lang="en-US" sz="1200" b="0" i="0" kern="1200" dirty="0">
                <a:solidFill>
                  <a:schemeClr val="tx1"/>
                </a:solidFill>
                <a:effectLst/>
                <a:latin typeface="Amazon Ember Regular" charset="0"/>
                <a:ea typeface="+mn-ea"/>
                <a:cs typeface="+mn-cs"/>
              </a:rPr>
              <a:t>Amazon Aurora  delivers high performance and availability with up to 15 low-latency read replicas.</a:t>
            </a:r>
          </a:p>
          <a:p>
            <a:r>
              <a:rPr lang="en-US" sz="1200" b="0" i="0" kern="1200" dirty="0">
                <a:solidFill>
                  <a:schemeClr val="tx1"/>
                </a:solidFill>
                <a:effectLst/>
                <a:latin typeface="Amazon Ember Regular" charset="0"/>
                <a:ea typeface="+mn-ea"/>
                <a:cs typeface="+mn-cs"/>
              </a:rPr>
              <a:t>Aurora performs continuous backup to Amazon S3.</a:t>
            </a:r>
          </a:p>
          <a:p>
            <a:r>
              <a:rPr lang="en-US" sz="1200" b="0" i="0" kern="1200" dirty="0">
                <a:solidFill>
                  <a:schemeClr val="tx1"/>
                </a:solidFill>
                <a:effectLst/>
                <a:latin typeface="Amazon Ember Regular" charset="0"/>
                <a:ea typeface="+mn-ea"/>
                <a:cs typeface="+mn-cs"/>
              </a:rPr>
              <a:t>Storage nodes also replicates across three Availability Zones (AZs) as shown in this slide.</a:t>
            </a:r>
          </a:p>
          <a:p>
            <a:r>
              <a:rPr lang="en-US" sz="1200" b="0" i="0" kern="1200" dirty="0">
                <a:solidFill>
                  <a:schemeClr val="tx1"/>
                </a:solidFill>
                <a:effectLst/>
                <a:latin typeface="Amazon Ember Regular" charset="0"/>
                <a:ea typeface="+mn-ea"/>
                <a:cs typeface="+mn-cs"/>
              </a:rPr>
              <a:t>Storage can auto-scales up to 128TB per database instance.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By default Aurora provides one cluster end point and one reader end point.</a:t>
            </a:r>
          </a:p>
          <a:p>
            <a:r>
              <a:rPr lang="en-US" sz="1200" b="0" i="0" kern="1200" dirty="0">
                <a:solidFill>
                  <a:schemeClr val="tx1"/>
                </a:solidFill>
                <a:effectLst/>
                <a:latin typeface="Amazon Ember Regular" charset="0"/>
                <a:ea typeface="+mn-ea"/>
                <a:cs typeface="+mn-cs"/>
              </a:rPr>
              <a:t>Cluster endpoint points to the writer node.</a:t>
            </a:r>
          </a:p>
          <a:p>
            <a:r>
              <a:rPr lang="en-US" sz="1200" b="0" i="0" kern="1200" dirty="0">
                <a:solidFill>
                  <a:schemeClr val="tx1"/>
                </a:solidFill>
                <a:effectLst/>
                <a:latin typeface="Amazon Ember Regular" charset="0"/>
                <a:ea typeface="+mn-ea"/>
                <a:cs typeface="+mn-cs"/>
              </a:rPr>
              <a:t>While the reader end point points to all available reader nodes and serves traffic in round robin fashion. You can have up to 15 read replicas.</a:t>
            </a:r>
          </a:p>
          <a:p>
            <a:r>
              <a:rPr lang="en-US" sz="1200" b="0" i="0" kern="1200" dirty="0">
                <a:solidFill>
                  <a:schemeClr val="tx1"/>
                </a:solidFill>
                <a:effectLst/>
                <a:latin typeface="Amazon Ember Regular" charset="0"/>
                <a:ea typeface="+mn-ea"/>
                <a:cs typeface="+mn-cs"/>
              </a:rPr>
              <a:t>Aurora also provides option for creating custom end point which you can point to specific instance or set of instances.</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12</a:t>
            </a:fld>
            <a:endParaRPr lang="en-US"/>
          </a:p>
        </p:txBody>
      </p:sp>
    </p:spTree>
    <p:extLst>
      <p:ext uri="{BB962C8B-B14F-4D97-AF65-F5344CB8AC3E}">
        <p14:creationId xmlns:p14="http://schemas.microsoft.com/office/powerpoint/2010/main" val="153656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Aurora is also tightly integrated with other AWS echo system so you can leverage capability of other AWS services with Aurora.</a:t>
            </a:r>
          </a:p>
          <a:p>
            <a:r>
              <a:rPr lang="en-US" sz="1200" b="0" i="0" kern="1200" dirty="0">
                <a:solidFill>
                  <a:schemeClr val="tx1"/>
                </a:solidFill>
                <a:effectLst/>
                <a:latin typeface="Amazon Ember Regular" charset="0"/>
                <a:ea typeface="+mn-ea"/>
                <a:cs typeface="+mn-cs"/>
              </a:rPr>
              <a:t>Like.</a:t>
            </a:r>
          </a:p>
          <a:p>
            <a:r>
              <a:rPr lang="en-US" sz="1200" b="0" i="0" kern="1200" dirty="0">
                <a:solidFill>
                  <a:schemeClr val="tx1"/>
                </a:solidFill>
                <a:effectLst/>
                <a:latin typeface="Amazon Ember Regular" charset="0"/>
                <a:ea typeface="+mn-ea"/>
                <a:cs typeface="+mn-cs"/>
              </a:rPr>
              <a:t>AWS Lambda: you can invoke lambda events from your database code like procedure/function </a:t>
            </a:r>
          </a:p>
          <a:p>
            <a:r>
              <a:rPr lang="en-US" sz="1200" b="0" i="0" kern="1200" dirty="0">
                <a:solidFill>
                  <a:schemeClr val="tx1"/>
                </a:solidFill>
                <a:effectLst/>
                <a:latin typeface="Amazon Ember Regular" charset="0"/>
                <a:ea typeface="+mn-ea"/>
                <a:cs typeface="+mn-cs"/>
              </a:rPr>
              <a:t>AWS S3: You can directly copy your data to and from S3 bucket. Aurora performs continues backup and snapshots to S3.</a:t>
            </a:r>
          </a:p>
          <a:p>
            <a:r>
              <a:rPr lang="en-US" sz="1200" b="0" i="0" kern="1200" dirty="0">
                <a:solidFill>
                  <a:schemeClr val="tx1"/>
                </a:solidFill>
                <a:effectLst/>
                <a:latin typeface="Amazon Ember Regular" charset="0"/>
                <a:ea typeface="+mn-ea"/>
                <a:cs typeface="+mn-cs"/>
              </a:rPr>
              <a:t>Using AWS IAM you can authenticate against Aurora PostgreSQL database without using database credential.</a:t>
            </a:r>
          </a:p>
          <a:p>
            <a:r>
              <a:rPr lang="en-US" sz="1200" b="0" i="0" kern="1200" dirty="0">
                <a:solidFill>
                  <a:schemeClr val="tx1"/>
                </a:solidFill>
                <a:effectLst/>
                <a:latin typeface="Amazon Ember Regular" charset="0"/>
                <a:ea typeface="+mn-ea"/>
                <a:cs typeface="+mn-cs"/>
              </a:rPr>
              <a:t>You can publish your Aurora logs to AWS </a:t>
            </a:r>
            <a:r>
              <a:rPr lang="en-US" sz="1200" b="0" i="0" kern="1200" dirty="0" err="1">
                <a:solidFill>
                  <a:schemeClr val="tx1"/>
                </a:solidFill>
                <a:effectLst/>
                <a:latin typeface="Amazon Ember Regular" charset="0"/>
                <a:ea typeface="+mn-ea"/>
                <a:cs typeface="+mn-cs"/>
              </a:rPr>
              <a:t>cloudwatch</a:t>
            </a:r>
            <a:r>
              <a:rPr lang="en-US" sz="1200" b="0" i="0" kern="1200" dirty="0">
                <a:solidFill>
                  <a:schemeClr val="tx1"/>
                </a:solidFill>
                <a:effectLst/>
                <a:latin typeface="Amazon Ember Regular" charset="0"/>
                <a:ea typeface="+mn-ea"/>
                <a:cs typeface="+mn-cs"/>
              </a:rPr>
              <a:t> and perform real time analysis on logs. You can also use </a:t>
            </a:r>
            <a:r>
              <a:rPr lang="en-US" sz="1200" b="0" i="0" kern="1200" dirty="0" err="1">
                <a:solidFill>
                  <a:schemeClr val="tx1"/>
                </a:solidFill>
                <a:effectLst/>
                <a:latin typeface="Amazon Ember Regular" charset="0"/>
                <a:ea typeface="+mn-ea"/>
                <a:cs typeface="+mn-cs"/>
              </a:rPr>
              <a:t>Cloudwatch</a:t>
            </a:r>
            <a:r>
              <a:rPr lang="en-US" sz="1200" b="0" i="0" kern="1200" dirty="0">
                <a:solidFill>
                  <a:schemeClr val="tx1"/>
                </a:solidFill>
                <a:effectLst/>
                <a:latin typeface="Amazon Ember Regular" charset="0"/>
                <a:ea typeface="+mn-ea"/>
                <a:cs typeface="+mn-cs"/>
              </a:rPr>
              <a:t> to create alarms</a:t>
            </a:r>
          </a:p>
          <a:p>
            <a:r>
              <a:rPr lang="en-US" sz="1200" b="0" i="0" kern="1200" dirty="0">
                <a:solidFill>
                  <a:schemeClr val="tx1"/>
                </a:solidFill>
                <a:effectLst/>
                <a:latin typeface="Amazon Ember Regular" charset="0"/>
                <a:ea typeface="+mn-ea"/>
                <a:cs typeface="+mn-cs"/>
              </a:rPr>
              <a:t>Aurora is also integrated with machine learning (ML) services using simple SQL queries.</a:t>
            </a:r>
          </a:p>
          <a:p>
            <a:r>
              <a:rPr lang="en-US" sz="1200" b="0" i="0" kern="1200" dirty="0">
                <a:solidFill>
                  <a:schemeClr val="tx1"/>
                </a:solidFill>
                <a:effectLst/>
                <a:latin typeface="Amazon Ember Regular" charset="0"/>
                <a:ea typeface="+mn-ea"/>
                <a:cs typeface="+mn-cs"/>
              </a:rPr>
              <a:t>This simplifies developing database applications which uses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and Amazon Comprehend to perform any predictions.</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13</a:t>
            </a:fld>
            <a:endParaRPr lang="en-US"/>
          </a:p>
        </p:txBody>
      </p:sp>
    </p:spTree>
    <p:extLst>
      <p:ext uri="{BB962C8B-B14F-4D97-AF65-F5344CB8AC3E}">
        <p14:creationId xmlns:p14="http://schemas.microsoft.com/office/powerpoint/2010/main" val="344866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As Aurora is the managed services, lot of tasks like hardware provisioning, installation, patching, backup, failover, monitoring are taken care by AWS.</a:t>
            </a:r>
          </a:p>
          <a:p>
            <a:r>
              <a:rPr lang="en-US" sz="1200" b="0" i="0" kern="1200" dirty="0">
                <a:solidFill>
                  <a:schemeClr val="tx1"/>
                </a:solidFill>
                <a:effectLst/>
                <a:latin typeface="Amazon Ember Regular" charset="0"/>
                <a:ea typeface="+mn-ea"/>
                <a:cs typeface="+mn-cs"/>
              </a:rPr>
              <a:t>Because of these now you have time focus on application improvement tasks are like schema design, query optimizations. </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14</a:t>
            </a:fld>
            <a:endParaRPr lang="en-US"/>
          </a:p>
        </p:txBody>
      </p:sp>
    </p:spTree>
    <p:extLst>
      <p:ext uri="{BB962C8B-B14F-4D97-AF65-F5344CB8AC3E}">
        <p14:creationId xmlns:p14="http://schemas.microsoft.com/office/powerpoint/2010/main" val="204567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Let’s see who all in today’s work are adopting to Amazon Aurora. I would divide them in to 3 key </a:t>
            </a:r>
            <a:r>
              <a:rPr lang="en-US" dirty="0" err="1"/>
              <a:t>catagories</a:t>
            </a:r>
            <a:r>
              <a:rPr lang="en-US" dirty="0"/>
              <a:t>:</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endParaRPr lang="en-US" dirty="0"/>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If you already have PostgreSQL running in on-prem, in such cases, without any application changes you can migrate them to Aurora PostgreSQL</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If you are using commercial engines, in that case with 1/10 of the cost you can migrate to Aurora PostgreSQL (You will use tools like SCT and DMS for such cases)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If you are building new application, you can take advantages of </a:t>
            </a:r>
            <a:r>
              <a:rPr lang="en-US" sz="1200" dirty="0">
                <a:solidFill>
                  <a:schemeClr val="tx2"/>
                </a:solidFill>
                <a:latin typeface="Amazon Ember Regular" charset="0"/>
              </a:rPr>
              <a:t>Scalability, availability and managed service. And you can choose amazon Aurora as your backend.</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15</a:t>
            </a:fld>
            <a:endParaRPr lang="en-US"/>
          </a:p>
        </p:txBody>
      </p:sp>
    </p:spTree>
    <p:extLst>
      <p:ext uri="{BB962C8B-B14F-4D97-AF65-F5344CB8AC3E}">
        <p14:creationId xmlns:p14="http://schemas.microsoft.com/office/powerpoint/2010/main" val="3731367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Now look at database migration option: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Frist we will look into schema conversion tool and then we will look in to database migration services.</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16</a:t>
            </a:fld>
            <a:endParaRPr lang="en-US"/>
          </a:p>
        </p:txBody>
      </p:sp>
    </p:spTree>
    <p:extLst>
      <p:ext uri="{BB962C8B-B14F-4D97-AF65-F5344CB8AC3E}">
        <p14:creationId xmlns:p14="http://schemas.microsoft.com/office/powerpoint/2010/main" val="3771991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SCT is desktop application, It is free and you can download on your laptop, desktop or you can install on an EC2 instance.</a:t>
            </a:r>
          </a:p>
          <a:p>
            <a:r>
              <a:rPr lang="en-US" sz="1200" b="0" i="0" kern="1200" dirty="0">
                <a:solidFill>
                  <a:schemeClr val="tx1"/>
                </a:solidFill>
                <a:effectLst/>
                <a:latin typeface="Amazon Ember Regular" charset="0"/>
                <a:ea typeface="+mn-ea"/>
                <a:cs typeface="+mn-cs"/>
              </a:rPr>
              <a:t>This is interface for SCT.</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In extreme right and left you can object browser </a:t>
            </a:r>
          </a:p>
          <a:p>
            <a:r>
              <a:rPr lang="en-US" sz="1200" b="0" i="0" kern="1200" dirty="0">
                <a:solidFill>
                  <a:schemeClr val="tx1"/>
                </a:solidFill>
                <a:effectLst/>
                <a:latin typeface="Amazon Ember Regular" charset="0"/>
                <a:ea typeface="+mn-ea"/>
                <a:cs typeface="+mn-cs"/>
              </a:rPr>
              <a:t>In middle you have code browser. </a:t>
            </a:r>
          </a:p>
          <a:p>
            <a:r>
              <a:rPr lang="en-US" sz="1200" b="0" i="0" kern="1200" dirty="0">
                <a:solidFill>
                  <a:schemeClr val="tx1"/>
                </a:solidFill>
                <a:effectLst/>
                <a:latin typeface="Amazon Ember Regular" charset="0"/>
                <a:ea typeface="+mn-ea"/>
                <a:cs typeface="+mn-cs"/>
              </a:rPr>
              <a:t>Code browser gives you side by side view of code for comparison. How is your code before migration and how is code after migration.</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In case if SCT cannot convert function/stored procedures, it will give you manual conversion tips as shown in this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17</a:t>
            </a:fld>
            <a:endParaRPr lang="en-US"/>
          </a:p>
        </p:txBody>
      </p:sp>
    </p:spTree>
    <p:extLst>
      <p:ext uri="{BB962C8B-B14F-4D97-AF65-F5344CB8AC3E}">
        <p14:creationId xmlns:p14="http://schemas.microsoft.com/office/powerpoint/2010/main" val="231973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====NEXT====</a:t>
            </a:r>
          </a:p>
          <a:p>
            <a:r>
              <a:rPr lang="en-US" sz="1200" b="0" i="0" kern="1200" dirty="0">
                <a:solidFill>
                  <a:schemeClr val="tx1"/>
                </a:solidFill>
                <a:effectLst/>
                <a:latin typeface="Amazon Ember Regular" charset="0"/>
                <a:ea typeface="+mn-ea"/>
                <a:cs typeface="+mn-cs"/>
              </a:rPr>
              <a:t>Once you have converted your schema and it’s objects from Oracle to PostgreSQL, Before you apply these SQL to PostgreSQL, you can save those objects are file.</a:t>
            </a:r>
          </a:p>
          <a:p>
            <a:r>
              <a:rPr lang="en-US" sz="1200" b="0" i="0" kern="1200" dirty="0">
                <a:solidFill>
                  <a:schemeClr val="tx1"/>
                </a:solidFill>
                <a:effectLst/>
                <a:latin typeface="Amazon Ember Regular" charset="0"/>
                <a:ea typeface="+mn-ea"/>
                <a:cs typeface="+mn-cs"/>
              </a:rPr>
              <a:t>What SCT does is, it saves</a:t>
            </a:r>
          </a:p>
          <a:p>
            <a:r>
              <a:rPr lang="en-US" sz="1200" b="0" i="0" kern="1200" dirty="0">
                <a:solidFill>
                  <a:schemeClr val="tx1"/>
                </a:solidFill>
                <a:effectLst/>
                <a:latin typeface="Amazon Ember Regular" charset="0"/>
                <a:ea typeface="+mn-ea"/>
                <a:cs typeface="+mn-cs"/>
              </a:rPr>
              <a:t>One portion of file is tables and primary key</a:t>
            </a:r>
          </a:p>
          <a:p>
            <a:r>
              <a:rPr lang="en-US" sz="1200" b="0" i="0" kern="1200" dirty="0">
                <a:solidFill>
                  <a:schemeClr val="tx1"/>
                </a:solidFill>
                <a:effectLst/>
                <a:latin typeface="Amazon Ember Regular" charset="0"/>
                <a:ea typeface="+mn-ea"/>
                <a:cs typeface="+mn-cs"/>
              </a:rPr>
              <a:t>One portion of file is reference key, secondary indexes and constraints</a:t>
            </a:r>
          </a:p>
          <a:p>
            <a:r>
              <a:rPr lang="en-US" sz="1200" b="0" i="0" kern="1200" dirty="0">
                <a:solidFill>
                  <a:schemeClr val="tx1"/>
                </a:solidFill>
                <a:effectLst/>
                <a:latin typeface="Amazon Ember Regular" charset="0"/>
                <a:ea typeface="+mn-ea"/>
                <a:cs typeface="+mn-cs"/>
              </a:rPr>
              <a:t>One portion of file if functions/procedure and so on.</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Using this you can create your target environment with tables and Primary key ONLY. After this you can perform full load using DMS, once full load is completed, you can apply all other database structure. </a:t>
            </a:r>
          </a:p>
          <a:p>
            <a:endParaRPr lang="en-US" dirty="0"/>
          </a:p>
          <a:p>
            <a:r>
              <a:rPr lang="en-US" dirty="0"/>
              <a:t>=== NEXT ===</a:t>
            </a:r>
          </a:p>
          <a:p>
            <a:r>
              <a:rPr lang="en-US" sz="1200" b="0" i="0" kern="1200" dirty="0">
                <a:solidFill>
                  <a:schemeClr val="tx1"/>
                </a:solidFill>
                <a:effectLst/>
                <a:latin typeface="Amazon Ember Regular" charset="0"/>
                <a:ea typeface="+mn-ea"/>
                <a:cs typeface="+mn-cs"/>
              </a:rPr>
              <a:t>While migrating or converting your schema using SCT, you should keep eye on memory consumption of your local desk or laptop. </a:t>
            </a:r>
          </a:p>
          <a:p>
            <a:r>
              <a:rPr lang="en-US" sz="1200" b="0" i="0" kern="1200" dirty="0">
                <a:solidFill>
                  <a:schemeClr val="tx1"/>
                </a:solidFill>
                <a:effectLst/>
                <a:latin typeface="Amazon Ember Regular" charset="0"/>
                <a:ea typeface="+mn-ea"/>
                <a:cs typeface="+mn-cs"/>
              </a:rPr>
              <a:t>You can also change memory configuration metrics at 2 different places </a:t>
            </a:r>
          </a:p>
          <a:p>
            <a:r>
              <a:rPr lang="en-US" sz="1200" b="0" i="0" kern="1200" dirty="0">
                <a:solidFill>
                  <a:schemeClr val="tx1"/>
                </a:solidFill>
                <a:effectLst/>
                <a:latin typeface="Amazon Ember Regular" charset="0"/>
                <a:ea typeface="+mn-ea"/>
                <a:cs typeface="+mn-cs"/>
              </a:rPr>
              <a:t> </a:t>
            </a:r>
          </a:p>
          <a:p>
            <a:pPr lvl="0"/>
            <a:r>
              <a:rPr lang="en-US" sz="1200" b="0" i="0" kern="1200" dirty="0">
                <a:solidFill>
                  <a:schemeClr val="tx1"/>
                </a:solidFill>
                <a:effectLst/>
                <a:latin typeface="Amazon Ember Regular" charset="0"/>
                <a:ea typeface="+mn-ea"/>
                <a:cs typeface="+mn-cs"/>
              </a:rPr>
              <a:t>SCT settings </a:t>
            </a:r>
          </a:p>
          <a:p>
            <a:r>
              <a:rPr lang="en-US" sz="1200" b="0" i="0" kern="1200" dirty="0">
                <a:solidFill>
                  <a:schemeClr val="tx1"/>
                </a:solidFill>
                <a:effectLst/>
                <a:latin typeface="Amazon Ember Regular" charset="0"/>
                <a:ea typeface="+mn-ea"/>
                <a:cs typeface="+mn-cs"/>
              </a:rPr>
              <a:t>You can trade the speed of conversion with memory consumption</a:t>
            </a:r>
          </a:p>
          <a:p>
            <a:pPr lvl="0"/>
            <a:r>
              <a:rPr lang="en-US" sz="1200" b="0" i="0" kern="1200" dirty="0">
                <a:solidFill>
                  <a:schemeClr val="tx1"/>
                </a:solidFill>
                <a:effectLst/>
                <a:latin typeface="Amazon Ember Regular" charset="0"/>
                <a:ea typeface="+mn-ea"/>
                <a:cs typeface="+mn-cs"/>
              </a:rPr>
              <a:t>JVM settings  which is in SCT configuration file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18</a:t>
            </a:fld>
            <a:endParaRPr lang="en-US"/>
          </a:p>
        </p:txBody>
      </p:sp>
    </p:spTree>
    <p:extLst>
      <p:ext uri="{BB962C8B-B14F-4D97-AF65-F5344CB8AC3E}">
        <p14:creationId xmlns:p14="http://schemas.microsoft.com/office/powerpoint/2010/main" val="3095113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I believe as database person, you often would have got question: </a:t>
            </a:r>
          </a:p>
          <a:p>
            <a:r>
              <a:rPr lang="en-US" sz="1200" b="0" i="0" kern="1200" dirty="0">
                <a:solidFill>
                  <a:schemeClr val="tx1"/>
                </a:solidFill>
                <a:effectLst/>
                <a:latin typeface="Amazon Ember Regular" charset="0"/>
                <a:ea typeface="+mn-ea"/>
                <a:cs typeface="+mn-cs"/>
              </a:rPr>
              <a:t>I have this Oracle database and can you tell me how long it will take to migrate this to Aurora PostgreSQL. </a:t>
            </a:r>
          </a:p>
          <a:p>
            <a:r>
              <a:rPr lang="en-US" sz="1200" b="0" i="0" kern="1200" dirty="0">
                <a:solidFill>
                  <a:schemeClr val="tx1"/>
                </a:solidFill>
                <a:effectLst/>
                <a:latin typeface="Amazon Ember Regular" charset="0"/>
                <a:ea typeface="+mn-ea"/>
                <a:cs typeface="+mn-cs"/>
              </a:rPr>
              <a:t>Can you tell me how complex it could be? </a:t>
            </a:r>
          </a:p>
          <a:p>
            <a:r>
              <a:rPr lang="en-US" sz="1200" b="0" i="0" kern="1200" dirty="0">
                <a:solidFill>
                  <a:schemeClr val="tx1"/>
                </a:solidFill>
                <a:effectLst/>
                <a:latin typeface="Amazon Ember Regular" charset="0"/>
                <a:ea typeface="+mn-ea"/>
                <a:cs typeface="+mn-cs"/>
              </a:rPr>
              <a:t>How many days?</a:t>
            </a:r>
          </a:p>
          <a:p>
            <a:r>
              <a:rPr lang="en-US" sz="1200" b="0" i="0" kern="1200" dirty="0">
                <a:solidFill>
                  <a:schemeClr val="tx1"/>
                </a:solidFill>
                <a:effectLst/>
                <a:latin typeface="Amazon Ember Regular" charset="0"/>
                <a:ea typeface="+mn-ea"/>
                <a:cs typeface="+mn-cs"/>
              </a:rPr>
              <a:t>Can it be done?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Often you are force to guess, with SCT you can perform calculated estimation with supporting data. </a:t>
            </a:r>
          </a:p>
          <a:p>
            <a:r>
              <a:rPr lang="en-US" sz="1200" b="0" i="0" kern="1200" dirty="0">
                <a:solidFill>
                  <a:schemeClr val="tx1"/>
                </a:solidFill>
                <a:effectLst/>
                <a:latin typeface="Amazon Ember Regular" charset="0"/>
                <a:ea typeface="+mn-ea"/>
                <a:cs typeface="+mn-cs"/>
              </a:rPr>
              <a:t>All you need to perform is…</a:t>
            </a:r>
          </a:p>
          <a:p>
            <a:r>
              <a:rPr lang="en-US" sz="1200" b="0" i="0" kern="1200" dirty="0">
                <a:solidFill>
                  <a:schemeClr val="tx1"/>
                </a:solidFill>
                <a:effectLst/>
                <a:latin typeface="Amazon Ember Regular" charset="0"/>
                <a:ea typeface="+mn-ea"/>
                <a:cs typeface="+mn-cs"/>
              </a:rPr>
              <a:t>Download and install SCT</a:t>
            </a:r>
          </a:p>
          <a:p>
            <a:r>
              <a:rPr lang="en-US" sz="1200" b="0" i="0" kern="1200" dirty="0" err="1">
                <a:solidFill>
                  <a:schemeClr val="tx1"/>
                </a:solidFill>
                <a:effectLst/>
                <a:latin typeface="Amazon Ember Regular" charset="0"/>
                <a:ea typeface="+mn-ea"/>
                <a:cs typeface="+mn-cs"/>
              </a:rPr>
              <a:t>Conenct</a:t>
            </a:r>
            <a:r>
              <a:rPr lang="en-US" sz="1200" b="0" i="0" kern="1200" dirty="0">
                <a:solidFill>
                  <a:schemeClr val="tx1"/>
                </a:solidFill>
                <a:effectLst/>
                <a:latin typeface="Amazon Ember Regular" charset="0"/>
                <a:ea typeface="+mn-ea"/>
                <a:cs typeface="+mn-cs"/>
              </a:rPr>
              <a:t> to Source and target database type </a:t>
            </a:r>
          </a:p>
          <a:p>
            <a:r>
              <a:rPr lang="en-US" sz="1200" b="0" i="0" kern="1200" dirty="0">
                <a:solidFill>
                  <a:schemeClr val="tx1"/>
                </a:solidFill>
                <a:effectLst/>
                <a:latin typeface="Amazon Ember Regular" charset="0"/>
                <a:ea typeface="+mn-ea"/>
                <a:cs typeface="+mn-cs"/>
              </a:rPr>
              <a:t>And</a:t>
            </a:r>
          </a:p>
          <a:p>
            <a:r>
              <a:rPr lang="en-US" sz="1200" b="0" i="0" kern="1200" dirty="0">
                <a:solidFill>
                  <a:schemeClr val="tx1"/>
                </a:solidFill>
                <a:effectLst/>
                <a:latin typeface="Amazon Ember Regular" charset="0"/>
                <a:ea typeface="+mn-ea"/>
                <a:cs typeface="+mn-cs"/>
              </a:rPr>
              <a:t>Run assessment report.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First part of SCT report is Conversion action: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In this section SCT is going to show you how many objects are there in database, </a:t>
            </a:r>
          </a:p>
          <a:p>
            <a:r>
              <a:rPr lang="en-US" sz="1200" b="0" i="0" kern="1200" dirty="0">
                <a:solidFill>
                  <a:schemeClr val="tx1"/>
                </a:solidFill>
                <a:effectLst/>
                <a:latin typeface="Amazon Ember Regular" charset="0"/>
                <a:ea typeface="+mn-ea"/>
                <a:cs typeface="+mn-cs"/>
              </a:rPr>
              <a:t>how many of them will get converted automatically and </a:t>
            </a:r>
          </a:p>
          <a:p>
            <a:r>
              <a:rPr lang="en-US" sz="1200" b="0" i="0" kern="1200" dirty="0">
                <a:solidFill>
                  <a:schemeClr val="tx1"/>
                </a:solidFill>
                <a:effectLst/>
                <a:latin typeface="Amazon Ember Regular" charset="0"/>
                <a:ea typeface="+mn-ea"/>
                <a:cs typeface="+mn-cs"/>
              </a:rPr>
              <a:t>how many needs manual conversion.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Objects which required manual conversion: We will classify them into 3 different category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Simple (&lt; 1hour)</a:t>
            </a:r>
          </a:p>
          <a:p>
            <a:r>
              <a:rPr lang="en-US" sz="1200" b="0" i="0" kern="1200" dirty="0">
                <a:solidFill>
                  <a:schemeClr val="tx1"/>
                </a:solidFill>
                <a:effectLst/>
                <a:latin typeface="Amazon Ember Regular" charset="0"/>
                <a:ea typeface="+mn-ea"/>
                <a:cs typeface="+mn-cs"/>
              </a:rPr>
              <a:t>Medium or complex actions  (&lt; 4 hours)</a:t>
            </a:r>
          </a:p>
          <a:p>
            <a:r>
              <a:rPr lang="en-US" sz="1200" b="0" i="0" kern="1200" dirty="0">
                <a:solidFill>
                  <a:schemeClr val="tx1"/>
                </a:solidFill>
                <a:effectLst/>
                <a:latin typeface="Amazon Ember Regular" charset="0"/>
                <a:ea typeface="+mn-ea"/>
                <a:cs typeface="+mn-cs"/>
              </a:rPr>
              <a:t>Significant actions (&gt; 4 hours)</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Second part of SCT report is detailed section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Whichever object SCT is unable to convert, it is going to give your recommended action. </a:t>
            </a:r>
          </a:p>
          <a:p>
            <a:endParaRPr lang="en-US" sz="1200" b="0" i="0" kern="1200" dirty="0">
              <a:solidFill>
                <a:schemeClr val="tx1"/>
              </a:solidFill>
              <a:effectLst/>
              <a:latin typeface="Amazon Ember Regular" charset="0"/>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19</a:t>
            </a:fld>
            <a:endParaRPr lang="en-US"/>
          </a:p>
        </p:txBody>
      </p:sp>
    </p:spTree>
    <p:extLst>
      <p:ext uri="{BB962C8B-B14F-4D97-AF65-F5344CB8AC3E}">
        <p14:creationId xmlns:p14="http://schemas.microsoft.com/office/powerpoint/2010/main" val="348546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14E0D5-0889-4F1D-986C-953A1F7768A2}" type="slidenum">
              <a:rPr lang="en-US"/>
              <a:t>2</a:t>
            </a:fld>
            <a:endParaRPr lang="en-US"/>
          </a:p>
        </p:txBody>
      </p:sp>
    </p:spTree>
    <p:extLst>
      <p:ext uri="{BB962C8B-B14F-4D97-AF65-F5344CB8AC3E}">
        <p14:creationId xmlns:p14="http://schemas.microsoft.com/office/powerpoint/2010/main" val="744029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SCT will help in converting storage objects and code objects but it cannot convert users, roles and grants.</a:t>
            </a:r>
          </a:p>
          <a:p>
            <a:r>
              <a:rPr lang="en-US" sz="1200" b="0" i="0" kern="1200" dirty="0">
                <a:solidFill>
                  <a:schemeClr val="tx1"/>
                </a:solidFill>
                <a:effectLst/>
                <a:latin typeface="Amazon Ember Regular" charset="0"/>
                <a:ea typeface="+mn-ea"/>
                <a:cs typeface="+mn-cs"/>
              </a:rPr>
              <a:t>So you will have to write manual scripts to migrate them from Oracle to PostgreSQL.</a:t>
            </a:r>
          </a:p>
          <a:p>
            <a:r>
              <a:rPr lang="en-US" sz="1200" b="0" i="0" kern="1200" dirty="0">
                <a:solidFill>
                  <a:schemeClr val="tx1"/>
                </a:solidFill>
                <a:effectLst/>
                <a:latin typeface="Amazon Ember Regular" charset="0"/>
                <a:ea typeface="+mn-ea"/>
                <a:cs typeface="+mn-cs"/>
              </a:rPr>
              <a:t>There are various nice AWS blogs which can help in you in how to move users, roles and grants from Oracle to PostgreSQL. These AWS blogs also has some sample code which you can re-use in your project.</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20</a:t>
            </a:fld>
            <a:endParaRPr lang="en-US"/>
          </a:p>
        </p:txBody>
      </p:sp>
    </p:spTree>
    <p:extLst>
      <p:ext uri="{BB962C8B-B14F-4D97-AF65-F5344CB8AC3E}">
        <p14:creationId xmlns:p14="http://schemas.microsoft.com/office/powerpoint/2010/main" val="170079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Schema conversion process has 2 parts. </a:t>
            </a:r>
          </a:p>
          <a:p>
            <a:endParaRPr lang="en-US" sz="1200" b="0" i="0" kern="1200" dirty="0">
              <a:solidFill>
                <a:schemeClr val="tx1"/>
              </a:solidFill>
              <a:effectLst/>
              <a:latin typeface="Amazon Ember Regular" charset="0"/>
              <a:ea typeface="+mn-ea"/>
              <a:cs typeface="+mn-cs"/>
            </a:endParaRPr>
          </a:p>
          <a:p>
            <a:pPr lvl="0"/>
            <a:r>
              <a:rPr lang="en-US" sz="1200" b="0" i="0" kern="1200" dirty="0">
                <a:solidFill>
                  <a:schemeClr val="tx1"/>
                </a:solidFill>
                <a:effectLst/>
                <a:latin typeface="Amazon Ember Regular" charset="0"/>
                <a:ea typeface="+mn-ea"/>
                <a:cs typeface="+mn-cs"/>
              </a:rPr>
              <a:t>Automatically converted objects</a:t>
            </a:r>
          </a:p>
          <a:p>
            <a:pPr lvl="0"/>
            <a:r>
              <a:rPr lang="en-US" sz="1200" b="0" i="0" kern="1200" dirty="0">
                <a:solidFill>
                  <a:schemeClr val="tx1"/>
                </a:solidFill>
                <a:effectLst/>
                <a:latin typeface="Amazon Ember Regular" charset="0"/>
                <a:ea typeface="+mn-ea"/>
                <a:cs typeface="+mn-cs"/>
              </a:rPr>
              <a:t>Failed objects with recommendation</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For this recommendation, there is migration playbook which covers all scenarios, samples and example. </a:t>
            </a:r>
          </a:p>
          <a:p>
            <a:r>
              <a:rPr lang="en-US" sz="1200" b="0" i="0" kern="1200" dirty="0">
                <a:solidFill>
                  <a:schemeClr val="tx1"/>
                </a:solidFill>
                <a:effectLst/>
                <a:latin typeface="Amazon Ember Regular" charset="0"/>
                <a:ea typeface="+mn-ea"/>
                <a:cs typeface="+mn-cs"/>
              </a:rPr>
              <a:t>This paybook gives side by side feature and really handy as good reference point.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For example,  if you have Index organized tables in Oracle, you can use Cluster tables in PostgreSQL.</a:t>
            </a:r>
          </a:p>
          <a:p>
            <a:r>
              <a:rPr lang="en-US" sz="1200" b="0" i="0" kern="1200" dirty="0">
                <a:solidFill>
                  <a:schemeClr val="tx1"/>
                </a:solidFill>
                <a:effectLst/>
                <a:latin typeface="Amazon Ember Regular" charset="0"/>
                <a:ea typeface="+mn-ea"/>
                <a:cs typeface="+mn-cs"/>
              </a:rPr>
              <a:t>If you are using function based indexes in Oracle you can replace that functionality with Expression indexes and this can be easily convertible with minimal efforts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21</a:t>
            </a:fld>
            <a:endParaRPr lang="en-US"/>
          </a:p>
        </p:txBody>
      </p:sp>
    </p:spTree>
    <p:extLst>
      <p:ext uri="{BB962C8B-B14F-4D97-AF65-F5344CB8AC3E}">
        <p14:creationId xmlns:p14="http://schemas.microsoft.com/office/powerpoint/2010/main" val="144798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Once you convert schema from source database to target database, next step is actual data.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You will be using Database migration services for migrating data from source to Target.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DMS reads data from source which is Oracle database in our case and writer to target database which is Aurora PostgreSQL.</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To </a:t>
            </a:r>
            <a:r>
              <a:rPr lang="en-US" sz="1200" b="0" i="0" kern="1200" dirty="0" err="1">
                <a:solidFill>
                  <a:schemeClr val="tx1"/>
                </a:solidFill>
                <a:effectLst/>
                <a:latin typeface="Amazon Ember Regular" charset="0"/>
                <a:ea typeface="+mn-ea"/>
                <a:cs typeface="+mn-cs"/>
              </a:rPr>
              <a:t>migreate</a:t>
            </a:r>
            <a:r>
              <a:rPr lang="en-US" sz="1200" b="0" i="0" kern="1200" dirty="0">
                <a:solidFill>
                  <a:schemeClr val="tx1"/>
                </a:solidFill>
                <a:effectLst/>
                <a:latin typeface="Amazon Ember Regular" charset="0"/>
                <a:ea typeface="+mn-ea"/>
                <a:cs typeface="+mn-cs"/>
              </a:rPr>
              <a:t> data, DMS uses replication instances and replication task.</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23</a:t>
            </a:fld>
            <a:endParaRPr lang="en-US"/>
          </a:p>
        </p:txBody>
      </p:sp>
    </p:spTree>
    <p:extLst>
      <p:ext uri="{BB962C8B-B14F-4D97-AF65-F5344CB8AC3E}">
        <p14:creationId xmlns:p14="http://schemas.microsoft.com/office/powerpoint/2010/main" val="3626742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DMS can use many of the most popular databases as a source and target for data replication. The target can be on an Amazon Elastic Compute Cloud (Amazon EC2) instance, an Amazon Relational Database Service (Amazon RDS) instance, or an on-premises database.</a:t>
            </a: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24</a:t>
            </a:fld>
            <a:endParaRPr lang="en-US"/>
          </a:p>
        </p:txBody>
      </p:sp>
    </p:spTree>
    <p:extLst>
      <p:ext uri="{BB962C8B-B14F-4D97-AF65-F5344CB8AC3E}">
        <p14:creationId xmlns:p14="http://schemas.microsoft.com/office/powerpoint/2010/main" val="199862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You can DMS instance into 3 components.</a:t>
            </a:r>
          </a:p>
          <a:p>
            <a:pPr lvl="0"/>
            <a:r>
              <a:rPr lang="en-US" sz="1200" b="0" i="0" kern="1200" dirty="0">
                <a:solidFill>
                  <a:schemeClr val="tx1"/>
                </a:solidFill>
                <a:effectLst/>
                <a:latin typeface="Amazon Ember Regular" charset="0"/>
                <a:ea typeface="+mn-ea"/>
                <a:cs typeface="+mn-cs"/>
              </a:rPr>
              <a:t>Replication instance</a:t>
            </a:r>
          </a:p>
          <a:p>
            <a:pPr lvl="0"/>
            <a:r>
              <a:rPr lang="en-US" sz="1200" b="0" i="0" kern="1200" dirty="0">
                <a:solidFill>
                  <a:schemeClr val="tx1"/>
                </a:solidFill>
                <a:effectLst/>
                <a:latin typeface="Amazon Ember Regular" charset="0"/>
                <a:ea typeface="+mn-ea"/>
                <a:cs typeface="+mn-cs"/>
              </a:rPr>
              <a:t>End points </a:t>
            </a:r>
          </a:p>
          <a:p>
            <a:pPr lvl="0"/>
            <a:r>
              <a:rPr lang="en-US" sz="1200" b="0" i="0" kern="1200" dirty="0">
                <a:solidFill>
                  <a:schemeClr val="tx1"/>
                </a:solidFill>
                <a:effectLst/>
                <a:latin typeface="Amazon Ember Regular" charset="0"/>
                <a:ea typeface="+mn-ea"/>
                <a:cs typeface="+mn-cs"/>
              </a:rPr>
              <a:t>Replication task</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Task performs actual data migration job from source to target and it runs on replication instance.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There are 3 types of replication instances</a:t>
            </a:r>
          </a:p>
          <a:p>
            <a:r>
              <a:rPr lang="en-US" sz="1200" b="0" i="0" kern="1200" dirty="0">
                <a:solidFill>
                  <a:schemeClr val="tx1"/>
                </a:solidFill>
                <a:effectLst/>
                <a:latin typeface="Amazon Ember Regular" charset="0"/>
                <a:ea typeface="+mn-ea"/>
                <a:cs typeface="+mn-cs"/>
              </a:rPr>
              <a:t>C which is computer optimized category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R which is memory optimized category </a:t>
            </a:r>
          </a:p>
          <a:p>
            <a:r>
              <a:rPr lang="en-US" sz="1200" b="0" i="0" kern="1200" dirty="0">
                <a:solidFill>
                  <a:schemeClr val="tx1"/>
                </a:solidFill>
                <a:effectLst/>
                <a:latin typeface="Amazon Ember Regular" charset="0"/>
                <a:ea typeface="+mn-ea"/>
                <a:cs typeface="+mn-cs"/>
              </a:rPr>
              <a:t>T which is burstable instance type category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25</a:t>
            </a:fld>
            <a:endParaRPr lang="en-US"/>
          </a:p>
        </p:txBody>
      </p:sp>
    </p:spTree>
    <p:extLst>
      <p:ext uri="{BB962C8B-B14F-4D97-AF65-F5344CB8AC3E}">
        <p14:creationId xmlns:p14="http://schemas.microsoft.com/office/powerpoint/2010/main" val="3802365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There are 4 key components of DMS tasks.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Migration type</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Target table prep mode</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How you want to handle LOB</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Selection, transformation rules, logging and others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For each these DMS components, let’s walk though in details in next 4 slides.</a:t>
            </a:r>
            <a:endParaRPr lang="en-US" sz="1200" dirty="0">
              <a:solidFill>
                <a:schemeClr val="accent4">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26</a:t>
            </a:fld>
            <a:endParaRPr lang="en-US"/>
          </a:p>
        </p:txBody>
      </p:sp>
    </p:spTree>
    <p:extLst>
      <p:ext uri="{BB962C8B-B14F-4D97-AF65-F5344CB8AC3E}">
        <p14:creationId xmlns:p14="http://schemas.microsoft.com/office/powerpoint/2010/main" val="154783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Migration type helps DMS on what to do during migration process.</a:t>
            </a:r>
          </a:p>
          <a:p>
            <a:endParaRPr lang="en-US" dirty="0"/>
          </a:p>
          <a:p>
            <a:r>
              <a:rPr lang="en-US" dirty="0"/>
              <a:t>There are 3 options for this.</a:t>
            </a:r>
          </a:p>
          <a:p>
            <a:endParaRPr lang="en-US" dirty="0"/>
          </a:p>
          <a:p>
            <a:r>
              <a:rPr lang="en-US" dirty="0"/>
              <a:t>Existing data:  it means full load. Bring everything</a:t>
            </a:r>
          </a:p>
          <a:p>
            <a:endParaRPr lang="en-US" dirty="0"/>
          </a:p>
          <a:p>
            <a:r>
              <a:rPr lang="en-US" dirty="0"/>
              <a:t>Existing data and replication changes:  first it will do full load and then it will do changes which occurred after full load.</a:t>
            </a:r>
          </a:p>
          <a:p>
            <a:endParaRPr lang="en-US" dirty="0"/>
          </a:p>
          <a:p>
            <a:r>
              <a:rPr lang="en-US" dirty="0"/>
              <a:t>Replicate changes only: in this case, </a:t>
            </a:r>
            <a:r>
              <a:rPr lang="en-US" sz="1200" dirty="0">
                <a:latin typeface="Amazon Ember" panose="020B0603020204020204" pitchFamily="34" charset="0"/>
                <a:ea typeface="Amazon Ember" panose="020B0603020204020204" pitchFamily="34" charset="0"/>
                <a:cs typeface="Amazon Ember" panose="020B0603020204020204" pitchFamily="34" charset="0"/>
              </a:rPr>
              <a:t>Reads the recovery file on the source database Groups together transactions and applies them to the target.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27</a:t>
            </a:fld>
            <a:endParaRPr lang="en-US"/>
          </a:p>
        </p:txBody>
      </p:sp>
    </p:spTree>
    <p:extLst>
      <p:ext uri="{BB962C8B-B14F-4D97-AF65-F5344CB8AC3E}">
        <p14:creationId xmlns:p14="http://schemas.microsoft.com/office/powerpoint/2010/main" val="350468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preparation mode tell DMS on what to do before loading data.</a:t>
            </a:r>
          </a:p>
          <a:p>
            <a:endParaRPr lang="en-US" dirty="0"/>
          </a:p>
          <a:p>
            <a:r>
              <a:rPr lang="en-US" dirty="0"/>
              <a:t>Do nothing: that means DMS assumes that tables are already existing (This will be good option for Heterogeneous)</a:t>
            </a:r>
          </a:p>
          <a:p>
            <a:endParaRPr lang="en-US" dirty="0"/>
          </a:p>
          <a:p>
            <a:r>
              <a:rPr lang="en-US" dirty="0"/>
              <a:t>Drop tables on target: in this case DMS will drop tables in target before loading data (This may be good options for homogeneous i.e. PostgreSQL to </a:t>
            </a:r>
            <a:r>
              <a:rPr lang="en-US" dirty="0" err="1"/>
              <a:t>PostgreSQ</a:t>
            </a:r>
            <a:r>
              <a:rPr lang="en-US" dirty="0"/>
              <a:t>)</a:t>
            </a:r>
          </a:p>
          <a:p>
            <a:endParaRPr lang="en-US" dirty="0"/>
          </a:p>
          <a:p>
            <a:r>
              <a:rPr lang="en-US" dirty="0"/>
              <a:t>Truncate : in this case DMS will truncate target table before loading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28</a:t>
            </a:fld>
            <a:endParaRPr lang="en-US"/>
          </a:p>
        </p:txBody>
      </p:sp>
    </p:spTree>
    <p:extLst>
      <p:ext uri="{BB962C8B-B14F-4D97-AF65-F5344CB8AC3E}">
        <p14:creationId xmlns:p14="http://schemas.microsoft.com/office/powerpoint/2010/main" val="3606436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There are 3 options for LOB in tasks: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don’t include LOB. If you decided to move your LOB to S3 in that case you can choose this option.</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Full LOB mode : DMS will migrate LOB regardless of size of LOB. This mode is usually slower than limited LOB </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Limited LOB mode : DMS will pre-allocate memory of size specified and load LOB data in bulk. </a:t>
            </a:r>
            <a:r>
              <a:rPr lang="en-US" sz="1200" dirty="0">
                <a:latin typeface="Amazon Ember" panose="020B0603020204020204" pitchFamily="34" charset="0"/>
                <a:ea typeface="Amazon Ember" panose="020B0603020204020204" pitchFamily="34" charset="0"/>
                <a:cs typeface="Amazon Ember" panose="020B0603020204020204" pitchFamily="34" charset="0"/>
              </a:rPr>
              <a:t>This mode is faster than using Full LOB mode</a:t>
            </a:r>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29</a:t>
            </a:fld>
            <a:endParaRPr lang="en-US"/>
          </a:p>
        </p:txBody>
      </p:sp>
    </p:spTree>
    <p:extLst>
      <p:ext uri="{BB962C8B-B14F-4D97-AF65-F5344CB8AC3E}">
        <p14:creationId xmlns:p14="http://schemas.microsoft.com/office/powerpoint/2010/main" val="3124629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section where you defined your transformation rules, how many tables you want to load in parallel (DMS loads 8 tables at time with commit rate 10,000).</a:t>
            </a:r>
          </a:p>
          <a:p>
            <a:r>
              <a:rPr lang="en-US" dirty="0"/>
              <a:t>Since PostgreSQL’s metadata is in lower case, you will need to define transaction rule to convert scheme, table and columns to lower cases. </a:t>
            </a:r>
          </a:p>
        </p:txBody>
      </p:sp>
      <p:sp>
        <p:nvSpPr>
          <p:cNvPr id="4" name="Slide Number Placeholder 3"/>
          <p:cNvSpPr>
            <a:spLocks noGrp="1"/>
          </p:cNvSpPr>
          <p:nvPr>
            <p:ph type="sldNum" sz="quarter" idx="5"/>
          </p:nvPr>
        </p:nvSpPr>
        <p:spPr/>
        <p:txBody>
          <a:bodyPr/>
          <a:lstStyle/>
          <a:p>
            <a:fld id="{6A14E0D5-0889-4F1D-986C-953A1F7768A2}" type="slidenum">
              <a:rPr lang="en-US" smtClean="0"/>
              <a:t>30</a:t>
            </a:fld>
            <a:endParaRPr lang="en-US"/>
          </a:p>
        </p:txBody>
      </p:sp>
    </p:spTree>
    <p:extLst>
      <p:ext uri="{BB962C8B-B14F-4D97-AF65-F5344CB8AC3E}">
        <p14:creationId xmlns:p14="http://schemas.microsoft.com/office/powerpoint/2010/main" val="402448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In today's agenda,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we will discuss how you can break free from commercial databases without sacrificing high availability, scalability, performance and rich database features.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We will also discuss what are common migration paths for migrating to the Cloud.</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Then we will walk through Overview of Amazon Aurora architecture.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We will Deep dive in database migration options like SCT(Schema conversion tool) and DMS (Database migration services). You will keep getting these 2 words throughout this presentation and our LAB.</a:t>
            </a:r>
          </a:p>
          <a:p>
            <a:r>
              <a:rPr lang="en-US" sz="1200" b="0" i="0" kern="1200" dirty="0">
                <a:solidFill>
                  <a:schemeClr val="tx1"/>
                </a:solidFill>
                <a:effectLst/>
                <a:latin typeface="Amazon Ember Regular" charset="0"/>
                <a:ea typeface="+mn-ea"/>
                <a:cs typeface="+mn-cs"/>
              </a:rPr>
              <a:t>We will also see how these tools/services can be used for migrating commercial database engines to open sources database.</a:t>
            </a:r>
          </a:p>
          <a:p>
            <a:r>
              <a:rPr lang="en-US" sz="1200" b="0" i="0" kern="1200" dirty="0">
                <a:solidFill>
                  <a:schemeClr val="tx1"/>
                </a:solidFill>
                <a:effectLst/>
                <a:latin typeface="Amazon Ember Regular" charset="0"/>
                <a:ea typeface="+mn-ea"/>
                <a:cs typeface="+mn-cs"/>
              </a:rPr>
              <a:t>and best practices around it.</a:t>
            </a:r>
          </a:p>
          <a:p>
            <a:endParaRPr lang="en-US" sz="12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at the end we will have LAB on migrating Oracle database to Aurora PostgreSQL.</a:t>
            </a: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a:t>
            </a:fld>
            <a:endParaRPr lang="en-US"/>
          </a:p>
        </p:txBody>
      </p:sp>
    </p:spTree>
    <p:extLst>
      <p:ext uri="{BB962C8B-B14F-4D97-AF65-F5344CB8AC3E}">
        <p14:creationId xmlns:p14="http://schemas.microsoft.com/office/powerpoint/2010/main" val="10924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in nutshell, this is how DMS migration service will work.</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31</a:t>
            </a:fld>
            <a:endParaRPr lang="en-US"/>
          </a:p>
        </p:txBody>
      </p:sp>
    </p:spTree>
    <p:extLst>
      <p:ext uri="{BB962C8B-B14F-4D97-AF65-F5344CB8AC3E}">
        <p14:creationId xmlns:p14="http://schemas.microsoft.com/office/powerpoint/2010/main" val="3521747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behind this slide is to understand and appreciate differences between Oracle and PostgreSQL engine.</a:t>
            </a:r>
          </a:p>
          <a:p>
            <a:r>
              <a:rPr lang="en-US" dirty="0"/>
              <a:t>There are good things with PostgreSQL, it is known as developer’s database. It has rich 64 data types. It has more index types. </a:t>
            </a:r>
          </a:p>
          <a:p>
            <a:endParaRPr lang="en-US" dirty="0"/>
          </a:p>
          <a:p>
            <a:r>
              <a:rPr lang="en-US" dirty="0"/>
              <a:t>So design your workload to take advantages for these features. </a:t>
            </a:r>
          </a:p>
          <a:p>
            <a:endParaRPr lang="en-US" dirty="0"/>
          </a:p>
          <a:p>
            <a:r>
              <a:rPr lang="en-US" dirty="0"/>
              <a:t>PostgreSQL has lowercase data dictionary while Oracle is upper case.</a:t>
            </a:r>
          </a:p>
          <a:p>
            <a:r>
              <a:rPr lang="en-US" dirty="0"/>
              <a:t>PostgreSQL handles NULL differently than Oracle. In Oracle empty space is NULL while PostgreSQL doesn’t treat that in same way.</a:t>
            </a:r>
          </a:p>
          <a:p>
            <a:r>
              <a:rPr lang="en-US" dirty="0"/>
              <a:t>Oracle has public synonyms, you can use </a:t>
            </a:r>
            <a:r>
              <a:rPr lang="en-US" dirty="0" err="1"/>
              <a:t>serach_path</a:t>
            </a:r>
            <a:r>
              <a:rPr lang="en-US" dirty="0"/>
              <a:t> with minor modification to replace that feature. </a:t>
            </a:r>
          </a:p>
          <a:p>
            <a:r>
              <a:rPr lang="en-US" dirty="0"/>
              <a:t>Oracle has autonomous pragma transaction, you can achieve that in PostgreSQL using </a:t>
            </a:r>
            <a:r>
              <a:rPr lang="en-US" dirty="0" err="1"/>
              <a:t>Dblink</a:t>
            </a:r>
            <a:r>
              <a:rPr lang="en-US" dirty="0"/>
              <a:t> options.</a:t>
            </a:r>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33</a:t>
            </a:fld>
            <a:endParaRPr lang="en-US"/>
          </a:p>
        </p:txBody>
      </p:sp>
    </p:spTree>
    <p:extLst>
      <p:ext uri="{BB962C8B-B14F-4D97-AF65-F5344CB8AC3E}">
        <p14:creationId xmlns:p14="http://schemas.microsoft.com/office/powerpoint/2010/main" val="65627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35</a:t>
            </a:fld>
            <a:endParaRPr lang="en-US"/>
          </a:p>
        </p:txBody>
      </p:sp>
    </p:spTree>
    <p:extLst>
      <p:ext uri="{BB962C8B-B14F-4D97-AF65-F5344CB8AC3E}">
        <p14:creationId xmlns:p14="http://schemas.microsoft.com/office/powerpoint/2010/main" val="787966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36</a:t>
            </a:fld>
            <a:endParaRPr lang="en-US"/>
          </a:p>
        </p:txBody>
      </p:sp>
    </p:spTree>
    <p:extLst>
      <p:ext uri="{BB962C8B-B14F-4D97-AF65-F5344CB8AC3E}">
        <p14:creationId xmlns:p14="http://schemas.microsoft.com/office/powerpoint/2010/main" val="751557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37</a:t>
            </a:fld>
            <a:endParaRPr lang="en-US"/>
          </a:p>
        </p:txBody>
      </p:sp>
    </p:spTree>
    <p:extLst>
      <p:ext uri="{BB962C8B-B14F-4D97-AF65-F5344CB8AC3E}">
        <p14:creationId xmlns:p14="http://schemas.microsoft.com/office/powerpoint/2010/main" val="622408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38</a:t>
            </a:fld>
            <a:endParaRPr lang="en-US"/>
          </a:p>
        </p:txBody>
      </p:sp>
    </p:spTree>
    <p:extLst>
      <p:ext uri="{BB962C8B-B14F-4D97-AF65-F5344CB8AC3E}">
        <p14:creationId xmlns:p14="http://schemas.microsoft.com/office/powerpoint/2010/main" val="1293659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39</a:t>
            </a:fld>
            <a:endParaRPr lang="en-US"/>
          </a:p>
        </p:txBody>
      </p:sp>
    </p:spTree>
    <p:extLst>
      <p:ext uri="{BB962C8B-B14F-4D97-AF65-F5344CB8AC3E}">
        <p14:creationId xmlns:p14="http://schemas.microsoft.com/office/powerpoint/2010/main" val="2469206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t>
            </a:r>
            <a:endParaRPr lang="en-CA"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40</a:t>
            </a:fld>
            <a:endParaRPr lang="en-US"/>
          </a:p>
        </p:txBody>
      </p:sp>
    </p:spTree>
    <p:extLst>
      <p:ext uri="{BB962C8B-B14F-4D97-AF65-F5344CB8AC3E}">
        <p14:creationId xmlns:p14="http://schemas.microsoft.com/office/powerpoint/2010/main" val="3487165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42</a:t>
            </a:fld>
            <a:endParaRPr lang="en-US"/>
          </a:p>
        </p:txBody>
      </p:sp>
    </p:spTree>
    <p:extLst>
      <p:ext uri="{BB962C8B-B14F-4D97-AF65-F5344CB8AC3E}">
        <p14:creationId xmlns:p14="http://schemas.microsoft.com/office/powerpoint/2010/main" val="190208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In Flexible ways to break free</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4</a:t>
            </a:fld>
            <a:endParaRPr lang="en-US"/>
          </a:p>
        </p:txBody>
      </p:sp>
    </p:spTree>
    <p:extLst>
      <p:ext uri="{BB962C8B-B14F-4D97-AF65-F5344CB8AC3E}">
        <p14:creationId xmlns:p14="http://schemas.microsoft.com/office/powerpoint/2010/main" val="51218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Let's look at typical database migration life cycle.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I often get question from customers.</a:t>
            </a:r>
          </a:p>
          <a:p>
            <a:r>
              <a:rPr lang="en-US" sz="1200" b="0" i="0" kern="1200" dirty="0">
                <a:solidFill>
                  <a:schemeClr val="tx1"/>
                </a:solidFill>
                <a:effectLst/>
                <a:latin typeface="Amazon Ember Regular" charset="0"/>
                <a:ea typeface="+mn-ea"/>
                <a:cs typeface="+mn-cs"/>
              </a:rPr>
              <a:t>Why some the migrations are quicker, and some takes too long?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Let’s try to get answer of that question from this diagram.</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We can divide this diagram in 3 parts.</a:t>
            </a:r>
          </a:p>
          <a:p>
            <a:pPr lvl="0"/>
            <a:r>
              <a:rPr lang="en-US" sz="1200" b="0" i="0" kern="1200" dirty="0">
                <a:solidFill>
                  <a:schemeClr val="tx1"/>
                </a:solidFill>
                <a:effectLst/>
                <a:latin typeface="Amazon Ember Regular" charset="0"/>
                <a:ea typeface="+mn-ea"/>
                <a:cs typeface="+mn-cs"/>
              </a:rPr>
              <a:t>Analysis (which is your planning phase)</a:t>
            </a:r>
          </a:p>
          <a:p>
            <a:pPr lvl="0"/>
            <a:r>
              <a:rPr lang="en-US" sz="1200" b="0" i="0" kern="1200" dirty="0">
                <a:solidFill>
                  <a:schemeClr val="tx1"/>
                </a:solidFill>
                <a:effectLst/>
                <a:latin typeface="Amazon Ember Regular" charset="0"/>
                <a:ea typeface="+mn-ea"/>
                <a:cs typeface="+mn-cs"/>
              </a:rPr>
              <a:t>Testing (which is your Migration Phase)</a:t>
            </a:r>
          </a:p>
          <a:p>
            <a:pPr lvl="0"/>
            <a:r>
              <a:rPr lang="en-US" sz="1200" b="0" i="0" kern="1200" dirty="0">
                <a:solidFill>
                  <a:schemeClr val="tx1"/>
                </a:solidFill>
                <a:effectLst/>
                <a:latin typeface="Amazon Ember Regular" charset="0"/>
                <a:ea typeface="+mn-ea"/>
                <a:cs typeface="+mn-cs"/>
              </a:rPr>
              <a:t>AND</a:t>
            </a:r>
          </a:p>
          <a:p>
            <a:pPr lvl="0"/>
            <a:r>
              <a:rPr lang="en-US" sz="1200" b="0" i="0" kern="1200" dirty="0">
                <a:solidFill>
                  <a:schemeClr val="tx1"/>
                </a:solidFill>
                <a:effectLst/>
                <a:latin typeface="Amazon Ember Regular" charset="0"/>
                <a:ea typeface="+mn-ea"/>
                <a:cs typeface="+mn-cs"/>
              </a:rPr>
              <a:t>Cutover (where you point your applications from source to target)</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Analysis and Cutover phases are very straightforward and well defined. </a:t>
            </a:r>
          </a:p>
          <a:p>
            <a:r>
              <a:rPr lang="en-US" sz="1200" b="0" i="0" kern="1200" dirty="0">
                <a:solidFill>
                  <a:schemeClr val="tx1"/>
                </a:solidFill>
                <a:effectLst/>
                <a:latin typeface="Amazon Ember Regular" charset="0"/>
                <a:ea typeface="+mn-ea"/>
                <a:cs typeface="+mn-cs"/>
              </a:rPr>
              <a:t>migration process (which is testing phase in this diagram) is the phase where we spent most of the time. </a:t>
            </a:r>
          </a:p>
          <a:p>
            <a:r>
              <a:rPr lang="en-US" sz="1200" b="0" i="0" kern="1200" dirty="0">
                <a:solidFill>
                  <a:schemeClr val="tx1"/>
                </a:solidFill>
                <a:effectLst/>
                <a:latin typeface="Amazon Ember Regular" charset="0"/>
                <a:ea typeface="+mn-ea"/>
                <a:cs typeface="+mn-cs"/>
              </a:rPr>
              <a:t>Time duration spent on this phase is depends on how much proprietary  code like Procedure/trigger is written insight the database.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If you have a large monolithic database, you can also divide large database into smaller independent/isolated portion (like application vise, schema vise or tables vise) and prioritized them to move to Aurora PostgreSQL based on complexity and priority. By doing this, you don’t need to wait for everything to get converted and migrated before you can start using Aurora PostgreSQL.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5</a:t>
            </a:fld>
            <a:endParaRPr lang="en-US"/>
          </a:p>
        </p:txBody>
      </p:sp>
    </p:spTree>
    <p:extLst>
      <p:ext uri="{BB962C8B-B14F-4D97-AF65-F5344CB8AC3E}">
        <p14:creationId xmlns:p14="http://schemas.microsoft.com/office/powerpoint/2010/main" val="2864442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After analysis phase is completed, and now you have clear picture on what schemas and databases you want to migrate to Aurora PostgreSQL, then there are 3 options for you to move forward.</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Option 1: </a:t>
            </a:r>
          </a:p>
          <a:p>
            <a:pPr lvl="0"/>
            <a:r>
              <a:rPr lang="en-US" sz="1200" b="1" i="0" kern="1200" dirty="0">
                <a:solidFill>
                  <a:schemeClr val="tx1"/>
                </a:solidFill>
                <a:effectLst/>
                <a:latin typeface="Amazon Ember Regular" charset="0"/>
                <a:ea typeface="+mn-ea"/>
                <a:cs typeface="+mn-cs"/>
              </a:rPr>
              <a:t>AWS migration tools like SCT and DMS</a:t>
            </a:r>
          </a:p>
          <a:p>
            <a:r>
              <a:rPr lang="en-US" sz="1200" b="0" i="0" kern="1200" dirty="0">
                <a:solidFill>
                  <a:schemeClr val="tx1"/>
                </a:solidFill>
                <a:effectLst/>
                <a:latin typeface="Amazon Ember Regular" charset="0"/>
                <a:ea typeface="+mn-ea"/>
                <a:cs typeface="+mn-cs"/>
              </a:rPr>
              <a:t>SCT and DMS are well proven tools and works as good starting point. </a:t>
            </a:r>
          </a:p>
          <a:p>
            <a:endParaRPr lang="en-US" sz="12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Option 2: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p>
          <a:p>
            <a:pPr lvl="0"/>
            <a:r>
              <a:rPr lang="en-US" sz="1200" b="1" i="0" kern="1200" dirty="0">
                <a:solidFill>
                  <a:schemeClr val="tx1"/>
                </a:solidFill>
                <a:effectLst/>
                <a:latin typeface="Amazon Ember Regular" charset="0"/>
                <a:ea typeface="+mn-ea"/>
                <a:cs typeface="+mn-cs"/>
              </a:rPr>
              <a:t>AWS profession services and Migration partner like Datavail</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If you don’t have expertise or resources, that is where you can leverage migration partners like </a:t>
            </a:r>
            <a:r>
              <a:rPr lang="en-US" sz="1200" b="0" i="0" kern="1200" dirty="0" err="1">
                <a:solidFill>
                  <a:schemeClr val="tx1"/>
                </a:solidFill>
                <a:effectLst/>
                <a:latin typeface="Amazon Ember Regular" charset="0"/>
                <a:ea typeface="+mn-ea"/>
                <a:cs typeface="+mn-cs"/>
              </a:rPr>
              <a:t>DatAvail’s</a:t>
            </a:r>
            <a:r>
              <a:rPr lang="en-US" sz="1200" b="0" i="0" kern="1200" dirty="0">
                <a:solidFill>
                  <a:schemeClr val="tx1"/>
                </a:solidFill>
                <a:effectLst/>
                <a:latin typeface="Amazon Ember Regular" charset="0"/>
                <a:ea typeface="+mn-ea"/>
                <a:cs typeface="+mn-cs"/>
              </a:rPr>
              <a:t> assistance. Datavail has carried out many such migrations over last few years and has deep expertise on this domain.</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3</a:t>
            </a:r>
            <a:r>
              <a:rPr lang="en-US" sz="1200" b="0" i="0" kern="1200" baseline="30000" dirty="0">
                <a:solidFill>
                  <a:schemeClr val="tx1"/>
                </a:solidFill>
                <a:effectLst/>
                <a:latin typeface="Amazon Ember Regular" charset="0"/>
                <a:ea typeface="+mn-ea"/>
                <a:cs typeface="+mn-cs"/>
              </a:rPr>
              <a:t>rd</a:t>
            </a:r>
            <a:r>
              <a:rPr lang="en-US" sz="1200" b="0" i="0" kern="1200" dirty="0">
                <a:solidFill>
                  <a:schemeClr val="tx1"/>
                </a:solidFill>
                <a:effectLst/>
                <a:latin typeface="Amazon Ember Regular" charset="0"/>
                <a:ea typeface="+mn-ea"/>
                <a:cs typeface="+mn-cs"/>
              </a:rPr>
              <a:t> Option:</a:t>
            </a:r>
          </a:p>
          <a:p>
            <a:r>
              <a:rPr lang="en-US" sz="1200" b="0" i="0" kern="1200" dirty="0">
                <a:solidFill>
                  <a:schemeClr val="tx1"/>
                </a:solidFill>
                <a:effectLst/>
                <a:latin typeface="Amazon Ember Regular" charset="0"/>
                <a:ea typeface="+mn-ea"/>
                <a:cs typeface="+mn-cs"/>
              </a:rPr>
              <a:t> </a:t>
            </a:r>
          </a:p>
          <a:p>
            <a:pPr lvl="0"/>
            <a:r>
              <a:rPr lang="en-US" sz="1200" b="1" i="0" kern="1200" dirty="0">
                <a:solidFill>
                  <a:schemeClr val="tx1"/>
                </a:solidFill>
                <a:effectLst/>
                <a:latin typeface="Amazon Ember Regular" charset="0"/>
                <a:ea typeface="+mn-ea"/>
                <a:cs typeface="+mn-cs"/>
              </a:rPr>
              <a:t>AWS database freedom program</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This type of migration is the best for customers looking to move away from the licensing costs of commercial database and vendor lock-in. Most of these migrations have been from Oracle and SQL Server to AWS open source databases like PostgreSQL, MySQL.</a:t>
            </a:r>
          </a:p>
          <a:p>
            <a:r>
              <a:rPr lang="en-US" sz="1200" b="0" i="0" kern="1200" dirty="0">
                <a:solidFill>
                  <a:schemeClr val="tx1"/>
                </a:solidFill>
                <a:effectLst/>
                <a:latin typeface="Amazon Ember Regular" charset="0"/>
                <a:ea typeface="+mn-ea"/>
                <a:cs typeface="+mn-cs"/>
              </a:rPr>
              <a:t>However, There are use cases for migrating Oracle and SQL servers to NoSQL databases as well.</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6</a:t>
            </a:fld>
            <a:endParaRPr lang="en-US"/>
          </a:p>
        </p:txBody>
      </p:sp>
    </p:spTree>
    <p:extLst>
      <p:ext uri="{BB962C8B-B14F-4D97-AF65-F5344CB8AC3E}">
        <p14:creationId xmlns:p14="http://schemas.microsoft.com/office/powerpoint/2010/main" val="104453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Out of these 3 migration options we looked in previous slide, today we will focus mainly on self service migration phase using SCT and DMS.</a:t>
            </a:r>
          </a:p>
          <a:p>
            <a:r>
              <a:rPr lang="en-US" sz="1920" b="0" i="0" kern="1200" dirty="0">
                <a:solidFill>
                  <a:schemeClr val="tx1"/>
                </a:solidFill>
                <a:effectLst/>
                <a:latin typeface="Amazon Ember Regular" charset="0"/>
                <a:ea typeface="+mn-ea"/>
                <a:cs typeface="+mn-cs"/>
              </a:rPr>
              <a:t>Normally this migrations occurs in 2 steps.</a:t>
            </a:r>
          </a:p>
          <a:p>
            <a:pPr marL="0" lvl="1" algn="ctr">
              <a:spcAft>
                <a:spcPts val="2240"/>
              </a:spcAft>
            </a:pPr>
            <a:endParaRPr lang="en-US" sz="1920" b="0" i="0" kern="1200" dirty="0">
              <a:solidFill>
                <a:schemeClr val="tx1"/>
              </a:solidFill>
              <a:effectLst/>
              <a:latin typeface="Amazon Ember Regular" charset="0"/>
              <a:ea typeface="+mn-ea"/>
              <a:cs typeface="+mn-cs"/>
            </a:endParaRPr>
          </a:p>
          <a:p>
            <a:pPr marL="0" lvl="1" algn="l">
              <a:spcAft>
                <a:spcPts val="2240"/>
              </a:spcAft>
            </a:pPr>
            <a:r>
              <a:rPr lang="en-CA" sz="2240" b="0" i="0" kern="1200" dirty="0">
                <a:solidFill>
                  <a:schemeClr val="tx1"/>
                </a:solidFill>
                <a:latin typeface="Amazon Ember Regular" charset="0"/>
                <a:ea typeface="+mn-ea"/>
                <a:cs typeface="Arial"/>
              </a:rPr>
              <a:t> </a:t>
            </a:r>
            <a:r>
              <a:rPr lang="en-CA" sz="2240" b="1" i="0" kern="1200" dirty="0">
                <a:solidFill>
                  <a:schemeClr val="tx1"/>
                </a:solidFill>
                <a:latin typeface="Amazon Ember Regular" charset="0"/>
                <a:ea typeface="+mn-ea"/>
                <a:cs typeface="Arial"/>
              </a:rPr>
              <a:t>Step 1: Convert or copy your schema</a:t>
            </a:r>
          </a:p>
          <a:p>
            <a:r>
              <a:rPr lang="en-US" sz="1920" b="0" i="0" kern="1200" dirty="0">
                <a:solidFill>
                  <a:schemeClr val="tx1"/>
                </a:solidFill>
                <a:effectLst/>
                <a:latin typeface="Amazon Ember Regular" charset="0"/>
                <a:ea typeface="+mn-ea"/>
                <a:cs typeface="+mn-cs"/>
              </a:rPr>
              <a:t>Schema conversion tool assess source database structure and migrates all of the objects including procedure/function to target database compatibility. SCT also has capability to scan embedded SQL from the application code and it can generate nice report with the recommendations.</a:t>
            </a:r>
          </a:p>
          <a:p>
            <a:r>
              <a:rPr lang="en-US" sz="1920" b="0" i="0" kern="1200" dirty="0">
                <a:solidFill>
                  <a:schemeClr val="tx1"/>
                </a:solidFill>
                <a:effectLst/>
                <a:latin typeface="Amazon Ember Regular" charset="0"/>
                <a:ea typeface="+mn-ea"/>
                <a:cs typeface="+mn-cs"/>
              </a:rPr>
              <a:t> </a:t>
            </a:r>
          </a:p>
          <a:p>
            <a:pPr lvl="0"/>
            <a:r>
              <a:rPr lang="en-CA" sz="2000" b="0" i="0" kern="1200" dirty="0">
                <a:solidFill>
                  <a:schemeClr val="tx1"/>
                </a:solidFill>
                <a:latin typeface="Amazon Ember Regular" charset="0"/>
                <a:ea typeface="+mn-ea"/>
                <a:cs typeface="Arial"/>
              </a:rPr>
              <a:t> </a:t>
            </a:r>
            <a:r>
              <a:rPr lang="en-CA" sz="2000" b="1" i="0" kern="1200" dirty="0">
                <a:solidFill>
                  <a:schemeClr val="tx1"/>
                </a:solidFill>
                <a:latin typeface="Amazon Ember Regular" charset="0"/>
                <a:ea typeface="+mn-ea"/>
                <a:cs typeface="Arial"/>
              </a:rPr>
              <a:t>Step 2: Move your data</a:t>
            </a:r>
          </a:p>
          <a:p>
            <a:pPr lvl="0"/>
            <a:r>
              <a:rPr lang="en-US" sz="1920" b="0" i="0" kern="1200" dirty="0">
                <a:solidFill>
                  <a:schemeClr val="tx1"/>
                </a:solidFill>
                <a:effectLst/>
                <a:latin typeface="Amazon Ember Regular" charset="0"/>
                <a:ea typeface="+mn-ea"/>
                <a:cs typeface="+mn-cs"/>
              </a:rPr>
              <a:t>Once metadata and database structure is migrated, next step is you want move your data to Aurora PostgreSQL and have it continuously in-sync with the source (which is Oracle).  That is where DMS comes in picture.</a:t>
            </a:r>
          </a:p>
          <a:p>
            <a:pPr lvl="0"/>
            <a:endParaRPr lang="en-US" sz="1920" b="0" i="0" kern="1200" dirty="0">
              <a:solidFill>
                <a:schemeClr val="tx1"/>
              </a:solidFill>
              <a:effectLst/>
              <a:latin typeface="Amazon Ember Regular" charset="0"/>
              <a:ea typeface="+mn-ea"/>
              <a:cs typeface="+mn-cs"/>
            </a:endParaRPr>
          </a:p>
          <a:p>
            <a:pPr lvl="0"/>
            <a:r>
              <a:rPr lang="en-US" sz="1920" b="0" i="0" kern="1200" dirty="0">
                <a:solidFill>
                  <a:schemeClr val="tx1"/>
                </a:solidFill>
                <a:effectLst/>
                <a:latin typeface="Amazon Ember Regular" charset="0"/>
                <a:ea typeface="+mn-ea"/>
                <a:cs typeface="+mn-cs"/>
              </a:rPr>
              <a:t>If you are performing homogenous migration from on-prem to AWS cloud </a:t>
            </a:r>
          </a:p>
          <a:p>
            <a:pPr lvl="0"/>
            <a:r>
              <a:rPr lang="en-US" sz="1920" b="0" i="0" kern="1200" dirty="0">
                <a:solidFill>
                  <a:schemeClr val="tx1"/>
                </a:solidFill>
                <a:effectLst/>
                <a:latin typeface="Amazon Ember Regular" charset="0"/>
                <a:ea typeface="+mn-ea"/>
                <a:cs typeface="+mn-cs"/>
              </a:rPr>
              <a:t>like </a:t>
            </a:r>
          </a:p>
          <a:p>
            <a:pPr lvl="0"/>
            <a:endParaRPr lang="en-US" sz="1920" b="0" i="0" kern="1200" dirty="0">
              <a:solidFill>
                <a:schemeClr val="tx1"/>
              </a:solidFill>
              <a:effectLst/>
              <a:latin typeface="Amazon Ember Regular" charset="0"/>
              <a:ea typeface="+mn-ea"/>
              <a:cs typeface="+mn-cs"/>
            </a:endParaRPr>
          </a:p>
          <a:p>
            <a:pPr lvl="0"/>
            <a:r>
              <a:rPr lang="en-US" sz="1920" b="0" i="0" kern="1200" dirty="0">
                <a:solidFill>
                  <a:schemeClr val="tx1"/>
                </a:solidFill>
                <a:effectLst/>
                <a:latin typeface="Amazon Ember Regular" charset="0"/>
                <a:ea typeface="+mn-ea"/>
                <a:cs typeface="+mn-cs"/>
              </a:rPr>
              <a:t>PostgreSQL to Aurora/RDS PostgreSQL, </a:t>
            </a:r>
          </a:p>
          <a:p>
            <a:pPr lvl="0"/>
            <a:r>
              <a:rPr lang="en-US" sz="1920" b="0" i="0" kern="1200" dirty="0">
                <a:solidFill>
                  <a:schemeClr val="tx1"/>
                </a:solidFill>
                <a:effectLst/>
                <a:latin typeface="Amazon Ember Regular" charset="0"/>
                <a:ea typeface="+mn-ea"/>
                <a:cs typeface="+mn-cs"/>
              </a:rPr>
              <a:t>Oracle to Oracle RDS.</a:t>
            </a:r>
          </a:p>
          <a:p>
            <a:pPr lvl="0"/>
            <a:r>
              <a:rPr lang="en-US" sz="1920" b="0" i="0" kern="1200" dirty="0">
                <a:solidFill>
                  <a:schemeClr val="tx1"/>
                </a:solidFill>
                <a:effectLst/>
                <a:latin typeface="Amazon Ember Regular" charset="0"/>
                <a:ea typeface="+mn-ea"/>
                <a:cs typeface="+mn-cs"/>
              </a:rPr>
              <a:t>Mainly you will be using DMS since you may not need SCT for schema conversion.</a:t>
            </a:r>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7</a:t>
            </a:fld>
            <a:endParaRPr lang="en-US"/>
          </a:p>
        </p:txBody>
      </p:sp>
    </p:spTree>
    <p:extLst>
      <p:ext uri="{BB962C8B-B14F-4D97-AF65-F5344CB8AC3E}">
        <p14:creationId xmlns:p14="http://schemas.microsoft.com/office/powerpoint/2010/main" val="3980845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couple of case studies where Datavail has comprehensively used SCT and DMS for migrating the Oracle database to the Aurora PostgreSQL.</a:t>
            </a:r>
          </a:p>
          <a:p>
            <a:r>
              <a:rPr lang="en-US" dirty="0"/>
              <a:t>These 2 case studies will give you clear picture on how Datavail has used these tools along with other AWS echo system to mitigate some of the customer challenges.</a:t>
            </a:r>
          </a:p>
          <a:p>
            <a:endParaRPr lang="en-US" dirty="0"/>
          </a:p>
          <a:p>
            <a:pPr marL="0" indent="0">
              <a:buNone/>
            </a:pPr>
            <a:r>
              <a:rPr lang="en-US" dirty="0"/>
              <a:t>in this use case : , we migrated single monolithic database from Oracle to Aurora PostgreSQL.</a:t>
            </a:r>
          </a:p>
          <a:p>
            <a:pPr marL="0" indent="0">
              <a:buNone/>
            </a:pPr>
            <a:endParaRPr lang="en-US" dirty="0"/>
          </a:p>
          <a:p>
            <a:pPr marL="0" indent="0">
              <a:buNone/>
            </a:pPr>
            <a:r>
              <a:rPr lang="en-US" dirty="0"/>
              <a:t>There were various challenges on source side, That is where we advised customer to take advance of Aurora PostgreSQL and AWS integrated services with Aurora.</a:t>
            </a:r>
          </a:p>
          <a:p>
            <a:pPr marL="0" indent="0">
              <a:buNone/>
            </a:pPr>
            <a:endParaRPr lang="en-US" dirty="0"/>
          </a:p>
          <a:p>
            <a:pPr marL="0" indent="0">
              <a:buNone/>
            </a:pPr>
            <a:r>
              <a:rPr lang="en-US" dirty="0"/>
              <a:t>Some of key challenges were: </a:t>
            </a:r>
          </a:p>
          <a:p>
            <a:pPr marL="0" indent="0">
              <a:buNone/>
            </a:pPr>
            <a:endParaRPr lang="en-US" dirty="0"/>
          </a:p>
          <a:p>
            <a:pPr marL="0" indent="0">
              <a:buNone/>
            </a:pPr>
            <a:r>
              <a:rPr lang="en-US" dirty="0"/>
              <a:t>High licensing cost, </a:t>
            </a:r>
          </a:p>
          <a:p>
            <a:pPr marL="0" indent="0">
              <a:buNone/>
            </a:pPr>
            <a:r>
              <a:rPr lang="en-US" dirty="0"/>
              <a:t>Need of data encryption and cost (Oracle TDE)</a:t>
            </a:r>
          </a:p>
          <a:p>
            <a:pPr marL="0" indent="0">
              <a:buNone/>
            </a:pPr>
            <a:r>
              <a:rPr lang="en-US" dirty="0"/>
              <a:t>Salability, </a:t>
            </a:r>
          </a:p>
          <a:p>
            <a:pPr marL="0" indent="0">
              <a:buNone/>
            </a:pPr>
            <a:r>
              <a:rPr lang="en-US" dirty="0"/>
              <a:t>SOX requirement for database credential rotations, and </a:t>
            </a:r>
          </a:p>
          <a:p>
            <a:pPr marL="0" indent="0">
              <a:buNone/>
            </a:pPr>
            <a:r>
              <a:rPr lang="en-US" dirty="0"/>
              <a:t>Immediate testing environment setup for replicating production like data and production issues.</a:t>
            </a:r>
          </a:p>
          <a:p>
            <a:pPr marL="0" indent="0">
              <a:buNone/>
            </a:pPr>
            <a:endParaRPr lang="en-US" dirty="0"/>
          </a:p>
          <a:p>
            <a:pPr marL="0" indent="0">
              <a:buNone/>
            </a:pPr>
            <a:r>
              <a:rPr lang="en-US" dirty="0"/>
              <a:t>Some of the tasks like refreshing test environment from production database, database credential rotation were very time consuming and tedious.</a:t>
            </a:r>
          </a:p>
          <a:p>
            <a:pPr marL="0" indent="0">
              <a:buNone/>
            </a:pPr>
            <a:endParaRPr lang="en-US" dirty="0"/>
          </a:p>
          <a:p>
            <a:pPr marL="0" indent="0">
              <a:buNone/>
            </a:pPr>
            <a:r>
              <a:rPr lang="en-US" dirty="0"/>
              <a:t>So what we did…</a:t>
            </a:r>
          </a:p>
          <a:p>
            <a:pPr marL="0" indent="0">
              <a:buNone/>
            </a:pPr>
            <a:endParaRPr lang="en-US" dirty="0"/>
          </a:p>
          <a:p>
            <a:pPr marL="0" indent="0">
              <a:buNone/>
            </a:pPr>
            <a:r>
              <a:rPr lang="en-US" dirty="0"/>
              <a:t>we used SCT &amp; DMS to migrate the Oracle to the Aurora PostgreSQL. Historical data were migrated using manual methods (exporting data in CSV and using PostgreSQL COPY command) to speed up migration.</a:t>
            </a:r>
          </a:p>
          <a:p>
            <a:pPr marL="0" indent="0">
              <a:buNone/>
            </a:pPr>
            <a:endParaRPr lang="en-US" dirty="0"/>
          </a:p>
          <a:p>
            <a:pPr marL="0" indent="0">
              <a:buNone/>
            </a:pPr>
            <a:r>
              <a:rPr lang="en-US" dirty="0"/>
              <a:t>As outcome we had database migrated to Aurora </a:t>
            </a:r>
            <a:r>
              <a:rPr lang="en-US" dirty="0" err="1"/>
              <a:t>PostgresQL</a:t>
            </a:r>
            <a:r>
              <a:rPr lang="en-US" dirty="0"/>
              <a:t>. We used other AWS echo system to remediate some of challenges we had on on-prem like</a:t>
            </a:r>
          </a:p>
          <a:p>
            <a:pPr marL="0" indent="0">
              <a:buNone/>
            </a:pPr>
            <a:r>
              <a:rPr lang="en-US" dirty="0"/>
              <a:t> </a:t>
            </a:r>
          </a:p>
          <a:p>
            <a:pPr marL="0" indent="0">
              <a:buNone/>
            </a:pPr>
            <a:r>
              <a:rPr lang="en-US" dirty="0"/>
              <a:t>Encryption : we used KMS to encrypt data at rest.</a:t>
            </a:r>
          </a:p>
          <a:p>
            <a:pPr marL="0" indent="0">
              <a:buNone/>
            </a:pPr>
            <a:r>
              <a:rPr lang="en-US" dirty="0"/>
              <a:t>We used CPU based Auto Scaling to achieve read scalability in event of workload spike.</a:t>
            </a:r>
          </a:p>
          <a:p>
            <a:pPr marL="0" indent="0">
              <a:buNone/>
            </a:pPr>
            <a:r>
              <a:rPr lang="en-US" dirty="0"/>
              <a:t>Since there were lot of historical data, we moved them to PostgreSQL native RANGE partitions</a:t>
            </a:r>
          </a:p>
          <a:p>
            <a:pPr marL="0" indent="0">
              <a:buNone/>
            </a:pPr>
            <a:r>
              <a:rPr lang="en-US" dirty="0"/>
              <a:t>Aurora database clone : </a:t>
            </a:r>
            <a:r>
              <a:rPr lang="en-US" sz="1200" b="0" i="0" kern="1200" dirty="0">
                <a:solidFill>
                  <a:schemeClr val="tx1"/>
                </a:solidFill>
                <a:effectLst/>
                <a:latin typeface="Amazon Ember Regular" charset="0"/>
                <a:ea typeface="+mn-ea"/>
                <a:cs typeface="+mn-cs"/>
              </a:rPr>
              <a:t>you can quickly and cost-effectively create clones of all of the databases within an Aurora DB cluster. The clone databases require only minimal additional space when first created.</a:t>
            </a:r>
          </a:p>
          <a:p>
            <a:pPr marL="0" indent="0">
              <a:buNone/>
            </a:pPr>
            <a:r>
              <a:rPr lang="en-US" dirty="0"/>
              <a:t>Clone environment gets ready in few minutes compare to hours in on-prem case.</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8</a:t>
            </a:fld>
            <a:endParaRPr lang="en-US"/>
          </a:p>
        </p:txBody>
      </p:sp>
    </p:spTree>
    <p:extLst>
      <p:ext uri="{BB962C8B-B14F-4D97-AF65-F5344CB8AC3E}">
        <p14:creationId xmlns:p14="http://schemas.microsoft.com/office/powerpoint/2010/main" val="3551280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2</a:t>
            </a:r>
            <a:r>
              <a:rPr lang="en-US" baseline="30000" dirty="0"/>
              <a:t>nd</a:t>
            </a:r>
            <a:r>
              <a:rPr lang="en-US" dirty="0"/>
              <a:t> case study where we migrated midsize financial company’s Oracle database to the Aurora PostgreSQL.</a:t>
            </a:r>
          </a:p>
          <a:p>
            <a:endParaRPr lang="en-US" dirty="0"/>
          </a:p>
          <a:p>
            <a:r>
              <a:rPr lang="en-US" dirty="0"/>
              <a:t>In this case, data were on various Oracle databases , this was modernization + consolidation project.</a:t>
            </a:r>
          </a:p>
          <a:p>
            <a:endParaRPr lang="en-US" dirty="0"/>
          </a:p>
          <a:p>
            <a:r>
              <a:rPr lang="en-US" dirty="0"/>
              <a:t>One of challenge this customer had was “heavy read intensive workload over weekend” </a:t>
            </a:r>
          </a:p>
          <a:p>
            <a:endParaRPr lang="en-US" dirty="0"/>
          </a:p>
          <a:p>
            <a:r>
              <a:rPr lang="en-US" dirty="0"/>
              <a:t>As part of analysis, we found that source databases contains lot of proprietary code. </a:t>
            </a:r>
          </a:p>
          <a:p>
            <a:endParaRPr lang="en-US" dirty="0"/>
          </a:p>
          <a:p>
            <a:r>
              <a:rPr lang="en-US" dirty="0"/>
              <a:t>Again, we used DMS/SCT effectively to convert schema and data.  We had to engage </a:t>
            </a:r>
            <a:r>
              <a:rPr lang="en-US" dirty="0" err="1"/>
              <a:t>Datavail’s</a:t>
            </a:r>
            <a:r>
              <a:rPr lang="en-US" dirty="0"/>
              <a:t> export development team for analyzing and migrating database code from Oracle to PostgreSQL. Some of code was moved to app layer. </a:t>
            </a:r>
          </a:p>
          <a:p>
            <a:endParaRPr lang="en-US" dirty="0"/>
          </a:p>
          <a:p>
            <a:r>
              <a:rPr lang="en-US" dirty="0"/>
              <a:t>So as outcome: </a:t>
            </a:r>
          </a:p>
          <a:p>
            <a:r>
              <a:rPr lang="en-US" dirty="0"/>
              <a:t>we had Database migrated to single Aurora PostgreSQL.</a:t>
            </a:r>
          </a:p>
          <a:p>
            <a:r>
              <a:rPr lang="en-US" dirty="0"/>
              <a:t>No more cost for Oracle licenses. No more lock in period.</a:t>
            </a:r>
          </a:p>
          <a:p>
            <a:r>
              <a:rPr lang="en-US" dirty="0"/>
              <a:t>Faster reports</a:t>
            </a:r>
          </a:p>
          <a:p>
            <a:r>
              <a:rPr lang="en-US" dirty="0"/>
              <a:t>IAM authentication at DB level </a:t>
            </a:r>
          </a:p>
          <a:p>
            <a:r>
              <a:rPr lang="en-US" dirty="0"/>
              <a:t>Some of DB code was moved to app layer including serverless Lambda functions.</a:t>
            </a:r>
          </a:p>
          <a:p>
            <a:r>
              <a:rPr lang="en-US" dirty="0"/>
              <a:t>We setup “scheduled base” auto scaling where each Friday 5 PM Auto scaling adds 2 read nodes, so it has enough capacity to serve weekend workload and remove these nodes by Sunday 10 PM PT automatically.</a:t>
            </a:r>
          </a:p>
          <a:p>
            <a:endParaRPr lang="en-US" dirty="0"/>
          </a:p>
          <a:p>
            <a:endParaRPr lang="en-US" dirty="0"/>
          </a:p>
          <a:p>
            <a:r>
              <a:rPr lang="en-US" dirty="0"/>
              <a:t>Please free to reach out to us at datAvail.com if you are interested in learning more about these case studies and any other migration related questions. </a:t>
            </a:r>
          </a:p>
          <a:p>
            <a:endParaRPr lang="en-US" dirty="0"/>
          </a:p>
          <a:p>
            <a:endParaRPr lang="en-US" dirty="0"/>
          </a:p>
        </p:txBody>
      </p:sp>
      <p:sp>
        <p:nvSpPr>
          <p:cNvPr id="4" name="Slide Number Placeholder 3"/>
          <p:cNvSpPr>
            <a:spLocks noGrp="1"/>
          </p:cNvSpPr>
          <p:nvPr>
            <p:ph type="sldNum" sz="quarter" idx="5"/>
          </p:nvPr>
        </p:nvSpPr>
        <p:spPr/>
        <p:txBody>
          <a:bodyPr/>
          <a:lstStyle/>
          <a:p>
            <a:fld id="{6A14E0D5-0889-4F1D-986C-953A1F7768A2}" type="slidenum">
              <a:rPr lang="en-US" smtClean="0"/>
              <a:t>9</a:t>
            </a:fld>
            <a:endParaRPr lang="en-US"/>
          </a:p>
        </p:txBody>
      </p:sp>
    </p:spTree>
    <p:extLst>
      <p:ext uri="{BB962C8B-B14F-4D97-AF65-F5344CB8AC3E}">
        <p14:creationId xmlns:p14="http://schemas.microsoft.com/office/powerpoint/2010/main" val="334439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Room for Logo">
    <p:bg>
      <p:bgPr>
        <a:solidFill>
          <a:srgbClr val="F0F1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71D10-0E78-4F06-AF75-970D43C45659}"/>
              </a:ext>
            </a:extLst>
          </p:cNvPr>
          <p:cNvSpPr/>
          <p:nvPr userDrawn="1"/>
        </p:nvSpPr>
        <p:spPr>
          <a:xfrm>
            <a:off x="0" y="-15293"/>
            <a:ext cx="12189935" cy="1299873"/>
          </a:xfrm>
          <a:prstGeom prst="rect">
            <a:avLst/>
          </a:prstGeom>
          <a:solidFill>
            <a:schemeClr val="bg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 name="Picture 9">
            <a:extLst>
              <a:ext uri="{FF2B5EF4-FFF2-40B4-BE49-F238E27FC236}">
                <a16:creationId xmlns:a16="http://schemas.microsoft.com/office/drawing/2014/main" id="{9DAB209D-8A0B-47EE-99B6-BC1D26CD4C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901382" y="6086469"/>
            <a:ext cx="1958604" cy="469480"/>
          </a:xfrm>
          <a:prstGeom prst="rect">
            <a:avLst/>
          </a:prstGeom>
        </p:spPr>
      </p:pic>
      <p:sp>
        <p:nvSpPr>
          <p:cNvPr id="19" name="Title 1">
            <a:extLst>
              <a:ext uri="{FF2B5EF4-FFF2-40B4-BE49-F238E27FC236}">
                <a16:creationId xmlns:a16="http://schemas.microsoft.com/office/drawing/2014/main" id="{4CA47116-7A4D-41E4-878C-2884A1681CD2}"/>
              </a:ext>
            </a:extLst>
          </p:cNvPr>
          <p:cNvSpPr>
            <a:spLocks noGrp="1"/>
          </p:cNvSpPr>
          <p:nvPr>
            <p:ph type="ctrTitle" hasCustomPrompt="1"/>
          </p:nvPr>
        </p:nvSpPr>
        <p:spPr>
          <a:xfrm>
            <a:off x="353786" y="2595781"/>
            <a:ext cx="6232071" cy="2387600"/>
          </a:xfrm>
          <a:prstGeom prst="rect">
            <a:avLst/>
          </a:prstGeom>
        </p:spPr>
        <p:txBody>
          <a:bodyPr lIns="0" anchor="b">
            <a:noAutofit/>
          </a:bodyPr>
          <a:lstStyle>
            <a:lvl1pPr algn="l">
              <a:defRPr sz="5400" b="1">
                <a:solidFill>
                  <a:schemeClr val="accent1"/>
                </a:solidFill>
                <a:latin typeface="+mj-lt"/>
                <a:ea typeface="Ebrima" panose="02000000000000000000" pitchFamily="2" charset="0"/>
                <a:cs typeface="Ebrima" panose="02000000000000000000" pitchFamily="2" charset="0"/>
              </a:defRPr>
            </a:lvl1pPr>
          </a:lstStyle>
          <a:p>
            <a:r>
              <a:rPr lang="en-US" dirty="0"/>
              <a:t>Click to Edit Master Title Style</a:t>
            </a:r>
          </a:p>
        </p:txBody>
      </p:sp>
      <p:sp>
        <p:nvSpPr>
          <p:cNvPr id="20" name="Subtitle 2">
            <a:extLst>
              <a:ext uri="{FF2B5EF4-FFF2-40B4-BE49-F238E27FC236}">
                <a16:creationId xmlns:a16="http://schemas.microsoft.com/office/drawing/2014/main" id="{33160C34-FC18-471D-BEB6-3BB8AFD873AF}"/>
              </a:ext>
            </a:extLst>
          </p:cNvPr>
          <p:cNvSpPr>
            <a:spLocks noGrp="1"/>
          </p:cNvSpPr>
          <p:nvPr>
            <p:ph type="subTitle" idx="1"/>
          </p:nvPr>
        </p:nvSpPr>
        <p:spPr>
          <a:xfrm>
            <a:off x="353787" y="5075456"/>
            <a:ext cx="6586092" cy="1049631"/>
          </a:xfrm>
          <a:prstGeom prst="rect">
            <a:avLst/>
          </a:prstGeom>
        </p:spPr>
        <p:txBody>
          <a:bodyPr lIns="0">
            <a:normAutofit/>
          </a:bodyPr>
          <a:lstStyle>
            <a:lvl1pPr marL="0" indent="0" algn="l">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9" name="Picture Placeholder 7">
            <a:extLst>
              <a:ext uri="{FF2B5EF4-FFF2-40B4-BE49-F238E27FC236}">
                <a16:creationId xmlns:a16="http://schemas.microsoft.com/office/drawing/2014/main" id="{43A46732-9770-4C4F-8190-966C86D19139}"/>
              </a:ext>
            </a:extLst>
          </p:cNvPr>
          <p:cNvSpPr>
            <a:spLocks noGrp="1"/>
          </p:cNvSpPr>
          <p:nvPr>
            <p:ph type="pic" sz="quarter" idx="10"/>
          </p:nvPr>
        </p:nvSpPr>
        <p:spPr>
          <a:xfrm>
            <a:off x="6512256" y="-163877"/>
            <a:ext cx="5852160" cy="5848483"/>
          </a:xfrm>
          <a:custGeom>
            <a:avLst/>
            <a:gdLst>
              <a:gd name="connsiteX0" fmla="*/ 1745443 w 6085774"/>
              <a:gd name="connsiteY0" fmla="*/ 4871250 h 5998412"/>
              <a:gd name="connsiteX1" fmla="*/ 1789366 w 6085774"/>
              <a:gd name="connsiteY1" fmla="*/ 4899406 h 5998412"/>
              <a:gd name="connsiteX2" fmla="*/ 1806821 w 6085774"/>
              <a:gd name="connsiteY2" fmla="*/ 4910528 h 5998412"/>
              <a:gd name="connsiteX3" fmla="*/ 1851590 w 6085774"/>
              <a:gd name="connsiteY3" fmla="*/ 4937839 h 5998412"/>
              <a:gd name="connsiteX4" fmla="*/ 1868061 w 6085774"/>
              <a:gd name="connsiteY4" fmla="*/ 4947552 h 5998412"/>
              <a:gd name="connsiteX5" fmla="*/ 1916631 w 6085774"/>
              <a:gd name="connsiteY5" fmla="*/ 4975708 h 5998412"/>
              <a:gd name="connsiteX6" fmla="*/ 1919024 w 6085774"/>
              <a:gd name="connsiteY6" fmla="*/ 4976976 h 5998412"/>
              <a:gd name="connsiteX7" fmla="*/ 3589794 w 6085774"/>
              <a:gd name="connsiteY7" fmla="*/ 5202223 h 5998412"/>
              <a:gd name="connsiteX8" fmla="*/ 3592327 w 6085774"/>
              <a:gd name="connsiteY8" fmla="*/ 5202223 h 5998412"/>
              <a:gd name="connsiteX9" fmla="*/ 3712554 w 6085774"/>
              <a:gd name="connsiteY9" fmla="*/ 5169703 h 5998412"/>
              <a:gd name="connsiteX10" fmla="*/ 3732967 w 6085774"/>
              <a:gd name="connsiteY10" fmla="*/ 5163509 h 5998412"/>
              <a:gd name="connsiteX11" fmla="*/ 3770977 w 6085774"/>
              <a:gd name="connsiteY11" fmla="*/ 5151402 h 5998412"/>
              <a:gd name="connsiteX12" fmla="*/ 3784914 w 6085774"/>
              <a:gd name="connsiteY12" fmla="*/ 5146615 h 5998412"/>
              <a:gd name="connsiteX13" fmla="*/ 4027196 w 6085774"/>
              <a:gd name="connsiteY13" fmla="*/ 5838827 h 5998412"/>
              <a:gd name="connsiteX14" fmla="*/ 1323105 w 6085774"/>
              <a:gd name="connsiteY14" fmla="*/ 5473786 h 5998412"/>
              <a:gd name="connsiteX15" fmla="*/ 4688295 w 6085774"/>
              <a:gd name="connsiteY15" fmla="*/ 4585750 h 5998412"/>
              <a:gd name="connsiteX16" fmla="*/ 5220723 w 6085774"/>
              <a:gd name="connsiteY16" fmla="*/ 5096075 h 5998412"/>
              <a:gd name="connsiteX17" fmla="*/ 4941277 w 6085774"/>
              <a:gd name="connsiteY17" fmla="*/ 5345678 h 5998412"/>
              <a:gd name="connsiteX18" fmla="*/ 4480647 w 6085774"/>
              <a:gd name="connsiteY18" fmla="*/ 4771015 h 5998412"/>
              <a:gd name="connsiteX19" fmla="*/ 4688295 w 6085774"/>
              <a:gd name="connsiteY19" fmla="*/ 4585750 h 5998412"/>
              <a:gd name="connsiteX20" fmla="*/ 1314377 w 6085774"/>
              <a:gd name="connsiteY20" fmla="*/ 4496073 h 5998412"/>
              <a:gd name="connsiteX21" fmla="*/ 1363086 w 6085774"/>
              <a:gd name="connsiteY21" fmla="*/ 4549147 h 5998412"/>
              <a:gd name="connsiteX22" fmla="*/ 1377164 w 6085774"/>
              <a:gd name="connsiteY22" fmla="*/ 4563225 h 5998412"/>
              <a:gd name="connsiteX23" fmla="*/ 1419398 w 6085774"/>
              <a:gd name="connsiteY23" fmla="*/ 4605459 h 5998412"/>
              <a:gd name="connsiteX24" fmla="*/ 1437840 w 6085774"/>
              <a:gd name="connsiteY24" fmla="*/ 4623338 h 5998412"/>
              <a:gd name="connsiteX25" fmla="*/ 1477681 w 6085774"/>
              <a:gd name="connsiteY25" fmla="*/ 4660785 h 5998412"/>
              <a:gd name="connsiteX26" fmla="*/ 1496264 w 6085774"/>
              <a:gd name="connsiteY26" fmla="*/ 4677680 h 5998412"/>
              <a:gd name="connsiteX27" fmla="*/ 1541594 w 6085774"/>
              <a:gd name="connsiteY27" fmla="*/ 4717238 h 5998412"/>
              <a:gd name="connsiteX28" fmla="*/ 1555672 w 6085774"/>
              <a:gd name="connsiteY28" fmla="*/ 4729064 h 5998412"/>
              <a:gd name="connsiteX29" fmla="*/ 1682374 w 6085774"/>
              <a:gd name="connsiteY29" fmla="*/ 4827609 h 5998412"/>
              <a:gd name="connsiteX30" fmla="*/ 1692370 w 6085774"/>
              <a:gd name="connsiteY30" fmla="*/ 4834648 h 5998412"/>
              <a:gd name="connsiteX31" fmla="*/ 1728409 w 6085774"/>
              <a:gd name="connsiteY31" fmla="*/ 4860411 h 5998412"/>
              <a:gd name="connsiteX32" fmla="*/ 1306071 w 6085774"/>
              <a:gd name="connsiteY32" fmla="*/ 5463369 h 5998412"/>
              <a:gd name="connsiteX33" fmla="*/ 755201 w 6085774"/>
              <a:gd name="connsiteY33" fmla="*/ 4976413 h 5998412"/>
              <a:gd name="connsiteX34" fmla="*/ 3751127 w 6085774"/>
              <a:gd name="connsiteY34" fmla="*/ 4345158 h 5998412"/>
              <a:gd name="connsiteX35" fmla="*/ 3853755 w 6085774"/>
              <a:gd name="connsiteY35" fmla="*/ 4537885 h 5998412"/>
              <a:gd name="connsiteX36" fmla="*/ 4096458 w 6085774"/>
              <a:gd name="connsiteY36" fmla="*/ 4993166 h 5998412"/>
              <a:gd name="connsiteX37" fmla="*/ 3797585 w 6085774"/>
              <a:gd name="connsiteY37" fmla="*/ 5119868 h 5998412"/>
              <a:gd name="connsiteX38" fmla="*/ 3555444 w 6085774"/>
              <a:gd name="connsiteY38" fmla="*/ 4428359 h 5998412"/>
              <a:gd name="connsiteX39" fmla="*/ 3751127 w 6085774"/>
              <a:gd name="connsiteY39" fmla="*/ 4345158 h 5998412"/>
              <a:gd name="connsiteX40" fmla="*/ 4970559 w 6085774"/>
              <a:gd name="connsiteY40" fmla="*/ 4239995 h 5998412"/>
              <a:gd name="connsiteX41" fmla="*/ 5353900 w 6085774"/>
              <a:gd name="connsiteY41" fmla="*/ 4484671 h 5998412"/>
              <a:gd name="connsiteX42" fmla="*/ 5593225 w 6085774"/>
              <a:gd name="connsiteY42" fmla="*/ 4637276 h 5998412"/>
              <a:gd name="connsiteX43" fmla="*/ 5235365 w 6085774"/>
              <a:gd name="connsiteY43" fmla="*/ 5080871 h 5998412"/>
              <a:gd name="connsiteX44" fmla="*/ 4702937 w 6085774"/>
              <a:gd name="connsiteY44" fmla="*/ 4570828 h 5998412"/>
              <a:gd name="connsiteX45" fmla="*/ 4706879 w 6085774"/>
              <a:gd name="connsiteY45" fmla="*/ 4566604 h 5998412"/>
              <a:gd name="connsiteX46" fmla="*/ 4725743 w 6085774"/>
              <a:gd name="connsiteY46" fmla="*/ 4546754 h 5998412"/>
              <a:gd name="connsiteX47" fmla="*/ 4753055 w 6085774"/>
              <a:gd name="connsiteY47" fmla="*/ 4517330 h 5998412"/>
              <a:gd name="connsiteX48" fmla="*/ 4775297 w 6085774"/>
              <a:gd name="connsiteY48" fmla="*/ 4492835 h 5998412"/>
              <a:gd name="connsiteX49" fmla="*/ 4810915 w 6085774"/>
              <a:gd name="connsiteY49" fmla="*/ 4451728 h 5998412"/>
              <a:gd name="connsiteX50" fmla="*/ 4839070 w 6085774"/>
              <a:gd name="connsiteY50" fmla="*/ 4418363 h 5998412"/>
              <a:gd name="connsiteX51" fmla="*/ 4851459 w 6085774"/>
              <a:gd name="connsiteY51" fmla="*/ 4403017 h 5998412"/>
              <a:gd name="connsiteX52" fmla="*/ 4937898 w 6085774"/>
              <a:gd name="connsiteY52" fmla="*/ 4287438 h 5998412"/>
              <a:gd name="connsiteX53" fmla="*/ 4944515 w 6085774"/>
              <a:gd name="connsiteY53" fmla="*/ 4278005 h 5998412"/>
              <a:gd name="connsiteX54" fmla="*/ 4970559 w 6085774"/>
              <a:gd name="connsiteY54" fmla="*/ 4239995 h 5998412"/>
              <a:gd name="connsiteX55" fmla="*/ 3990313 w 6085774"/>
              <a:gd name="connsiteY55" fmla="*/ 4192693 h 5998412"/>
              <a:gd name="connsiteX56" fmla="*/ 4451647 w 6085774"/>
              <a:gd name="connsiteY56" fmla="*/ 4768059 h 5998412"/>
              <a:gd name="connsiteX57" fmla="*/ 4116169 w 6085774"/>
              <a:gd name="connsiteY57" fmla="*/ 4983734 h 5998412"/>
              <a:gd name="connsiteX58" fmla="*/ 3871493 w 6085774"/>
              <a:gd name="connsiteY58" fmla="*/ 4526763 h 5998412"/>
              <a:gd name="connsiteX59" fmla="*/ 3769148 w 6085774"/>
              <a:gd name="connsiteY59" fmla="*/ 4334881 h 5998412"/>
              <a:gd name="connsiteX60" fmla="*/ 3785055 w 6085774"/>
              <a:gd name="connsiteY60" fmla="*/ 4326012 h 5998412"/>
              <a:gd name="connsiteX61" fmla="*/ 3802372 w 6085774"/>
              <a:gd name="connsiteY61" fmla="*/ 4316439 h 5998412"/>
              <a:gd name="connsiteX62" fmla="*/ 3842211 w 6085774"/>
              <a:gd name="connsiteY62" fmla="*/ 4293351 h 5998412"/>
              <a:gd name="connsiteX63" fmla="*/ 3861077 w 6085774"/>
              <a:gd name="connsiteY63" fmla="*/ 4281806 h 5998412"/>
              <a:gd name="connsiteX64" fmla="*/ 3897819 w 6085774"/>
              <a:gd name="connsiteY64" fmla="*/ 4258297 h 5998412"/>
              <a:gd name="connsiteX65" fmla="*/ 3917669 w 6085774"/>
              <a:gd name="connsiteY65" fmla="*/ 4244923 h 5998412"/>
              <a:gd name="connsiteX66" fmla="*/ 3952021 w 6085774"/>
              <a:gd name="connsiteY66" fmla="*/ 4220990 h 5998412"/>
              <a:gd name="connsiteX67" fmla="*/ 3972433 w 6085774"/>
              <a:gd name="connsiteY67" fmla="*/ 4205787 h 5998412"/>
              <a:gd name="connsiteX68" fmla="*/ 3990313 w 6085774"/>
              <a:gd name="connsiteY68" fmla="*/ 4192693 h 5998412"/>
              <a:gd name="connsiteX69" fmla="*/ 1040420 w 6085774"/>
              <a:gd name="connsiteY69" fmla="*/ 4113434 h 5998412"/>
              <a:gd name="connsiteX70" fmla="*/ 1043939 w 6085774"/>
              <a:gd name="connsiteY70" fmla="*/ 4119348 h 5998412"/>
              <a:gd name="connsiteX71" fmla="*/ 1066746 w 6085774"/>
              <a:gd name="connsiteY71" fmla="*/ 4158203 h 5998412"/>
              <a:gd name="connsiteX72" fmla="*/ 1070546 w 6085774"/>
              <a:gd name="connsiteY72" fmla="*/ 4164397 h 5998412"/>
              <a:gd name="connsiteX73" fmla="*/ 1098702 w 6085774"/>
              <a:gd name="connsiteY73" fmla="*/ 4209446 h 5998412"/>
              <a:gd name="connsiteX74" fmla="*/ 1301706 w 6085774"/>
              <a:gd name="connsiteY74" fmla="*/ 4479743 h 5998412"/>
              <a:gd name="connsiteX75" fmla="*/ 740981 w 6085774"/>
              <a:gd name="connsiteY75" fmla="*/ 4960223 h 5998412"/>
              <a:gd name="connsiteX76" fmla="*/ 391568 w 6085774"/>
              <a:gd name="connsiteY76" fmla="*/ 4470451 h 5998412"/>
              <a:gd name="connsiteX77" fmla="*/ 1890163 w 6085774"/>
              <a:gd name="connsiteY77" fmla="*/ 4002782 h 5998412"/>
              <a:gd name="connsiteX78" fmla="*/ 2219024 w 6085774"/>
              <a:gd name="connsiteY78" fmla="*/ 4279133 h 5998412"/>
              <a:gd name="connsiteX79" fmla="*/ 2233102 w 6085774"/>
              <a:gd name="connsiteY79" fmla="*/ 4287439 h 5998412"/>
              <a:gd name="connsiteX80" fmla="*/ 2252811 w 6085774"/>
              <a:gd name="connsiteY80" fmla="*/ 4299265 h 5998412"/>
              <a:gd name="connsiteX81" fmla="*/ 2273788 w 6085774"/>
              <a:gd name="connsiteY81" fmla="*/ 4311511 h 5998412"/>
              <a:gd name="connsiteX82" fmla="*/ 2312501 w 6085774"/>
              <a:gd name="connsiteY82" fmla="*/ 4332910 h 5998412"/>
              <a:gd name="connsiteX83" fmla="*/ 2316303 w 6085774"/>
              <a:gd name="connsiteY83" fmla="*/ 4334881 h 5998412"/>
              <a:gd name="connsiteX84" fmla="*/ 3535453 w 6085774"/>
              <a:gd name="connsiteY84" fmla="*/ 4435679 h 5998412"/>
              <a:gd name="connsiteX85" fmla="*/ 3778016 w 6085774"/>
              <a:gd name="connsiteY85" fmla="*/ 5127611 h 5998412"/>
              <a:gd name="connsiteX86" fmla="*/ 3730432 w 6085774"/>
              <a:gd name="connsiteY86" fmla="*/ 5143096 h 5998412"/>
              <a:gd name="connsiteX87" fmla="*/ 3714243 w 6085774"/>
              <a:gd name="connsiteY87" fmla="*/ 5148024 h 5998412"/>
              <a:gd name="connsiteX88" fmla="*/ 1748399 w 6085774"/>
              <a:gd name="connsiteY88" fmla="*/ 4849148 h 5998412"/>
              <a:gd name="connsiteX89" fmla="*/ 1740093 w 6085774"/>
              <a:gd name="connsiteY89" fmla="*/ 4843517 h 5998412"/>
              <a:gd name="connsiteX90" fmla="*/ 1374066 w 6085774"/>
              <a:gd name="connsiteY90" fmla="*/ 4529580 h 5998412"/>
              <a:gd name="connsiteX91" fmla="*/ 1369421 w 6085774"/>
              <a:gd name="connsiteY91" fmla="*/ 4524512 h 5998412"/>
              <a:gd name="connsiteX92" fmla="*/ 1331129 w 6085774"/>
              <a:gd name="connsiteY92" fmla="*/ 4482278 h 5998412"/>
              <a:gd name="connsiteX93" fmla="*/ 5213684 w 6085774"/>
              <a:gd name="connsiteY93" fmla="*/ 3754728 h 5998412"/>
              <a:gd name="connsiteX94" fmla="*/ 5915891 w 6085774"/>
              <a:gd name="connsiteY94" fmla="*/ 3996023 h 5998412"/>
              <a:gd name="connsiteX95" fmla="*/ 5605473 w 6085774"/>
              <a:gd name="connsiteY95" fmla="*/ 4620100 h 5998412"/>
              <a:gd name="connsiteX96" fmla="*/ 5365303 w 6085774"/>
              <a:gd name="connsiteY96" fmla="*/ 4467213 h 5998412"/>
              <a:gd name="connsiteX97" fmla="*/ 4981961 w 6085774"/>
              <a:gd name="connsiteY97" fmla="*/ 4222256 h 5998412"/>
              <a:gd name="connsiteX98" fmla="*/ 5213684 w 6085774"/>
              <a:gd name="connsiteY98" fmla="*/ 3754728 h 5998412"/>
              <a:gd name="connsiteX99" fmla="*/ 874581 w 6085774"/>
              <a:gd name="connsiteY99" fmla="*/ 3753884 h 5998412"/>
              <a:gd name="connsiteX100" fmla="*/ 1030001 w 6085774"/>
              <a:gd name="connsiteY100" fmla="*/ 4095414 h 5998412"/>
              <a:gd name="connsiteX101" fmla="*/ 381007 w 6085774"/>
              <a:gd name="connsiteY101" fmla="*/ 4452150 h 5998412"/>
              <a:gd name="connsiteX102" fmla="*/ 172796 w 6085774"/>
              <a:gd name="connsiteY102" fmla="*/ 3994758 h 5998412"/>
              <a:gd name="connsiteX103" fmla="*/ 1594526 w 6085774"/>
              <a:gd name="connsiteY103" fmla="*/ 3508223 h 5998412"/>
              <a:gd name="connsiteX104" fmla="*/ 1876085 w 6085774"/>
              <a:gd name="connsiteY104" fmla="*/ 3986873 h 5998412"/>
              <a:gd name="connsiteX105" fmla="*/ 1317051 w 6085774"/>
              <a:gd name="connsiteY105" fmla="*/ 4466509 h 5998412"/>
              <a:gd name="connsiteX106" fmla="*/ 1083778 w 6085774"/>
              <a:gd name="connsiteY106" fmla="*/ 4146798 h 5998412"/>
              <a:gd name="connsiteX107" fmla="*/ 1081385 w 6085774"/>
              <a:gd name="connsiteY107" fmla="*/ 4142857 h 5998412"/>
              <a:gd name="connsiteX108" fmla="*/ 1056608 w 6085774"/>
              <a:gd name="connsiteY108" fmla="*/ 4099637 h 5998412"/>
              <a:gd name="connsiteX109" fmla="*/ 894713 w 6085774"/>
              <a:gd name="connsiteY109" fmla="*/ 3747688 h 5998412"/>
              <a:gd name="connsiteX110" fmla="*/ 1486830 w 6085774"/>
              <a:gd name="connsiteY110" fmla="*/ 3544966 h 5998412"/>
              <a:gd name="connsiteX111" fmla="*/ 4493174 w 6085774"/>
              <a:gd name="connsiteY111" fmla="*/ 3506535 h 5998412"/>
              <a:gd name="connsiteX112" fmla="*/ 5193129 w 6085774"/>
              <a:gd name="connsiteY112" fmla="*/ 3747549 h 5998412"/>
              <a:gd name="connsiteX113" fmla="*/ 4957185 w 6085774"/>
              <a:gd name="connsiteY113" fmla="*/ 4219865 h 5998412"/>
              <a:gd name="connsiteX114" fmla="*/ 4951411 w 6085774"/>
              <a:gd name="connsiteY114" fmla="*/ 4228452 h 5998412"/>
              <a:gd name="connsiteX115" fmla="*/ 4928465 w 6085774"/>
              <a:gd name="connsiteY115" fmla="*/ 4262521 h 5998412"/>
              <a:gd name="connsiteX116" fmla="*/ 4923961 w 6085774"/>
              <a:gd name="connsiteY116" fmla="*/ 4268997 h 5998412"/>
              <a:gd name="connsiteX117" fmla="*/ 4833017 w 6085774"/>
              <a:gd name="connsiteY117" fmla="*/ 4390770 h 5998412"/>
              <a:gd name="connsiteX118" fmla="*/ 4822599 w 6085774"/>
              <a:gd name="connsiteY118" fmla="*/ 4403722 h 5998412"/>
              <a:gd name="connsiteX119" fmla="*/ 4794443 w 6085774"/>
              <a:gd name="connsiteY119" fmla="*/ 4438495 h 5998412"/>
              <a:gd name="connsiteX120" fmla="*/ 4780365 w 6085774"/>
              <a:gd name="connsiteY120" fmla="*/ 4455389 h 5998412"/>
              <a:gd name="connsiteX121" fmla="*/ 4737427 w 6085774"/>
              <a:gd name="connsiteY121" fmla="*/ 4503817 h 5998412"/>
              <a:gd name="connsiteX122" fmla="*/ 4712087 w 6085774"/>
              <a:gd name="connsiteY122" fmla="*/ 4531129 h 5998412"/>
              <a:gd name="connsiteX123" fmla="*/ 4691111 w 6085774"/>
              <a:gd name="connsiteY123" fmla="*/ 4553090 h 5998412"/>
              <a:gd name="connsiteX124" fmla="*/ 4687451 w 6085774"/>
              <a:gd name="connsiteY124" fmla="*/ 4556750 h 5998412"/>
              <a:gd name="connsiteX125" fmla="*/ 4680411 w 6085774"/>
              <a:gd name="connsiteY125" fmla="*/ 4563367 h 5998412"/>
              <a:gd name="connsiteX126" fmla="*/ 4467835 w 6085774"/>
              <a:gd name="connsiteY126" fmla="*/ 4753841 h 5998412"/>
              <a:gd name="connsiteX127" fmla="*/ 4007205 w 6085774"/>
              <a:gd name="connsiteY127" fmla="*/ 4180447 h 5998412"/>
              <a:gd name="connsiteX128" fmla="*/ 4493174 w 6085774"/>
              <a:gd name="connsiteY128" fmla="*/ 3506535 h 5998412"/>
              <a:gd name="connsiteX129" fmla="*/ 1515549 w 6085774"/>
              <a:gd name="connsiteY129" fmla="*/ 3170634 h 5998412"/>
              <a:gd name="connsiteX130" fmla="*/ 1587628 w 6085774"/>
              <a:gd name="connsiteY130" fmla="*/ 3488373 h 5998412"/>
              <a:gd name="connsiteX131" fmla="*/ 1480918 w 6085774"/>
              <a:gd name="connsiteY131" fmla="*/ 3524976 h 5998412"/>
              <a:gd name="connsiteX132" fmla="*/ 887110 w 6085774"/>
              <a:gd name="connsiteY132" fmla="*/ 3727981 h 5998412"/>
              <a:gd name="connsiteX133" fmla="*/ 777584 w 6085774"/>
              <a:gd name="connsiteY133" fmla="*/ 3247922 h 5998412"/>
              <a:gd name="connsiteX134" fmla="*/ 2276744 w 6085774"/>
              <a:gd name="connsiteY134" fmla="*/ 3089405 h 5998412"/>
              <a:gd name="connsiteX135" fmla="*/ 2630382 w 6085774"/>
              <a:gd name="connsiteY135" fmla="*/ 3643513 h 5998412"/>
              <a:gd name="connsiteX136" fmla="*/ 3287963 w 6085774"/>
              <a:gd name="connsiteY136" fmla="*/ 3723618 h 5998412"/>
              <a:gd name="connsiteX137" fmla="*/ 3528555 w 6085774"/>
              <a:gd name="connsiteY137" fmla="*/ 4415970 h 5998412"/>
              <a:gd name="connsiteX138" fmla="*/ 2307856 w 6085774"/>
              <a:gd name="connsiteY138" fmla="*/ 4307289 h 5998412"/>
              <a:gd name="connsiteX139" fmla="*/ 2303210 w 6085774"/>
              <a:gd name="connsiteY139" fmla="*/ 4304755 h 5998412"/>
              <a:gd name="connsiteX140" fmla="*/ 2280826 w 6085774"/>
              <a:gd name="connsiteY140" fmla="*/ 4291944 h 5998412"/>
              <a:gd name="connsiteX141" fmla="*/ 2250418 w 6085774"/>
              <a:gd name="connsiteY141" fmla="*/ 4274205 h 5998412"/>
              <a:gd name="connsiteX142" fmla="*/ 2243520 w 6085774"/>
              <a:gd name="connsiteY142" fmla="*/ 4269982 h 5998412"/>
              <a:gd name="connsiteX143" fmla="*/ 1900159 w 6085774"/>
              <a:gd name="connsiteY143" fmla="*/ 3980821 h 5998412"/>
              <a:gd name="connsiteX144" fmla="*/ 1893401 w 6085774"/>
              <a:gd name="connsiteY144" fmla="*/ 3973360 h 5998412"/>
              <a:gd name="connsiteX145" fmla="*/ 1615221 w 6085774"/>
              <a:gd name="connsiteY145" fmla="*/ 3500200 h 5998412"/>
              <a:gd name="connsiteX146" fmla="*/ 1616207 w 6085774"/>
              <a:gd name="connsiteY146" fmla="*/ 3500200 h 5998412"/>
              <a:gd name="connsiteX147" fmla="*/ 1612688 w 6085774"/>
              <a:gd name="connsiteY147" fmla="*/ 3490485 h 5998412"/>
              <a:gd name="connsiteX148" fmla="*/ 1538216 w 6085774"/>
              <a:gd name="connsiteY148" fmla="*/ 3168664 h 5998412"/>
              <a:gd name="connsiteX149" fmla="*/ 3043710 w 6085774"/>
              <a:gd name="connsiteY149" fmla="*/ 2255428 h 5998412"/>
              <a:gd name="connsiteX150" fmla="*/ 3044696 w 6085774"/>
              <a:gd name="connsiteY150" fmla="*/ 2255428 h 5998412"/>
              <a:gd name="connsiteX151" fmla="*/ 3788433 w 6085774"/>
              <a:gd name="connsiteY151" fmla="*/ 2876406 h 5998412"/>
              <a:gd name="connsiteX152" fmla="*/ 3291623 w 6085774"/>
              <a:gd name="connsiteY152" fmla="*/ 3700247 h 5998412"/>
              <a:gd name="connsiteX153" fmla="*/ 3281909 w 6085774"/>
              <a:gd name="connsiteY153" fmla="*/ 3703626 h 5998412"/>
              <a:gd name="connsiteX154" fmla="*/ 2641222 w 6085774"/>
              <a:gd name="connsiteY154" fmla="*/ 3626056 h 5998412"/>
              <a:gd name="connsiteX155" fmla="*/ 2297016 w 6085774"/>
              <a:gd name="connsiteY155" fmla="*/ 3086026 h 5998412"/>
              <a:gd name="connsiteX156" fmla="*/ 2298002 w 6085774"/>
              <a:gd name="connsiteY156" fmla="*/ 3086026 h 5998412"/>
              <a:gd name="connsiteX157" fmla="*/ 2296876 w 6085774"/>
              <a:gd name="connsiteY157" fmla="*/ 3075890 h 5998412"/>
              <a:gd name="connsiteX158" fmla="*/ 2483690 w 6085774"/>
              <a:gd name="connsiteY158" fmla="*/ 2501792 h 5998412"/>
              <a:gd name="connsiteX159" fmla="*/ 3043710 w 6085774"/>
              <a:gd name="connsiteY159" fmla="*/ 2255428 h 5998412"/>
              <a:gd name="connsiteX160" fmla="*/ 3054269 w 6085774"/>
              <a:gd name="connsiteY160" fmla="*/ 1505495 h 5998412"/>
              <a:gd name="connsiteX161" fmla="*/ 3191387 w 6085774"/>
              <a:gd name="connsiteY161" fmla="*/ 1512112 h 5998412"/>
              <a:gd name="connsiteX162" fmla="*/ 3244884 w 6085774"/>
              <a:gd name="connsiteY162" fmla="*/ 1518306 h 5998412"/>
              <a:gd name="connsiteX163" fmla="*/ 3269380 w 6085774"/>
              <a:gd name="connsiteY163" fmla="*/ 1521685 h 5998412"/>
              <a:gd name="connsiteX164" fmla="*/ 3279797 w 6085774"/>
              <a:gd name="connsiteY164" fmla="*/ 1523234 h 5998412"/>
              <a:gd name="connsiteX165" fmla="*/ 4280597 w 6085774"/>
              <a:gd name="connsiteY165" fmla="*/ 2133512 h 5998412"/>
              <a:gd name="connsiteX166" fmla="*/ 4299743 w 6085774"/>
              <a:gd name="connsiteY166" fmla="*/ 2161668 h 5998412"/>
              <a:gd name="connsiteX167" fmla="*/ 4317905 w 6085774"/>
              <a:gd name="connsiteY167" fmla="*/ 2188697 h 5998412"/>
              <a:gd name="connsiteX168" fmla="*/ 4327337 w 6085774"/>
              <a:gd name="connsiteY168" fmla="*/ 2202775 h 5998412"/>
              <a:gd name="connsiteX169" fmla="*/ 4485292 w 6085774"/>
              <a:gd name="connsiteY169" fmla="*/ 3465427 h 5998412"/>
              <a:gd name="connsiteX170" fmla="*/ 4483039 w 6085774"/>
              <a:gd name="connsiteY170" fmla="*/ 3472043 h 5998412"/>
              <a:gd name="connsiteX171" fmla="*/ 4466989 w 6085774"/>
              <a:gd name="connsiteY171" fmla="*/ 3516952 h 5998412"/>
              <a:gd name="connsiteX172" fmla="*/ 4460515 w 6085774"/>
              <a:gd name="connsiteY172" fmla="*/ 3534268 h 5998412"/>
              <a:gd name="connsiteX173" fmla="*/ 4443761 w 6085774"/>
              <a:gd name="connsiteY173" fmla="*/ 3575235 h 5998412"/>
              <a:gd name="connsiteX174" fmla="*/ 4434892 w 6085774"/>
              <a:gd name="connsiteY174" fmla="*/ 3595929 h 5998412"/>
              <a:gd name="connsiteX175" fmla="*/ 4414199 w 6085774"/>
              <a:gd name="connsiteY175" fmla="*/ 3640978 h 5998412"/>
              <a:gd name="connsiteX176" fmla="*/ 4401527 w 6085774"/>
              <a:gd name="connsiteY176" fmla="*/ 3666318 h 5998412"/>
              <a:gd name="connsiteX177" fmla="*/ 4387449 w 6085774"/>
              <a:gd name="connsiteY177" fmla="*/ 3693067 h 5998412"/>
              <a:gd name="connsiteX178" fmla="*/ 4373371 w 6085774"/>
              <a:gd name="connsiteY178" fmla="*/ 3719534 h 5998412"/>
              <a:gd name="connsiteX179" fmla="*/ 4359294 w 6085774"/>
              <a:gd name="connsiteY179" fmla="*/ 3744311 h 5998412"/>
              <a:gd name="connsiteX180" fmla="*/ 4343949 w 6085774"/>
              <a:gd name="connsiteY180" fmla="*/ 3770355 h 5998412"/>
              <a:gd name="connsiteX181" fmla="*/ 4328182 w 6085774"/>
              <a:gd name="connsiteY181" fmla="*/ 3795414 h 5998412"/>
              <a:gd name="connsiteX182" fmla="*/ 4312555 w 6085774"/>
              <a:gd name="connsiteY182" fmla="*/ 3819769 h 5998412"/>
              <a:gd name="connsiteX183" fmla="*/ 4290031 w 6085774"/>
              <a:gd name="connsiteY183" fmla="*/ 3852430 h 5998412"/>
              <a:gd name="connsiteX184" fmla="*/ 4268209 w 6085774"/>
              <a:gd name="connsiteY184" fmla="*/ 3882275 h 5998412"/>
              <a:gd name="connsiteX185" fmla="*/ 4245544 w 6085774"/>
              <a:gd name="connsiteY185" fmla="*/ 3912261 h 5998412"/>
              <a:gd name="connsiteX186" fmla="*/ 4229637 w 6085774"/>
              <a:gd name="connsiteY186" fmla="*/ 3931970 h 5998412"/>
              <a:gd name="connsiteX187" fmla="*/ 4207535 w 6085774"/>
              <a:gd name="connsiteY187" fmla="*/ 3958859 h 5998412"/>
              <a:gd name="connsiteX188" fmla="*/ 4191344 w 6085774"/>
              <a:gd name="connsiteY188" fmla="*/ 3977582 h 5998412"/>
              <a:gd name="connsiteX189" fmla="*/ 4166145 w 6085774"/>
              <a:gd name="connsiteY189" fmla="*/ 4005738 h 5998412"/>
              <a:gd name="connsiteX190" fmla="*/ 4152067 w 6085774"/>
              <a:gd name="connsiteY190" fmla="*/ 4021365 h 5998412"/>
              <a:gd name="connsiteX191" fmla="*/ 4116731 w 6085774"/>
              <a:gd name="connsiteY191" fmla="*/ 4057405 h 5998412"/>
              <a:gd name="connsiteX192" fmla="*/ 4110819 w 6085774"/>
              <a:gd name="connsiteY192" fmla="*/ 4063317 h 5998412"/>
              <a:gd name="connsiteX193" fmla="*/ 4015371 w 6085774"/>
              <a:gd name="connsiteY193" fmla="*/ 4147784 h 5998412"/>
              <a:gd name="connsiteX194" fmla="*/ 4012976 w 6085774"/>
              <a:gd name="connsiteY194" fmla="*/ 4149756 h 5998412"/>
              <a:gd name="connsiteX195" fmla="*/ 3993971 w 6085774"/>
              <a:gd name="connsiteY195" fmla="*/ 4164537 h 5998412"/>
              <a:gd name="connsiteX196" fmla="*/ 3986087 w 6085774"/>
              <a:gd name="connsiteY196" fmla="*/ 4170732 h 5998412"/>
              <a:gd name="connsiteX197" fmla="*/ 3752956 w 6085774"/>
              <a:gd name="connsiteY197" fmla="*/ 4320803 h 5998412"/>
              <a:gd name="connsiteX198" fmla="*/ 3747748 w 6085774"/>
              <a:gd name="connsiteY198" fmla="*/ 4323619 h 5998412"/>
              <a:gd name="connsiteX199" fmla="*/ 3741976 w 6085774"/>
              <a:gd name="connsiteY199" fmla="*/ 4326575 h 5998412"/>
              <a:gd name="connsiteX200" fmla="*/ 3548404 w 6085774"/>
              <a:gd name="connsiteY200" fmla="*/ 4408790 h 5998412"/>
              <a:gd name="connsiteX201" fmla="*/ 3308235 w 6085774"/>
              <a:gd name="connsiteY201" fmla="*/ 3716296 h 5998412"/>
              <a:gd name="connsiteX202" fmla="*/ 3808847 w 6085774"/>
              <a:gd name="connsiteY202" fmla="*/ 2873027 h 5998412"/>
              <a:gd name="connsiteX203" fmla="*/ 3054269 w 6085774"/>
              <a:gd name="connsiteY203" fmla="*/ 2235015 h 5998412"/>
              <a:gd name="connsiteX204" fmla="*/ 3034560 w 6085774"/>
              <a:gd name="connsiteY204" fmla="*/ 1505495 h 5998412"/>
              <a:gd name="connsiteX205" fmla="*/ 3034560 w 6085774"/>
              <a:gd name="connsiteY205" fmla="*/ 2234873 h 5998412"/>
              <a:gd name="connsiteX206" fmla="*/ 2469049 w 6085774"/>
              <a:gd name="connsiteY206" fmla="*/ 2488699 h 5998412"/>
              <a:gd name="connsiteX207" fmla="*/ 2275900 w 6085774"/>
              <a:gd name="connsiteY207" fmla="*/ 3068570 h 5998412"/>
              <a:gd name="connsiteX208" fmla="*/ 1535541 w 6085774"/>
              <a:gd name="connsiteY208" fmla="*/ 3148532 h 5998412"/>
              <a:gd name="connsiteX209" fmla="*/ 1528643 w 6085774"/>
              <a:gd name="connsiteY209" fmla="*/ 3045059 h 5998412"/>
              <a:gd name="connsiteX210" fmla="*/ 1528643 w 6085774"/>
              <a:gd name="connsiteY210" fmla="*/ 3038021 h 5998412"/>
              <a:gd name="connsiteX211" fmla="*/ 1528643 w 6085774"/>
              <a:gd name="connsiteY211" fmla="*/ 2988184 h 5998412"/>
              <a:gd name="connsiteX212" fmla="*/ 1528643 w 6085774"/>
              <a:gd name="connsiteY212" fmla="*/ 2968335 h 5998412"/>
              <a:gd name="connsiteX213" fmla="*/ 1529627 w 6085774"/>
              <a:gd name="connsiteY213" fmla="*/ 2940179 h 5998412"/>
              <a:gd name="connsiteX214" fmla="*/ 1530753 w 6085774"/>
              <a:gd name="connsiteY214" fmla="*/ 2913993 h 5998412"/>
              <a:gd name="connsiteX215" fmla="*/ 1530753 w 6085774"/>
              <a:gd name="connsiteY215" fmla="*/ 2908925 h 5998412"/>
              <a:gd name="connsiteX216" fmla="*/ 1536526 w 6085774"/>
              <a:gd name="connsiteY216" fmla="*/ 2841774 h 5998412"/>
              <a:gd name="connsiteX217" fmla="*/ 1537653 w 6085774"/>
              <a:gd name="connsiteY217" fmla="*/ 2831778 h 5998412"/>
              <a:gd name="connsiteX218" fmla="*/ 1553701 w 6085774"/>
              <a:gd name="connsiteY218" fmla="*/ 2726054 h 5998412"/>
              <a:gd name="connsiteX219" fmla="*/ 1555390 w 6085774"/>
              <a:gd name="connsiteY219" fmla="*/ 2717465 h 5998412"/>
              <a:gd name="connsiteX220" fmla="*/ 1577634 w 6085774"/>
              <a:gd name="connsiteY220" fmla="*/ 2620891 h 5998412"/>
              <a:gd name="connsiteX221" fmla="*/ 1583828 w 6085774"/>
              <a:gd name="connsiteY221" fmla="*/ 2598084 h 5998412"/>
              <a:gd name="connsiteX222" fmla="*/ 1590023 w 6085774"/>
              <a:gd name="connsiteY222" fmla="*/ 2576686 h 5998412"/>
              <a:gd name="connsiteX223" fmla="*/ 1604101 w 6085774"/>
              <a:gd name="connsiteY223" fmla="*/ 2531496 h 5998412"/>
              <a:gd name="connsiteX224" fmla="*/ 1605790 w 6085774"/>
              <a:gd name="connsiteY224" fmla="*/ 2526568 h 5998412"/>
              <a:gd name="connsiteX225" fmla="*/ 2178339 w 6085774"/>
              <a:gd name="connsiteY225" fmla="*/ 1771850 h 5998412"/>
              <a:gd name="connsiteX226" fmla="*/ 2201568 w 6085774"/>
              <a:gd name="connsiteY226" fmla="*/ 1756365 h 5998412"/>
              <a:gd name="connsiteX227" fmla="*/ 2219166 w 6085774"/>
              <a:gd name="connsiteY227" fmla="*/ 1744820 h 5998412"/>
              <a:gd name="connsiteX228" fmla="*/ 3034560 w 6085774"/>
              <a:gd name="connsiteY228" fmla="*/ 1505495 h 5998412"/>
              <a:gd name="connsiteX229" fmla="*/ 5540434 w 6085774"/>
              <a:gd name="connsiteY229" fmla="*/ 1282219 h 5998412"/>
              <a:gd name="connsiteX230" fmla="*/ 5921947 w 6085774"/>
              <a:gd name="connsiteY230" fmla="*/ 3973360 h 5998412"/>
              <a:gd name="connsiteX231" fmla="*/ 5220865 w 6085774"/>
              <a:gd name="connsiteY231" fmla="*/ 3734034 h 5998412"/>
              <a:gd name="connsiteX232" fmla="*/ 5222132 w 6085774"/>
              <a:gd name="connsiteY232" fmla="*/ 3730093 h 5998412"/>
              <a:gd name="connsiteX233" fmla="*/ 5106833 w 6085774"/>
              <a:gd name="connsiteY233" fmla="*/ 1993860 h 5998412"/>
              <a:gd name="connsiteX234" fmla="*/ 5105285 w 6085774"/>
              <a:gd name="connsiteY234" fmla="*/ 1990622 h 5998412"/>
              <a:gd name="connsiteX235" fmla="*/ 5081071 w 6085774"/>
              <a:gd name="connsiteY235" fmla="*/ 1944306 h 5998412"/>
              <a:gd name="connsiteX236" fmla="*/ 5071920 w 6085774"/>
              <a:gd name="connsiteY236" fmla="*/ 1926849 h 5998412"/>
              <a:gd name="connsiteX237" fmla="*/ 5053760 w 6085774"/>
              <a:gd name="connsiteY237" fmla="*/ 1894329 h 5998412"/>
              <a:gd name="connsiteX238" fmla="*/ 5036303 w 6085774"/>
              <a:gd name="connsiteY238" fmla="*/ 1863780 h 5998412"/>
              <a:gd name="connsiteX239" fmla="*/ 5024478 w 6085774"/>
              <a:gd name="connsiteY239" fmla="*/ 1844071 h 5998412"/>
              <a:gd name="connsiteX240" fmla="*/ 4998575 w 6085774"/>
              <a:gd name="connsiteY240" fmla="*/ 1801837 h 5998412"/>
              <a:gd name="connsiteX241" fmla="*/ 4993507 w 6085774"/>
              <a:gd name="connsiteY241" fmla="*/ 1794094 h 5998412"/>
              <a:gd name="connsiteX242" fmla="*/ 4932972 w 6085774"/>
              <a:gd name="connsiteY242" fmla="*/ 1703151 h 5998412"/>
              <a:gd name="connsiteX243" fmla="*/ 5263380 w 6085774"/>
              <a:gd name="connsiteY243" fmla="*/ 1473962 h 5998412"/>
              <a:gd name="connsiteX244" fmla="*/ 2051356 w 6085774"/>
              <a:gd name="connsiteY244" fmla="*/ 977432 h 5998412"/>
              <a:gd name="connsiteX245" fmla="*/ 2368955 w 6085774"/>
              <a:gd name="connsiteY245" fmla="*/ 1636701 h 5998412"/>
              <a:gd name="connsiteX246" fmla="*/ 2193966 w 6085774"/>
              <a:gd name="connsiteY246" fmla="*/ 1735247 h 5998412"/>
              <a:gd name="connsiteX247" fmla="*/ 2168906 w 6085774"/>
              <a:gd name="connsiteY247" fmla="*/ 1751718 h 5998412"/>
              <a:gd name="connsiteX248" fmla="*/ 2156800 w 6085774"/>
              <a:gd name="connsiteY248" fmla="*/ 1760165 h 5998412"/>
              <a:gd name="connsiteX249" fmla="*/ 1897906 w 6085774"/>
              <a:gd name="connsiteY249" fmla="*/ 1985412 h 5998412"/>
              <a:gd name="connsiteX250" fmla="*/ 1585798 w 6085774"/>
              <a:gd name="connsiteY250" fmla="*/ 2515025 h 5998412"/>
              <a:gd name="connsiteX251" fmla="*/ 1582279 w 6085774"/>
              <a:gd name="connsiteY251" fmla="*/ 2525442 h 5998412"/>
              <a:gd name="connsiteX252" fmla="*/ 1568201 w 6085774"/>
              <a:gd name="connsiteY252" fmla="*/ 2571054 h 5998412"/>
              <a:gd name="connsiteX253" fmla="*/ 1562007 w 6085774"/>
              <a:gd name="connsiteY253" fmla="*/ 2592735 h 5998412"/>
              <a:gd name="connsiteX254" fmla="*/ 1555671 w 6085774"/>
              <a:gd name="connsiteY254" fmla="*/ 2615681 h 5998412"/>
              <a:gd name="connsiteX255" fmla="*/ 1548350 w 6085774"/>
              <a:gd name="connsiteY255" fmla="*/ 2644542 h 5998412"/>
              <a:gd name="connsiteX256" fmla="*/ 1545677 w 6085774"/>
              <a:gd name="connsiteY256" fmla="*/ 2655662 h 5998412"/>
              <a:gd name="connsiteX257" fmla="*/ 1531599 w 6085774"/>
              <a:gd name="connsiteY257" fmla="*/ 2721689 h 5998412"/>
              <a:gd name="connsiteX258" fmla="*/ 1531599 w 6085774"/>
              <a:gd name="connsiteY258" fmla="*/ 2725208 h 5998412"/>
              <a:gd name="connsiteX259" fmla="*/ 1525122 w 6085774"/>
              <a:gd name="connsiteY259" fmla="*/ 2762234 h 5998412"/>
              <a:gd name="connsiteX260" fmla="*/ 1525122 w 6085774"/>
              <a:gd name="connsiteY260" fmla="*/ 2766175 h 5998412"/>
              <a:gd name="connsiteX261" fmla="*/ 1515126 w 6085774"/>
              <a:gd name="connsiteY261" fmla="*/ 2840648 h 5998412"/>
              <a:gd name="connsiteX262" fmla="*/ 1515126 w 6085774"/>
              <a:gd name="connsiteY262" fmla="*/ 2842197 h 5998412"/>
              <a:gd name="connsiteX263" fmla="*/ 1511890 w 6085774"/>
              <a:gd name="connsiteY263" fmla="*/ 2876405 h 5998412"/>
              <a:gd name="connsiteX264" fmla="*/ 1510763 w 6085774"/>
              <a:gd name="connsiteY264" fmla="*/ 2891188 h 5998412"/>
              <a:gd name="connsiteX265" fmla="*/ 1508229 w 6085774"/>
              <a:gd name="connsiteY265" fmla="*/ 2933421 h 5998412"/>
              <a:gd name="connsiteX266" fmla="*/ 1507102 w 6085774"/>
              <a:gd name="connsiteY266" fmla="*/ 2964814 h 5998412"/>
              <a:gd name="connsiteX267" fmla="*/ 1507102 w 6085774"/>
              <a:gd name="connsiteY267" fmla="*/ 2985228 h 5998412"/>
              <a:gd name="connsiteX268" fmla="*/ 1507102 w 6085774"/>
              <a:gd name="connsiteY268" fmla="*/ 3024505 h 5998412"/>
              <a:gd name="connsiteX269" fmla="*/ 1507102 w 6085774"/>
              <a:gd name="connsiteY269" fmla="*/ 3034360 h 5998412"/>
              <a:gd name="connsiteX270" fmla="*/ 1514142 w 6085774"/>
              <a:gd name="connsiteY270" fmla="*/ 3149659 h 5998412"/>
              <a:gd name="connsiteX271" fmla="*/ 776176 w 6085774"/>
              <a:gd name="connsiteY271" fmla="*/ 3226806 h 5998412"/>
              <a:gd name="connsiteX272" fmla="*/ 770967 w 6085774"/>
              <a:gd name="connsiteY272" fmla="*/ 2824740 h 5998412"/>
              <a:gd name="connsiteX273" fmla="*/ 776879 w 6085774"/>
              <a:gd name="connsiteY273" fmla="*/ 2762092 h 5998412"/>
              <a:gd name="connsiteX274" fmla="*/ 777584 w 6085774"/>
              <a:gd name="connsiteY274" fmla="*/ 2754771 h 5998412"/>
              <a:gd name="connsiteX275" fmla="*/ 784763 w 6085774"/>
              <a:gd name="connsiteY275" fmla="*/ 2697615 h 5998412"/>
              <a:gd name="connsiteX276" fmla="*/ 787578 w 6085774"/>
              <a:gd name="connsiteY276" fmla="*/ 2677766 h 5998412"/>
              <a:gd name="connsiteX277" fmla="*/ 793492 w 6085774"/>
              <a:gd name="connsiteY277" fmla="*/ 2640177 h 5998412"/>
              <a:gd name="connsiteX278" fmla="*/ 800953 w 6085774"/>
              <a:gd name="connsiteY278" fmla="*/ 2597944 h 5998412"/>
              <a:gd name="connsiteX279" fmla="*/ 805317 w 6085774"/>
              <a:gd name="connsiteY279" fmla="*/ 2574573 h 5998412"/>
              <a:gd name="connsiteX280" fmla="*/ 812778 w 6085774"/>
              <a:gd name="connsiteY280" fmla="*/ 2537971 h 5998412"/>
              <a:gd name="connsiteX281" fmla="*/ 812778 w 6085774"/>
              <a:gd name="connsiteY281" fmla="*/ 2535578 h 5998412"/>
              <a:gd name="connsiteX282" fmla="*/ 1291428 w 6085774"/>
              <a:gd name="connsiteY282" fmla="*/ 1562088 h 5998412"/>
              <a:gd name="connsiteX283" fmla="*/ 1301424 w 6085774"/>
              <a:gd name="connsiteY283" fmla="*/ 1550404 h 5998412"/>
              <a:gd name="connsiteX284" fmla="*/ 1323103 w 6085774"/>
              <a:gd name="connsiteY284" fmla="*/ 1525345 h 5998412"/>
              <a:gd name="connsiteX285" fmla="*/ 1357032 w 6085774"/>
              <a:gd name="connsiteY285" fmla="*/ 1487616 h 5998412"/>
              <a:gd name="connsiteX286" fmla="*/ 1367449 w 6085774"/>
              <a:gd name="connsiteY286" fmla="*/ 1476494 h 5998412"/>
              <a:gd name="connsiteX287" fmla="*/ 1554404 w 6085774"/>
              <a:gd name="connsiteY287" fmla="*/ 1298831 h 5998412"/>
              <a:gd name="connsiteX288" fmla="*/ 1562148 w 6085774"/>
              <a:gd name="connsiteY288" fmla="*/ 1292354 h 5998412"/>
              <a:gd name="connsiteX289" fmla="*/ 2051356 w 6085774"/>
              <a:gd name="connsiteY289" fmla="*/ 977432 h 5998412"/>
              <a:gd name="connsiteX290" fmla="*/ 2639251 w 6085774"/>
              <a:gd name="connsiteY290" fmla="*/ 788507 h 5998412"/>
              <a:gd name="connsiteX291" fmla="*/ 2767923 w 6085774"/>
              <a:gd name="connsiteY291" fmla="*/ 1508310 h 5998412"/>
              <a:gd name="connsiteX292" fmla="*/ 2390353 w 6085774"/>
              <a:gd name="connsiteY292" fmla="*/ 1627692 h 5998412"/>
              <a:gd name="connsiteX293" fmla="*/ 2069939 w 6085774"/>
              <a:gd name="connsiteY293" fmla="*/ 968424 h 5998412"/>
              <a:gd name="connsiteX294" fmla="*/ 2639251 w 6085774"/>
              <a:gd name="connsiteY294" fmla="*/ 788507 h 5998412"/>
              <a:gd name="connsiteX295" fmla="*/ 3034560 w 6085774"/>
              <a:gd name="connsiteY295" fmla="*/ 752747 h 5998412"/>
              <a:gd name="connsiteX296" fmla="*/ 3034560 w 6085774"/>
              <a:gd name="connsiteY296" fmla="*/ 1483956 h 5998412"/>
              <a:gd name="connsiteX297" fmla="*/ 2788758 w 6085774"/>
              <a:gd name="connsiteY297" fmla="*/ 1505072 h 5998412"/>
              <a:gd name="connsiteX298" fmla="*/ 2660087 w 6085774"/>
              <a:gd name="connsiteY298" fmla="*/ 784985 h 5998412"/>
              <a:gd name="connsiteX299" fmla="*/ 3034560 w 6085774"/>
              <a:gd name="connsiteY299" fmla="*/ 752747 h 5998412"/>
              <a:gd name="connsiteX300" fmla="*/ 3054832 w 6085774"/>
              <a:gd name="connsiteY300" fmla="*/ 752606 h 5998412"/>
              <a:gd name="connsiteX301" fmla="*/ 4903689 w 6085774"/>
              <a:gd name="connsiteY301" fmla="*/ 1697518 h 5998412"/>
              <a:gd name="connsiteX302" fmla="*/ 4979709 w 6085774"/>
              <a:gd name="connsiteY302" fmla="*/ 1810142 h 5998412"/>
              <a:gd name="connsiteX303" fmla="*/ 5007865 w 6085774"/>
              <a:gd name="connsiteY303" fmla="*/ 1855191 h 5998412"/>
              <a:gd name="connsiteX304" fmla="*/ 5017438 w 6085774"/>
              <a:gd name="connsiteY304" fmla="*/ 1871099 h 5998412"/>
              <a:gd name="connsiteX305" fmla="*/ 5034472 w 6085774"/>
              <a:gd name="connsiteY305" fmla="*/ 1900804 h 5998412"/>
              <a:gd name="connsiteX306" fmla="*/ 5052632 w 6085774"/>
              <a:gd name="connsiteY306" fmla="*/ 1933184 h 5998412"/>
              <a:gd name="connsiteX307" fmla="*/ 5059813 w 6085774"/>
              <a:gd name="connsiteY307" fmla="*/ 1946557 h 5998412"/>
              <a:gd name="connsiteX308" fmla="*/ 5202563 w 6085774"/>
              <a:gd name="connsiteY308" fmla="*/ 3727981 h 5998412"/>
              <a:gd name="connsiteX309" fmla="*/ 4499651 w 6085774"/>
              <a:gd name="connsiteY309" fmla="*/ 3486826 h 5998412"/>
              <a:gd name="connsiteX310" fmla="*/ 4297211 w 6085774"/>
              <a:gd name="connsiteY310" fmla="*/ 2121265 h 5998412"/>
              <a:gd name="connsiteX311" fmla="*/ 4038036 w 6085774"/>
              <a:gd name="connsiteY311" fmla="*/ 1843789 h 5998412"/>
              <a:gd name="connsiteX312" fmla="*/ 4036487 w 6085774"/>
              <a:gd name="connsiteY312" fmla="*/ 1842380 h 5998412"/>
              <a:gd name="connsiteX313" fmla="*/ 4034094 w 6085774"/>
              <a:gd name="connsiteY313" fmla="*/ 1840550 h 5998412"/>
              <a:gd name="connsiteX314" fmla="*/ 3987636 w 6085774"/>
              <a:gd name="connsiteY314" fmla="*/ 1803384 h 5998412"/>
              <a:gd name="connsiteX315" fmla="*/ 3982568 w 6085774"/>
              <a:gd name="connsiteY315" fmla="*/ 1799442 h 5998412"/>
              <a:gd name="connsiteX316" fmla="*/ 3938222 w 6085774"/>
              <a:gd name="connsiteY316" fmla="*/ 1767204 h 5998412"/>
              <a:gd name="connsiteX317" fmla="*/ 3917387 w 6085774"/>
              <a:gd name="connsiteY317" fmla="*/ 1753126 h 5998412"/>
              <a:gd name="connsiteX318" fmla="*/ 3891625 w 6085774"/>
              <a:gd name="connsiteY318" fmla="*/ 1736093 h 5998412"/>
              <a:gd name="connsiteX319" fmla="*/ 3847983 w 6085774"/>
              <a:gd name="connsiteY319" fmla="*/ 1708640 h 5998412"/>
              <a:gd name="connsiteX320" fmla="*/ 3829400 w 6085774"/>
              <a:gd name="connsiteY320" fmla="*/ 1697518 h 5998412"/>
              <a:gd name="connsiteX321" fmla="*/ 3798288 w 6085774"/>
              <a:gd name="connsiteY321" fmla="*/ 1679781 h 5998412"/>
              <a:gd name="connsiteX322" fmla="*/ 3783365 w 6085774"/>
              <a:gd name="connsiteY322" fmla="*/ 1671615 h 5998412"/>
              <a:gd name="connsiteX323" fmla="*/ 3721141 w 6085774"/>
              <a:gd name="connsiteY323" fmla="*/ 1639799 h 5998412"/>
              <a:gd name="connsiteX324" fmla="*/ 3711708 w 6085774"/>
              <a:gd name="connsiteY324" fmla="*/ 1635152 h 5998412"/>
              <a:gd name="connsiteX325" fmla="*/ 3678062 w 6085774"/>
              <a:gd name="connsiteY325" fmla="*/ 1619667 h 5998412"/>
              <a:gd name="connsiteX326" fmla="*/ 3661451 w 6085774"/>
              <a:gd name="connsiteY326" fmla="*/ 1612487 h 5998412"/>
              <a:gd name="connsiteX327" fmla="*/ 3607954 w 6085774"/>
              <a:gd name="connsiteY327" fmla="*/ 1590526 h 5998412"/>
              <a:gd name="connsiteX328" fmla="*/ 3585710 w 6085774"/>
              <a:gd name="connsiteY328" fmla="*/ 1581939 h 5998412"/>
              <a:gd name="connsiteX329" fmla="*/ 3557555 w 6085774"/>
              <a:gd name="connsiteY329" fmla="*/ 1571802 h 5998412"/>
              <a:gd name="connsiteX330" fmla="*/ 3528555 w 6085774"/>
              <a:gd name="connsiteY330" fmla="*/ 1561947 h 5998412"/>
              <a:gd name="connsiteX331" fmla="*/ 3505044 w 6085774"/>
              <a:gd name="connsiteY331" fmla="*/ 1554346 h 5998412"/>
              <a:gd name="connsiteX332" fmla="*/ 3453660 w 6085774"/>
              <a:gd name="connsiteY332" fmla="*/ 1539422 h 5998412"/>
              <a:gd name="connsiteX333" fmla="*/ 3436344 w 6085774"/>
              <a:gd name="connsiteY333" fmla="*/ 1534918 h 5998412"/>
              <a:gd name="connsiteX334" fmla="*/ 3387353 w 6085774"/>
              <a:gd name="connsiteY334" fmla="*/ 1522952 h 5998412"/>
              <a:gd name="connsiteX335" fmla="*/ 3379329 w 6085774"/>
              <a:gd name="connsiteY335" fmla="*/ 1521122 h 5998412"/>
              <a:gd name="connsiteX336" fmla="*/ 3316119 w 6085774"/>
              <a:gd name="connsiteY336" fmla="*/ 1508593 h 5998412"/>
              <a:gd name="connsiteX337" fmla="*/ 3314993 w 6085774"/>
              <a:gd name="connsiteY337" fmla="*/ 1508593 h 5998412"/>
              <a:gd name="connsiteX338" fmla="*/ 3054832 w 6085774"/>
              <a:gd name="connsiteY338" fmla="*/ 1484660 h 5998412"/>
              <a:gd name="connsiteX339" fmla="*/ 1057173 w 6085774"/>
              <a:gd name="connsiteY339" fmla="*/ 726704 h 5998412"/>
              <a:gd name="connsiteX340" fmla="*/ 1540046 w 6085774"/>
              <a:gd name="connsiteY340" fmla="*/ 1282783 h 5998412"/>
              <a:gd name="connsiteX341" fmla="*/ 1390539 w 6085774"/>
              <a:gd name="connsiteY341" fmla="*/ 1422294 h 5998412"/>
              <a:gd name="connsiteX342" fmla="*/ 1384485 w 6085774"/>
              <a:gd name="connsiteY342" fmla="*/ 1428630 h 5998412"/>
              <a:gd name="connsiteX343" fmla="*/ 1347319 w 6085774"/>
              <a:gd name="connsiteY343" fmla="*/ 1467626 h 5998412"/>
              <a:gd name="connsiteX344" fmla="*/ 1328596 w 6085774"/>
              <a:gd name="connsiteY344" fmla="*/ 1488179 h 5998412"/>
              <a:gd name="connsiteX345" fmla="*/ 1307055 w 6085774"/>
              <a:gd name="connsiteY345" fmla="*/ 1512252 h 5998412"/>
              <a:gd name="connsiteX346" fmla="*/ 784342 w 6085774"/>
              <a:gd name="connsiteY346" fmla="*/ 2573166 h 5998412"/>
              <a:gd name="connsiteX347" fmla="*/ 780822 w 6085774"/>
              <a:gd name="connsiteY347" fmla="*/ 2591186 h 5998412"/>
              <a:gd name="connsiteX348" fmla="*/ 774346 w 6085774"/>
              <a:gd name="connsiteY348" fmla="*/ 2627789 h 5998412"/>
              <a:gd name="connsiteX349" fmla="*/ 767167 w 6085774"/>
              <a:gd name="connsiteY349" fmla="*/ 2672557 h 5998412"/>
              <a:gd name="connsiteX350" fmla="*/ 764210 w 6085774"/>
              <a:gd name="connsiteY350" fmla="*/ 2694237 h 5998412"/>
              <a:gd name="connsiteX351" fmla="*/ 757875 w 6085774"/>
              <a:gd name="connsiteY351" fmla="*/ 2743791 h 5998412"/>
              <a:gd name="connsiteX352" fmla="*/ 757031 w 6085774"/>
              <a:gd name="connsiteY352" fmla="*/ 2750971 h 5998412"/>
              <a:gd name="connsiteX353" fmla="*/ 750837 w 6085774"/>
              <a:gd name="connsiteY353" fmla="*/ 2814040 h 5998412"/>
              <a:gd name="connsiteX354" fmla="*/ 750837 w 6085774"/>
              <a:gd name="connsiteY354" fmla="*/ 2820375 h 5998412"/>
              <a:gd name="connsiteX355" fmla="*/ 755342 w 6085774"/>
              <a:gd name="connsiteY355" fmla="*/ 3228918 h 5998412"/>
              <a:gd name="connsiteX356" fmla="*/ 16108 w 6085774"/>
              <a:gd name="connsiteY356" fmla="*/ 3306486 h 5998412"/>
              <a:gd name="connsiteX357" fmla="*/ 1057173 w 6085774"/>
              <a:gd name="connsiteY357" fmla="*/ 726704 h 5998412"/>
              <a:gd name="connsiteX358" fmla="*/ 1721369 w 6085774"/>
              <a:gd name="connsiteY358" fmla="*/ 298733 h 5998412"/>
              <a:gd name="connsiteX359" fmla="*/ 1973927 w 6085774"/>
              <a:gd name="connsiteY359" fmla="*/ 817647 h 5998412"/>
              <a:gd name="connsiteX360" fmla="*/ 2041783 w 6085774"/>
              <a:gd name="connsiteY360" fmla="*/ 957442 h 5998412"/>
              <a:gd name="connsiteX361" fmla="*/ 1556376 w 6085774"/>
              <a:gd name="connsiteY361" fmla="*/ 1269126 h 5998412"/>
              <a:gd name="connsiteX362" fmla="*/ 1073784 w 6085774"/>
              <a:gd name="connsiteY362" fmla="*/ 713611 h 5998412"/>
              <a:gd name="connsiteX363" fmla="*/ 1721369 w 6085774"/>
              <a:gd name="connsiteY363" fmla="*/ 298733 h 5998412"/>
              <a:gd name="connsiteX364" fmla="*/ 2507482 w 6085774"/>
              <a:gd name="connsiteY364" fmla="*/ 46598 h 5998412"/>
              <a:gd name="connsiteX365" fmla="*/ 2636294 w 6085774"/>
              <a:gd name="connsiteY365" fmla="*/ 766965 h 5998412"/>
              <a:gd name="connsiteX366" fmla="*/ 2060366 w 6085774"/>
              <a:gd name="connsiteY366" fmla="*/ 948712 h 5998412"/>
              <a:gd name="connsiteX367" fmla="*/ 1998845 w 6085774"/>
              <a:gd name="connsiteY367" fmla="*/ 822434 h 5998412"/>
              <a:gd name="connsiteX368" fmla="*/ 1739389 w 6085774"/>
              <a:gd name="connsiteY368" fmla="*/ 288738 h 5998412"/>
              <a:gd name="connsiteX369" fmla="*/ 2507482 w 6085774"/>
              <a:gd name="connsiteY369" fmla="*/ 46598 h 5998412"/>
              <a:gd name="connsiteX370" fmla="*/ 3054832 w 6085774"/>
              <a:gd name="connsiteY370" fmla="*/ 0 h 5998412"/>
              <a:gd name="connsiteX371" fmla="*/ 5529453 w 6085774"/>
              <a:gd name="connsiteY371" fmla="*/ 1265326 h 5998412"/>
              <a:gd name="connsiteX372" fmla="*/ 5249864 w 6085774"/>
              <a:gd name="connsiteY372" fmla="*/ 1458898 h 5998412"/>
              <a:gd name="connsiteX373" fmla="*/ 4921005 w 6085774"/>
              <a:gd name="connsiteY373" fmla="*/ 1686538 h 5998412"/>
              <a:gd name="connsiteX374" fmla="*/ 3054832 w 6085774"/>
              <a:gd name="connsiteY374" fmla="*/ 732053 h 59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6085774" h="5998412">
                <a:moveTo>
                  <a:pt x="1745443" y="4871250"/>
                </a:moveTo>
                <a:cubicBezTo>
                  <a:pt x="1759942" y="4880401"/>
                  <a:pt x="1775288" y="4889974"/>
                  <a:pt x="1789366" y="4899406"/>
                </a:cubicBezTo>
                <a:lnTo>
                  <a:pt x="1806821" y="4910528"/>
                </a:lnTo>
                <a:cubicBezTo>
                  <a:pt x="1821604" y="4919819"/>
                  <a:pt x="1836526" y="4928971"/>
                  <a:pt x="1851590" y="4937839"/>
                </a:cubicBezTo>
                <a:lnTo>
                  <a:pt x="1868061" y="4947552"/>
                </a:lnTo>
                <a:cubicBezTo>
                  <a:pt x="1884111" y="4957267"/>
                  <a:pt x="1900299" y="4966700"/>
                  <a:pt x="1916631" y="4975708"/>
                </a:cubicBezTo>
                <a:lnTo>
                  <a:pt x="1919024" y="4976976"/>
                </a:lnTo>
                <a:cubicBezTo>
                  <a:pt x="2428294" y="5258028"/>
                  <a:pt x="3024283" y="5338385"/>
                  <a:pt x="3589794" y="5202223"/>
                </a:cubicBezTo>
                <a:lnTo>
                  <a:pt x="3592327" y="5202223"/>
                </a:lnTo>
                <a:cubicBezTo>
                  <a:pt x="3632591" y="5192551"/>
                  <a:pt x="3672670" y="5181712"/>
                  <a:pt x="3712554" y="5169703"/>
                </a:cubicBezTo>
                <a:lnTo>
                  <a:pt x="3732967" y="5163509"/>
                </a:lnTo>
                <a:lnTo>
                  <a:pt x="3770977" y="5151402"/>
                </a:lnTo>
                <a:lnTo>
                  <a:pt x="3784914" y="5146615"/>
                </a:lnTo>
                <a:lnTo>
                  <a:pt x="4027196" y="5838827"/>
                </a:lnTo>
                <a:cubicBezTo>
                  <a:pt x="3117972" y="6142770"/>
                  <a:pt x="2119198" y="6007933"/>
                  <a:pt x="1323105" y="5473786"/>
                </a:cubicBezTo>
                <a:close/>
                <a:moveTo>
                  <a:pt x="4688295" y="4585750"/>
                </a:moveTo>
                <a:lnTo>
                  <a:pt x="5220723" y="5096075"/>
                </a:lnTo>
                <a:cubicBezTo>
                  <a:pt x="5132737" y="5184892"/>
                  <a:pt x="5039413" y="5268248"/>
                  <a:pt x="4941277" y="5345678"/>
                </a:cubicBezTo>
                <a:lnTo>
                  <a:pt x="4480647" y="4771015"/>
                </a:lnTo>
                <a:cubicBezTo>
                  <a:pt x="4553569" y="4713534"/>
                  <a:pt x="4622917" y="4651676"/>
                  <a:pt x="4688295" y="4585750"/>
                </a:cubicBezTo>
                <a:close/>
                <a:moveTo>
                  <a:pt x="1314377" y="4496073"/>
                </a:moveTo>
                <a:cubicBezTo>
                  <a:pt x="1330285" y="4513953"/>
                  <a:pt x="1346615" y="4531690"/>
                  <a:pt x="1363086" y="4549147"/>
                </a:cubicBezTo>
                <a:lnTo>
                  <a:pt x="1377164" y="4563225"/>
                </a:lnTo>
                <a:cubicBezTo>
                  <a:pt x="1391242" y="4577486"/>
                  <a:pt x="1405320" y="4591564"/>
                  <a:pt x="1419398" y="4605459"/>
                </a:cubicBezTo>
                <a:cubicBezTo>
                  <a:pt x="1425452" y="4611513"/>
                  <a:pt x="1431646" y="4617284"/>
                  <a:pt x="1437840" y="4623338"/>
                </a:cubicBezTo>
                <a:cubicBezTo>
                  <a:pt x="1450933" y="4636009"/>
                  <a:pt x="1463603" y="4648538"/>
                  <a:pt x="1477681" y="4660785"/>
                </a:cubicBezTo>
                <a:lnTo>
                  <a:pt x="1496264" y="4677680"/>
                </a:lnTo>
                <a:cubicBezTo>
                  <a:pt x="1511186" y="4691193"/>
                  <a:pt x="1526250" y="4704287"/>
                  <a:pt x="1541594" y="4717238"/>
                </a:cubicBezTo>
                <a:cubicBezTo>
                  <a:pt x="1546522" y="4721180"/>
                  <a:pt x="1551027" y="4725262"/>
                  <a:pt x="1555672" y="4729064"/>
                </a:cubicBezTo>
                <a:cubicBezTo>
                  <a:pt x="1596597" y="4763231"/>
                  <a:pt x="1638831" y="4796075"/>
                  <a:pt x="1682374" y="4827609"/>
                </a:cubicBezTo>
                <a:lnTo>
                  <a:pt x="1692370" y="4834648"/>
                </a:lnTo>
                <a:cubicBezTo>
                  <a:pt x="1704055" y="4843094"/>
                  <a:pt x="1715738" y="4851682"/>
                  <a:pt x="1728409" y="4860411"/>
                </a:cubicBezTo>
                <a:lnTo>
                  <a:pt x="1306071" y="5463369"/>
                </a:lnTo>
                <a:cubicBezTo>
                  <a:pt x="1103368" y="5324012"/>
                  <a:pt x="918384" y="5160482"/>
                  <a:pt x="755201" y="4976413"/>
                </a:cubicBezTo>
                <a:close/>
                <a:moveTo>
                  <a:pt x="3751127" y="4345158"/>
                </a:moveTo>
                <a:lnTo>
                  <a:pt x="3853755" y="4537885"/>
                </a:lnTo>
                <a:lnTo>
                  <a:pt x="4096458" y="4993166"/>
                </a:lnTo>
                <a:cubicBezTo>
                  <a:pt x="3999912" y="5042326"/>
                  <a:pt x="3900043" y="5084659"/>
                  <a:pt x="3797585" y="5119868"/>
                </a:cubicBezTo>
                <a:lnTo>
                  <a:pt x="3555444" y="4428359"/>
                </a:lnTo>
                <a:cubicBezTo>
                  <a:pt x="3622496" y="4405129"/>
                  <a:pt x="3687874" y="4377340"/>
                  <a:pt x="3751127" y="4345158"/>
                </a:cubicBezTo>
                <a:close/>
                <a:moveTo>
                  <a:pt x="4970559" y="4239995"/>
                </a:moveTo>
                <a:lnTo>
                  <a:pt x="5353900" y="4484671"/>
                </a:lnTo>
                <a:lnTo>
                  <a:pt x="5593225" y="4637276"/>
                </a:lnTo>
                <a:cubicBezTo>
                  <a:pt x="5488218" y="4796101"/>
                  <a:pt x="5368387" y="4944639"/>
                  <a:pt x="5235365" y="5080871"/>
                </a:cubicBezTo>
                <a:lnTo>
                  <a:pt x="4702937" y="4570828"/>
                </a:lnTo>
                <a:lnTo>
                  <a:pt x="4706879" y="4566604"/>
                </a:lnTo>
                <a:cubicBezTo>
                  <a:pt x="4713214" y="4560127"/>
                  <a:pt x="4719409" y="4553370"/>
                  <a:pt x="4725743" y="4546754"/>
                </a:cubicBezTo>
                <a:cubicBezTo>
                  <a:pt x="4734893" y="4537041"/>
                  <a:pt x="4745593" y="4525496"/>
                  <a:pt x="4753055" y="4517330"/>
                </a:cubicBezTo>
                <a:cubicBezTo>
                  <a:pt x="4760516" y="4509166"/>
                  <a:pt x="4767977" y="4501142"/>
                  <a:pt x="4775297" y="4492835"/>
                </a:cubicBezTo>
                <a:cubicBezTo>
                  <a:pt x="4787405" y="4479883"/>
                  <a:pt x="4799231" y="4465806"/>
                  <a:pt x="4810915" y="4451728"/>
                </a:cubicBezTo>
                <a:cubicBezTo>
                  <a:pt x="4820769" y="4440746"/>
                  <a:pt x="4829920" y="4429626"/>
                  <a:pt x="4839070" y="4418363"/>
                </a:cubicBezTo>
                <a:lnTo>
                  <a:pt x="4851459" y="4403017"/>
                </a:lnTo>
                <a:cubicBezTo>
                  <a:pt x="4881487" y="4365387"/>
                  <a:pt x="4910305" y="4326856"/>
                  <a:pt x="4937898" y="4287438"/>
                </a:cubicBezTo>
                <a:lnTo>
                  <a:pt x="4944515" y="4278005"/>
                </a:lnTo>
                <a:cubicBezTo>
                  <a:pt x="4953243" y="4265476"/>
                  <a:pt x="4961970" y="4252807"/>
                  <a:pt x="4970559" y="4239995"/>
                </a:cubicBezTo>
                <a:close/>
                <a:moveTo>
                  <a:pt x="3990313" y="4192693"/>
                </a:moveTo>
                <a:lnTo>
                  <a:pt x="4451647" y="4768059"/>
                </a:lnTo>
                <a:cubicBezTo>
                  <a:pt x="4346315" y="4849584"/>
                  <a:pt x="4234057" y="4921748"/>
                  <a:pt x="4116169" y="4983734"/>
                </a:cubicBezTo>
                <a:lnTo>
                  <a:pt x="3871493" y="4526763"/>
                </a:lnTo>
                <a:lnTo>
                  <a:pt x="3769148" y="4334881"/>
                </a:lnTo>
                <a:cubicBezTo>
                  <a:pt x="3774497" y="4332066"/>
                  <a:pt x="3779143" y="4329108"/>
                  <a:pt x="3785055" y="4326012"/>
                </a:cubicBezTo>
                <a:cubicBezTo>
                  <a:pt x="3790967" y="4322914"/>
                  <a:pt x="3796599" y="4319677"/>
                  <a:pt x="3802372" y="4316439"/>
                </a:cubicBezTo>
                <a:cubicBezTo>
                  <a:pt x="3815745" y="4308836"/>
                  <a:pt x="3829119" y="4301235"/>
                  <a:pt x="3842211" y="4293351"/>
                </a:cubicBezTo>
                <a:lnTo>
                  <a:pt x="3861077" y="4281806"/>
                </a:lnTo>
                <a:cubicBezTo>
                  <a:pt x="3873465" y="4274205"/>
                  <a:pt x="3885713" y="4266321"/>
                  <a:pt x="3897819" y="4258297"/>
                </a:cubicBezTo>
                <a:cubicBezTo>
                  <a:pt x="3904577" y="4253933"/>
                  <a:pt x="3911053" y="4249428"/>
                  <a:pt x="3917669" y="4244923"/>
                </a:cubicBezTo>
                <a:cubicBezTo>
                  <a:pt x="3929214" y="4237180"/>
                  <a:pt x="3940757" y="4229156"/>
                  <a:pt x="3952021" y="4220990"/>
                </a:cubicBezTo>
                <a:lnTo>
                  <a:pt x="3972433" y="4205787"/>
                </a:lnTo>
                <a:cubicBezTo>
                  <a:pt x="3977782" y="4201422"/>
                  <a:pt x="3984399" y="4197198"/>
                  <a:pt x="3990313" y="4192693"/>
                </a:cubicBezTo>
                <a:close/>
                <a:moveTo>
                  <a:pt x="1040420" y="4113434"/>
                </a:moveTo>
                <a:lnTo>
                  <a:pt x="1043939" y="4119348"/>
                </a:lnTo>
                <a:cubicBezTo>
                  <a:pt x="1051400" y="4132440"/>
                  <a:pt x="1059003" y="4145251"/>
                  <a:pt x="1066746" y="4158203"/>
                </a:cubicBezTo>
                <a:lnTo>
                  <a:pt x="1070546" y="4164397"/>
                </a:lnTo>
                <a:cubicBezTo>
                  <a:pt x="1079838" y="4179459"/>
                  <a:pt x="1089271" y="4194523"/>
                  <a:pt x="1098702" y="4209446"/>
                </a:cubicBezTo>
                <a:cubicBezTo>
                  <a:pt x="1159603" y="4304430"/>
                  <a:pt x="1227456" y="4394782"/>
                  <a:pt x="1301706" y="4479743"/>
                </a:cubicBezTo>
                <a:lnTo>
                  <a:pt x="740981" y="4960223"/>
                </a:lnTo>
                <a:cubicBezTo>
                  <a:pt x="608403" y="4809081"/>
                  <a:pt x="491344" y="4644989"/>
                  <a:pt x="391568" y="4470451"/>
                </a:cubicBezTo>
                <a:close/>
                <a:moveTo>
                  <a:pt x="1890163" y="4002782"/>
                </a:moveTo>
                <a:cubicBezTo>
                  <a:pt x="1986456" y="4109675"/>
                  <a:pt x="2097138" y="4202689"/>
                  <a:pt x="2219024" y="4279133"/>
                </a:cubicBezTo>
                <a:lnTo>
                  <a:pt x="2233102" y="4287439"/>
                </a:lnTo>
                <a:lnTo>
                  <a:pt x="2252811" y="4299265"/>
                </a:lnTo>
                <a:cubicBezTo>
                  <a:pt x="2259710" y="4303347"/>
                  <a:pt x="2266748" y="4307569"/>
                  <a:pt x="2273788" y="4311511"/>
                </a:cubicBezTo>
                <a:cubicBezTo>
                  <a:pt x="2286598" y="4318832"/>
                  <a:pt x="2299549" y="4326012"/>
                  <a:pt x="2312501" y="4332910"/>
                </a:cubicBezTo>
                <a:lnTo>
                  <a:pt x="2316303" y="4334881"/>
                </a:lnTo>
                <a:cubicBezTo>
                  <a:pt x="2691691" y="4534154"/>
                  <a:pt x="3132429" y="4570603"/>
                  <a:pt x="3535453" y="4435679"/>
                </a:cubicBezTo>
                <a:lnTo>
                  <a:pt x="3778016" y="5127611"/>
                </a:lnTo>
                <a:cubicBezTo>
                  <a:pt x="3762249" y="5132960"/>
                  <a:pt x="3746341" y="5138168"/>
                  <a:pt x="3730432" y="5143096"/>
                </a:cubicBezTo>
                <a:lnTo>
                  <a:pt x="3714243" y="5148024"/>
                </a:lnTo>
                <a:cubicBezTo>
                  <a:pt x="3047342" y="5348859"/>
                  <a:pt x="2325481" y="5239108"/>
                  <a:pt x="1748399" y="4849148"/>
                </a:cubicBezTo>
                <a:lnTo>
                  <a:pt x="1740093" y="4843517"/>
                </a:lnTo>
                <a:cubicBezTo>
                  <a:pt x="1607324" y="4752124"/>
                  <a:pt x="1484621" y="4646877"/>
                  <a:pt x="1374066" y="4529580"/>
                </a:cubicBezTo>
                <a:lnTo>
                  <a:pt x="1369421" y="4524512"/>
                </a:lnTo>
                <a:cubicBezTo>
                  <a:pt x="1356469" y="4510434"/>
                  <a:pt x="1343658" y="4496356"/>
                  <a:pt x="1331129" y="4482278"/>
                </a:cubicBezTo>
                <a:close/>
                <a:moveTo>
                  <a:pt x="5213684" y="3754728"/>
                </a:moveTo>
                <a:lnTo>
                  <a:pt x="5915891" y="3996023"/>
                </a:lnTo>
                <a:cubicBezTo>
                  <a:pt x="5837183" y="4215471"/>
                  <a:pt x="5733005" y="4424937"/>
                  <a:pt x="5605473" y="4620100"/>
                </a:cubicBezTo>
                <a:lnTo>
                  <a:pt x="5365303" y="4467213"/>
                </a:lnTo>
                <a:lnTo>
                  <a:pt x="4981961" y="4222256"/>
                </a:lnTo>
                <a:cubicBezTo>
                  <a:pt x="5077045" y="4075916"/>
                  <a:pt x="5154811" y="3919018"/>
                  <a:pt x="5213684" y="3754728"/>
                </a:cubicBezTo>
                <a:close/>
                <a:moveTo>
                  <a:pt x="874581" y="3753884"/>
                </a:moveTo>
                <a:cubicBezTo>
                  <a:pt x="916834" y="3871843"/>
                  <a:pt x="968819" y="3986072"/>
                  <a:pt x="1030001" y="4095414"/>
                </a:cubicBezTo>
                <a:lnTo>
                  <a:pt x="381007" y="4452150"/>
                </a:lnTo>
                <a:cubicBezTo>
                  <a:pt x="298848" y="4305824"/>
                  <a:pt x="229198" y="4152811"/>
                  <a:pt x="172796" y="3994758"/>
                </a:cubicBezTo>
                <a:close/>
                <a:moveTo>
                  <a:pt x="1594526" y="3508223"/>
                </a:moveTo>
                <a:cubicBezTo>
                  <a:pt x="1657807" y="3683887"/>
                  <a:pt x="1753284" y="3846221"/>
                  <a:pt x="1876085" y="3986873"/>
                </a:cubicBezTo>
                <a:lnTo>
                  <a:pt x="1317051" y="4466509"/>
                </a:lnTo>
                <a:cubicBezTo>
                  <a:pt x="1230054" y="4366992"/>
                  <a:pt x="1151995" y="4260013"/>
                  <a:pt x="1083778" y="4146798"/>
                </a:cubicBezTo>
                <a:lnTo>
                  <a:pt x="1081385" y="4142857"/>
                </a:lnTo>
                <a:cubicBezTo>
                  <a:pt x="1072939" y="4128638"/>
                  <a:pt x="1064492" y="4114279"/>
                  <a:pt x="1056608" y="4099637"/>
                </a:cubicBezTo>
                <a:cubicBezTo>
                  <a:pt x="992562" y="3987225"/>
                  <a:pt x="938393" y="3869464"/>
                  <a:pt x="894713" y="3747688"/>
                </a:cubicBezTo>
                <a:lnTo>
                  <a:pt x="1486830" y="3544966"/>
                </a:lnTo>
                <a:close/>
                <a:moveTo>
                  <a:pt x="4493174" y="3506535"/>
                </a:moveTo>
                <a:lnTo>
                  <a:pt x="5193129" y="3747549"/>
                </a:lnTo>
                <a:cubicBezTo>
                  <a:pt x="5133425" y="3913768"/>
                  <a:pt x="5054224" y="4072313"/>
                  <a:pt x="4957185" y="4219865"/>
                </a:cubicBezTo>
                <a:lnTo>
                  <a:pt x="4951411" y="4228452"/>
                </a:lnTo>
                <a:cubicBezTo>
                  <a:pt x="4943810" y="4239855"/>
                  <a:pt x="4936207" y="4251259"/>
                  <a:pt x="4928465" y="4262521"/>
                </a:cubicBezTo>
                <a:lnTo>
                  <a:pt x="4923961" y="4268997"/>
                </a:lnTo>
                <a:cubicBezTo>
                  <a:pt x="4895058" y="4310667"/>
                  <a:pt x="4864734" y="4351255"/>
                  <a:pt x="4833017" y="4390770"/>
                </a:cubicBezTo>
                <a:cubicBezTo>
                  <a:pt x="4829637" y="4395135"/>
                  <a:pt x="4826119" y="4399499"/>
                  <a:pt x="4822599" y="4403722"/>
                </a:cubicBezTo>
                <a:cubicBezTo>
                  <a:pt x="4813730" y="4415407"/>
                  <a:pt x="4804157" y="4426952"/>
                  <a:pt x="4794443" y="4438495"/>
                </a:cubicBezTo>
                <a:lnTo>
                  <a:pt x="4780365" y="4455389"/>
                </a:lnTo>
                <a:cubicBezTo>
                  <a:pt x="4766189" y="4471818"/>
                  <a:pt x="4751886" y="4487952"/>
                  <a:pt x="4737427" y="4503817"/>
                </a:cubicBezTo>
                <a:cubicBezTo>
                  <a:pt x="4728980" y="4512967"/>
                  <a:pt x="4720673" y="4522119"/>
                  <a:pt x="4712087" y="4531129"/>
                </a:cubicBezTo>
                <a:lnTo>
                  <a:pt x="4691111" y="4553090"/>
                </a:lnTo>
                <a:lnTo>
                  <a:pt x="4687451" y="4556750"/>
                </a:lnTo>
                <a:lnTo>
                  <a:pt x="4680411" y="4563367"/>
                </a:lnTo>
                <a:cubicBezTo>
                  <a:pt x="4613611" y="4631250"/>
                  <a:pt x="4542616" y="4694869"/>
                  <a:pt x="4467835" y="4753841"/>
                </a:cubicBezTo>
                <a:lnTo>
                  <a:pt x="4007205" y="4180447"/>
                </a:lnTo>
                <a:cubicBezTo>
                  <a:pt x="4228903" y="4005556"/>
                  <a:pt x="4397234" y="3772115"/>
                  <a:pt x="4493174" y="3506535"/>
                </a:cubicBezTo>
                <a:close/>
                <a:moveTo>
                  <a:pt x="1515549" y="3170634"/>
                </a:moveTo>
                <a:cubicBezTo>
                  <a:pt x="1528050" y="3278837"/>
                  <a:pt x="1552223" y="3385366"/>
                  <a:pt x="1587628" y="3488373"/>
                </a:cubicBezTo>
                <a:lnTo>
                  <a:pt x="1480918" y="3524976"/>
                </a:lnTo>
                <a:lnTo>
                  <a:pt x="887110" y="3727981"/>
                </a:lnTo>
                <a:cubicBezTo>
                  <a:pt x="832864" y="3572532"/>
                  <a:pt x="796130" y="3411522"/>
                  <a:pt x="777584" y="3247922"/>
                </a:cubicBezTo>
                <a:close/>
                <a:moveTo>
                  <a:pt x="2276744" y="3089405"/>
                </a:moveTo>
                <a:cubicBezTo>
                  <a:pt x="2303422" y="3318566"/>
                  <a:pt x="2433783" y="3522809"/>
                  <a:pt x="2630382" y="3643513"/>
                </a:cubicBezTo>
                <a:cubicBezTo>
                  <a:pt x="2826643" y="3767006"/>
                  <a:pt x="3067797" y="3796372"/>
                  <a:pt x="3287963" y="3723618"/>
                </a:cubicBezTo>
                <a:lnTo>
                  <a:pt x="3528555" y="4415970"/>
                </a:lnTo>
                <a:cubicBezTo>
                  <a:pt x="3124264" y="4551246"/>
                  <a:pt x="2681880" y="4511869"/>
                  <a:pt x="2307856" y="4307289"/>
                </a:cubicBezTo>
                <a:lnTo>
                  <a:pt x="2303210" y="4304755"/>
                </a:lnTo>
                <a:lnTo>
                  <a:pt x="2280826" y="4291944"/>
                </a:lnTo>
                <a:cubicBezTo>
                  <a:pt x="2270508" y="4286130"/>
                  <a:pt x="2260372" y="4280216"/>
                  <a:pt x="2250418" y="4274205"/>
                </a:cubicBezTo>
                <a:lnTo>
                  <a:pt x="2243520" y="4269982"/>
                </a:lnTo>
                <a:cubicBezTo>
                  <a:pt x="2115382" y="4191118"/>
                  <a:pt x="1999677" y="4093669"/>
                  <a:pt x="1900159" y="3980821"/>
                </a:cubicBezTo>
                <a:lnTo>
                  <a:pt x="1893401" y="3973360"/>
                </a:lnTo>
                <a:cubicBezTo>
                  <a:pt x="1772007" y="3834340"/>
                  <a:pt x="1677671" y="3673865"/>
                  <a:pt x="1615221" y="3500200"/>
                </a:cubicBezTo>
                <a:lnTo>
                  <a:pt x="1616207" y="3500200"/>
                </a:lnTo>
                <a:lnTo>
                  <a:pt x="1612688" y="3490485"/>
                </a:lnTo>
                <a:cubicBezTo>
                  <a:pt x="1575945" y="3386323"/>
                  <a:pt x="1550956" y="3278373"/>
                  <a:pt x="1538216" y="3168664"/>
                </a:cubicBezTo>
                <a:close/>
                <a:moveTo>
                  <a:pt x="3043710" y="2255428"/>
                </a:moveTo>
                <a:lnTo>
                  <a:pt x="3044696" y="2255428"/>
                </a:lnTo>
                <a:cubicBezTo>
                  <a:pt x="3413819" y="2256977"/>
                  <a:pt x="3726632" y="2517981"/>
                  <a:pt x="3788433" y="2876406"/>
                </a:cubicBezTo>
                <a:cubicBezTo>
                  <a:pt x="3848308" y="3235900"/>
                  <a:pt x="3637517" y="3585456"/>
                  <a:pt x="3291623" y="3700247"/>
                </a:cubicBezTo>
                <a:lnTo>
                  <a:pt x="3281909" y="3703626"/>
                </a:lnTo>
                <a:cubicBezTo>
                  <a:pt x="3067473" y="3774719"/>
                  <a:pt x="2832485" y="3746268"/>
                  <a:pt x="2641222" y="3626056"/>
                </a:cubicBezTo>
                <a:cubicBezTo>
                  <a:pt x="2449664" y="3508436"/>
                  <a:pt x="2322751" y="3309331"/>
                  <a:pt x="2297016" y="3086026"/>
                </a:cubicBezTo>
                <a:lnTo>
                  <a:pt x="2298002" y="3086026"/>
                </a:lnTo>
                <a:lnTo>
                  <a:pt x="2296876" y="3075890"/>
                </a:lnTo>
                <a:cubicBezTo>
                  <a:pt x="2274069" y="2866607"/>
                  <a:pt x="2342094" y="2657578"/>
                  <a:pt x="2483690" y="2501792"/>
                </a:cubicBezTo>
                <a:cubicBezTo>
                  <a:pt x="2628537" y="2346146"/>
                  <a:pt x="2831106" y="2257033"/>
                  <a:pt x="3043710" y="2255428"/>
                </a:cubicBezTo>
                <a:close/>
                <a:moveTo>
                  <a:pt x="3054269" y="1505495"/>
                </a:moveTo>
                <a:cubicBezTo>
                  <a:pt x="3100542" y="1505678"/>
                  <a:pt x="3146239" y="1507888"/>
                  <a:pt x="3191387" y="1512112"/>
                </a:cubicBezTo>
                <a:cubicBezTo>
                  <a:pt x="3209267" y="1513801"/>
                  <a:pt x="3227146" y="1516054"/>
                  <a:pt x="3244884" y="1518306"/>
                </a:cubicBezTo>
                <a:cubicBezTo>
                  <a:pt x="3253050" y="1519433"/>
                  <a:pt x="3261214" y="1520418"/>
                  <a:pt x="3269380" y="1521685"/>
                </a:cubicBezTo>
                <a:lnTo>
                  <a:pt x="3279797" y="1523234"/>
                </a:lnTo>
                <a:cubicBezTo>
                  <a:pt x="3681427" y="1585078"/>
                  <a:pt x="4041723" y="1804778"/>
                  <a:pt x="4280597" y="2133512"/>
                </a:cubicBezTo>
                <a:cubicBezTo>
                  <a:pt x="4287075" y="2143227"/>
                  <a:pt x="4293549" y="2152658"/>
                  <a:pt x="4299743" y="2161668"/>
                </a:cubicBezTo>
                <a:cubicBezTo>
                  <a:pt x="4305938" y="2170677"/>
                  <a:pt x="4311992" y="2179547"/>
                  <a:pt x="4317905" y="2188697"/>
                </a:cubicBezTo>
                <a:cubicBezTo>
                  <a:pt x="4321002" y="2193062"/>
                  <a:pt x="4324240" y="2197849"/>
                  <a:pt x="4327337" y="2202775"/>
                </a:cubicBezTo>
                <a:cubicBezTo>
                  <a:pt x="4565466" y="2579108"/>
                  <a:pt x="4623383" y="3042032"/>
                  <a:pt x="4485292" y="3465427"/>
                </a:cubicBezTo>
                <a:cubicBezTo>
                  <a:pt x="4484447" y="3467680"/>
                  <a:pt x="4483743" y="3469790"/>
                  <a:pt x="4483039" y="3472043"/>
                </a:cubicBezTo>
                <a:cubicBezTo>
                  <a:pt x="4477971" y="3487107"/>
                  <a:pt x="4472481" y="3502874"/>
                  <a:pt x="4466989" y="3516952"/>
                </a:cubicBezTo>
                <a:cubicBezTo>
                  <a:pt x="4464737" y="3522723"/>
                  <a:pt x="4462767" y="3528496"/>
                  <a:pt x="4460515" y="3534268"/>
                </a:cubicBezTo>
                <a:cubicBezTo>
                  <a:pt x="4455164" y="3548064"/>
                  <a:pt x="4449533" y="3561157"/>
                  <a:pt x="4443761" y="3575235"/>
                </a:cubicBezTo>
                <a:cubicBezTo>
                  <a:pt x="4440805" y="3581851"/>
                  <a:pt x="4437990" y="3589031"/>
                  <a:pt x="4434892" y="3595929"/>
                </a:cubicBezTo>
                <a:cubicBezTo>
                  <a:pt x="4428277" y="3610993"/>
                  <a:pt x="4421377" y="3626056"/>
                  <a:pt x="4414199" y="3640978"/>
                </a:cubicBezTo>
                <a:cubicBezTo>
                  <a:pt x="4410115" y="3649425"/>
                  <a:pt x="4406455" y="3657309"/>
                  <a:pt x="4401527" y="3666318"/>
                </a:cubicBezTo>
                <a:cubicBezTo>
                  <a:pt x="4396600" y="3675328"/>
                  <a:pt x="4392095" y="3684198"/>
                  <a:pt x="4387449" y="3693067"/>
                </a:cubicBezTo>
                <a:lnTo>
                  <a:pt x="4373371" y="3719534"/>
                </a:lnTo>
                <a:cubicBezTo>
                  <a:pt x="4368867" y="3727840"/>
                  <a:pt x="4364362" y="3735582"/>
                  <a:pt x="4359294" y="3744311"/>
                </a:cubicBezTo>
                <a:cubicBezTo>
                  <a:pt x="4354225" y="3753039"/>
                  <a:pt x="4349157" y="3761908"/>
                  <a:pt x="4343949" y="3770355"/>
                </a:cubicBezTo>
                <a:cubicBezTo>
                  <a:pt x="4338741" y="3778802"/>
                  <a:pt x="4333391" y="3787248"/>
                  <a:pt x="4328182" y="3795414"/>
                </a:cubicBezTo>
                <a:cubicBezTo>
                  <a:pt x="4322973" y="3803579"/>
                  <a:pt x="4317905" y="3811745"/>
                  <a:pt x="4312555" y="3819769"/>
                </a:cubicBezTo>
                <a:cubicBezTo>
                  <a:pt x="4305235" y="3830749"/>
                  <a:pt x="4297773" y="3842434"/>
                  <a:pt x="4290031" y="3852430"/>
                </a:cubicBezTo>
                <a:cubicBezTo>
                  <a:pt x="4282287" y="3862425"/>
                  <a:pt x="4275671" y="3872139"/>
                  <a:pt x="4268209" y="3882275"/>
                </a:cubicBezTo>
                <a:cubicBezTo>
                  <a:pt x="4260748" y="3892411"/>
                  <a:pt x="4253287" y="3902407"/>
                  <a:pt x="4245544" y="3912261"/>
                </a:cubicBezTo>
                <a:cubicBezTo>
                  <a:pt x="4240476" y="3918878"/>
                  <a:pt x="4234985" y="3925495"/>
                  <a:pt x="4229637" y="3931970"/>
                </a:cubicBezTo>
                <a:cubicBezTo>
                  <a:pt x="4222456" y="3941120"/>
                  <a:pt x="4214995" y="3949989"/>
                  <a:pt x="4207535" y="3958859"/>
                </a:cubicBezTo>
                <a:cubicBezTo>
                  <a:pt x="4202184" y="3965194"/>
                  <a:pt x="4196693" y="3971388"/>
                  <a:pt x="4191344" y="3977582"/>
                </a:cubicBezTo>
                <a:cubicBezTo>
                  <a:pt x="4183038" y="3987155"/>
                  <a:pt x="4174591" y="3996447"/>
                  <a:pt x="4166145" y="4005738"/>
                </a:cubicBezTo>
                <a:lnTo>
                  <a:pt x="4152067" y="4021365"/>
                </a:lnTo>
                <a:cubicBezTo>
                  <a:pt x="4140523" y="4033613"/>
                  <a:pt x="4128698" y="4045579"/>
                  <a:pt x="4116731" y="4057405"/>
                </a:cubicBezTo>
                <a:cubicBezTo>
                  <a:pt x="4114620" y="4059234"/>
                  <a:pt x="4112789" y="4061346"/>
                  <a:pt x="4110819" y="4063317"/>
                </a:cubicBezTo>
                <a:cubicBezTo>
                  <a:pt x="4080227" y="4092417"/>
                  <a:pt x="4048411" y="4120573"/>
                  <a:pt x="4015371" y="4147784"/>
                </a:cubicBezTo>
                <a:lnTo>
                  <a:pt x="4012976" y="4149756"/>
                </a:lnTo>
                <a:cubicBezTo>
                  <a:pt x="4006782" y="4154824"/>
                  <a:pt x="4000307" y="4159611"/>
                  <a:pt x="3993971" y="4164537"/>
                </a:cubicBezTo>
                <a:lnTo>
                  <a:pt x="3986087" y="4170732"/>
                </a:lnTo>
                <a:cubicBezTo>
                  <a:pt x="3913108" y="4227747"/>
                  <a:pt x="3835074" y="4277978"/>
                  <a:pt x="3752956" y="4320803"/>
                </a:cubicBezTo>
                <a:lnTo>
                  <a:pt x="3747748" y="4323619"/>
                </a:lnTo>
                <a:lnTo>
                  <a:pt x="3741976" y="4326575"/>
                </a:lnTo>
                <a:cubicBezTo>
                  <a:pt x="3679386" y="4358334"/>
                  <a:pt x="3614712" y="4385801"/>
                  <a:pt x="3548404" y="4408790"/>
                </a:cubicBezTo>
                <a:lnTo>
                  <a:pt x="3308235" y="3716296"/>
                </a:lnTo>
                <a:cubicBezTo>
                  <a:pt x="3658339" y="3594803"/>
                  <a:pt x="3869817" y="3238560"/>
                  <a:pt x="3808847" y="2873027"/>
                </a:cubicBezTo>
                <a:cubicBezTo>
                  <a:pt x="3743975" y="2506282"/>
                  <a:pt x="3426700" y="2238012"/>
                  <a:pt x="3054269" y="2235015"/>
                </a:cubicBezTo>
                <a:close/>
                <a:moveTo>
                  <a:pt x="3034560" y="1505495"/>
                </a:moveTo>
                <a:lnTo>
                  <a:pt x="3034560" y="2234873"/>
                </a:lnTo>
                <a:cubicBezTo>
                  <a:pt x="2819434" y="2239322"/>
                  <a:pt x="2615346" y="2330927"/>
                  <a:pt x="2469049" y="2488699"/>
                </a:cubicBezTo>
                <a:cubicBezTo>
                  <a:pt x="2325932" y="2646203"/>
                  <a:pt x="2255810" y="2856710"/>
                  <a:pt x="2275900" y="3068570"/>
                </a:cubicBezTo>
                <a:lnTo>
                  <a:pt x="1535541" y="3148532"/>
                </a:lnTo>
                <a:cubicBezTo>
                  <a:pt x="1532063" y="3113900"/>
                  <a:pt x="1529769" y="3079409"/>
                  <a:pt x="1528643" y="3045059"/>
                </a:cubicBezTo>
                <a:cubicBezTo>
                  <a:pt x="1528643" y="3042666"/>
                  <a:pt x="1528643" y="3040273"/>
                  <a:pt x="1528643" y="3038021"/>
                </a:cubicBezTo>
                <a:cubicBezTo>
                  <a:pt x="1528643" y="3021268"/>
                  <a:pt x="1528643" y="3004797"/>
                  <a:pt x="1528643" y="2988184"/>
                </a:cubicBezTo>
                <a:cubicBezTo>
                  <a:pt x="1528643" y="2981567"/>
                  <a:pt x="1528643" y="2974952"/>
                  <a:pt x="1528643" y="2968335"/>
                </a:cubicBezTo>
                <a:cubicBezTo>
                  <a:pt x="1529627" y="2958479"/>
                  <a:pt x="1529346" y="2948906"/>
                  <a:pt x="1529627" y="2940179"/>
                </a:cubicBezTo>
                <a:cubicBezTo>
                  <a:pt x="1529909" y="2931450"/>
                  <a:pt x="1530753" y="2922722"/>
                  <a:pt x="1530753" y="2913993"/>
                </a:cubicBezTo>
                <a:lnTo>
                  <a:pt x="1530753" y="2908925"/>
                </a:lnTo>
                <a:cubicBezTo>
                  <a:pt x="1532162" y="2886400"/>
                  <a:pt x="1534132" y="2864017"/>
                  <a:pt x="1536526" y="2841774"/>
                </a:cubicBezTo>
                <a:cubicBezTo>
                  <a:pt x="1536948" y="2838395"/>
                  <a:pt x="1537653" y="2835016"/>
                  <a:pt x="1537653" y="2831778"/>
                </a:cubicBezTo>
                <a:cubicBezTo>
                  <a:pt x="1541735" y="2796443"/>
                  <a:pt x="1547084" y="2760967"/>
                  <a:pt x="1553701" y="2726054"/>
                </a:cubicBezTo>
                <a:lnTo>
                  <a:pt x="1555390" y="2717465"/>
                </a:lnTo>
                <a:cubicBezTo>
                  <a:pt x="1561725" y="2684946"/>
                  <a:pt x="1569187" y="2652848"/>
                  <a:pt x="1577634" y="2620891"/>
                </a:cubicBezTo>
                <a:cubicBezTo>
                  <a:pt x="1579745" y="2613288"/>
                  <a:pt x="1581716" y="2605404"/>
                  <a:pt x="1583828" y="2598084"/>
                </a:cubicBezTo>
                <a:cubicBezTo>
                  <a:pt x="1585939" y="2590763"/>
                  <a:pt x="1587911" y="2583725"/>
                  <a:pt x="1590023" y="2576686"/>
                </a:cubicBezTo>
                <a:cubicBezTo>
                  <a:pt x="1594528" y="2561481"/>
                  <a:pt x="1599173" y="2546419"/>
                  <a:pt x="1604101" y="2531496"/>
                </a:cubicBezTo>
                <a:lnTo>
                  <a:pt x="1605790" y="2526568"/>
                </a:lnTo>
                <a:cubicBezTo>
                  <a:pt x="1710206" y="2219811"/>
                  <a:pt x="1911056" y="1955046"/>
                  <a:pt x="2178339" y="1771850"/>
                </a:cubicBezTo>
                <a:cubicBezTo>
                  <a:pt x="2185942" y="1766641"/>
                  <a:pt x="2193685" y="1761433"/>
                  <a:pt x="2201568" y="1756365"/>
                </a:cubicBezTo>
                <a:lnTo>
                  <a:pt x="2219166" y="1744820"/>
                </a:lnTo>
                <a:cubicBezTo>
                  <a:pt x="2462981" y="1589794"/>
                  <a:pt x="2745638" y="1506832"/>
                  <a:pt x="3034560" y="1505495"/>
                </a:cubicBezTo>
                <a:close/>
                <a:moveTo>
                  <a:pt x="5540434" y="1282219"/>
                </a:moveTo>
                <a:cubicBezTo>
                  <a:pt x="6093642" y="2065445"/>
                  <a:pt x="6235660" y="3067234"/>
                  <a:pt x="5921947" y="3973360"/>
                </a:cubicBezTo>
                <a:lnTo>
                  <a:pt x="5220865" y="3734034"/>
                </a:lnTo>
                <a:lnTo>
                  <a:pt x="5222132" y="3730093"/>
                </a:lnTo>
                <a:cubicBezTo>
                  <a:pt x="5419125" y="3159443"/>
                  <a:pt x="5377553" y="2533454"/>
                  <a:pt x="5106833" y="1993860"/>
                </a:cubicBezTo>
                <a:cubicBezTo>
                  <a:pt x="5106257" y="1992805"/>
                  <a:pt x="5105750" y="1991735"/>
                  <a:pt x="5105285" y="1990622"/>
                </a:cubicBezTo>
                <a:cubicBezTo>
                  <a:pt x="5097401" y="1975137"/>
                  <a:pt x="5089377" y="1959650"/>
                  <a:pt x="5081071" y="1944306"/>
                </a:cubicBezTo>
                <a:lnTo>
                  <a:pt x="5071920" y="1926849"/>
                </a:lnTo>
                <a:cubicBezTo>
                  <a:pt x="5066008" y="1916009"/>
                  <a:pt x="5059531" y="1904465"/>
                  <a:pt x="5053760" y="1894329"/>
                </a:cubicBezTo>
                <a:cubicBezTo>
                  <a:pt x="5047989" y="1884192"/>
                  <a:pt x="5042215" y="1873916"/>
                  <a:pt x="5036303" y="1863780"/>
                </a:cubicBezTo>
                <a:lnTo>
                  <a:pt x="5024478" y="1844071"/>
                </a:lnTo>
                <a:cubicBezTo>
                  <a:pt x="5016031" y="1829993"/>
                  <a:pt x="5007303" y="1815915"/>
                  <a:pt x="4998575" y="1801837"/>
                </a:cubicBezTo>
                <a:lnTo>
                  <a:pt x="4993507" y="1794094"/>
                </a:lnTo>
                <a:cubicBezTo>
                  <a:pt x="4974078" y="1763404"/>
                  <a:pt x="4954088" y="1732996"/>
                  <a:pt x="4932972" y="1703151"/>
                </a:cubicBezTo>
                <a:lnTo>
                  <a:pt x="5263380" y="1473962"/>
                </a:lnTo>
                <a:close/>
                <a:moveTo>
                  <a:pt x="2051356" y="977432"/>
                </a:moveTo>
                <a:lnTo>
                  <a:pt x="2368955" y="1636701"/>
                </a:lnTo>
                <a:cubicBezTo>
                  <a:pt x="2308518" y="1665673"/>
                  <a:pt x="2250066" y="1698588"/>
                  <a:pt x="2193966" y="1735247"/>
                </a:cubicBezTo>
                <a:lnTo>
                  <a:pt x="2168906" y="1751718"/>
                </a:lnTo>
                <a:lnTo>
                  <a:pt x="2156800" y="1760165"/>
                </a:lnTo>
                <a:cubicBezTo>
                  <a:pt x="2062379" y="1825359"/>
                  <a:pt x="1975532" y="1900916"/>
                  <a:pt x="1897906" y="1985412"/>
                </a:cubicBezTo>
                <a:cubicBezTo>
                  <a:pt x="1758900" y="2138862"/>
                  <a:pt x="1652682" y="2319073"/>
                  <a:pt x="1585798" y="2515025"/>
                </a:cubicBezTo>
                <a:cubicBezTo>
                  <a:pt x="1584672" y="2518544"/>
                  <a:pt x="1583406" y="2521923"/>
                  <a:pt x="1582279" y="2525442"/>
                </a:cubicBezTo>
                <a:cubicBezTo>
                  <a:pt x="1577633" y="2540646"/>
                  <a:pt x="1572847" y="2555850"/>
                  <a:pt x="1568201" y="2571054"/>
                </a:cubicBezTo>
                <a:cubicBezTo>
                  <a:pt x="1566089" y="2578657"/>
                  <a:pt x="1564118" y="2585555"/>
                  <a:pt x="1562007" y="2592735"/>
                </a:cubicBezTo>
                <a:lnTo>
                  <a:pt x="1555671" y="2615681"/>
                </a:lnTo>
                <a:cubicBezTo>
                  <a:pt x="1553138" y="2625254"/>
                  <a:pt x="1550745" y="2634827"/>
                  <a:pt x="1548350" y="2644542"/>
                </a:cubicBezTo>
                <a:cubicBezTo>
                  <a:pt x="1547366" y="2648201"/>
                  <a:pt x="1546521" y="2651862"/>
                  <a:pt x="1545677" y="2655662"/>
                </a:cubicBezTo>
                <a:cubicBezTo>
                  <a:pt x="1540467" y="2677484"/>
                  <a:pt x="1535821" y="2699586"/>
                  <a:pt x="1531599" y="2721689"/>
                </a:cubicBezTo>
                <a:cubicBezTo>
                  <a:pt x="1531599" y="2722815"/>
                  <a:pt x="1531599" y="2724082"/>
                  <a:pt x="1531599" y="2725208"/>
                </a:cubicBezTo>
                <a:cubicBezTo>
                  <a:pt x="1529346" y="2737597"/>
                  <a:pt x="1527094" y="2749845"/>
                  <a:pt x="1525122" y="2762234"/>
                </a:cubicBezTo>
                <a:cubicBezTo>
                  <a:pt x="1525122" y="2763500"/>
                  <a:pt x="1525122" y="2764907"/>
                  <a:pt x="1525122" y="2766175"/>
                </a:cubicBezTo>
                <a:cubicBezTo>
                  <a:pt x="1521180" y="2790811"/>
                  <a:pt x="1517802" y="2815730"/>
                  <a:pt x="1515126" y="2840648"/>
                </a:cubicBezTo>
                <a:cubicBezTo>
                  <a:pt x="1515126" y="2841210"/>
                  <a:pt x="1515126" y="2842197"/>
                  <a:pt x="1515126" y="2842197"/>
                </a:cubicBezTo>
                <a:cubicBezTo>
                  <a:pt x="1513860" y="2853599"/>
                  <a:pt x="1512874" y="2865002"/>
                  <a:pt x="1511890" y="2876405"/>
                </a:cubicBezTo>
                <a:cubicBezTo>
                  <a:pt x="1510763" y="2881332"/>
                  <a:pt x="1510763" y="2886260"/>
                  <a:pt x="1510763" y="2891188"/>
                </a:cubicBezTo>
                <a:cubicBezTo>
                  <a:pt x="1509778" y="2905265"/>
                  <a:pt x="1508229" y="2919344"/>
                  <a:pt x="1508229" y="2933421"/>
                </a:cubicBezTo>
                <a:cubicBezTo>
                  <a:pt x="1507102" y="2943838"/>
                  <a:pt x="1507102" y="2954397"/>
                  <a:pt x="1507102" y="2964814"/>
                </a:cubicBezTo>
                <a:cubicBezTo>
                  <a:pt x="1507102" y="2971150"/>
                  <a:pt x="1507102" y="2978471"/>
                  <a:pt x="1507102" y="2985228"/>
                </a:cubicBezTo>
                <a:cubicBezTo>
                  <a:pt x="1507102" y="2998362"/>
                  <a:pt x="1507102" y="3011455"/>
                  <a:pt x="1507102" y="3024505"/>
                </a:cubicBezTo>
                <a:cubicBezTo>
                  <a:pt x="1507102" y="3027743"/>
                  <a:pt x="1507102" y="3031122"/>
                  <a:pt x="1507102" y="3034360"/>
                </a:cubicBezTo>
                <a:cubicBezTo>
                  <a:pt x="1507948" y="3072751"/>
                  <a:pt x="1510298" y="3111183"/>
                  <a:pt x="1514142" y="3149659"/>
                </a:cubicBezTo>
                <a:lnTo>
                  <a:pt x="776176" y="3226806"/>
                </a:lnTo>
                <a:cubicBezTo>
                  <a:pt x="762210" y="3093220"/>
                  <a:pt x="760467" y="2958635"/>
                  <a:pt x="770967" y="2824740"/>
                </a:cubicBezTo>
                <a:cubicBezTo>
                  <a:pt x="772656" y="2804325"/>
                  <a:pt x="774627" y="2782927"/>
                  <a:pt x="776879" y="2762092"/>
                </a:cubicBezTo>
                <a:cubicBezTo>
                  <a:pt x="777584" y="2759699"/>
                  <a:pt x="777584" y="2757165"/>
                  <a:pt x="777584" y="2754771"/>
                </a:cubicBezTo>
                <a:cubicBezTo>
                  <a:pt x="779695" y="2735625"/>
                  <a:pt x="782229" y="2716621"/>
                  <a:pt x="784763" y="2697615"/>
                </a:cubicBezTo>
                <a:cubicBezTo>
                  <a:pt x="785749" y="2690999"/>
                  <a:pt x="786594" y="2684382"/>
                  <a:pt x="787578" y="2677766"/>
                </a:cubicBezTo>
                <a:cubicBezTo>
                  <a:pt x="789410" y="2665236"/>
                  <a:pt x="791099" y="2654255"/>
                  <a:pt x="793492" y="2640177"/>
                </a:cubicBezTo>
                <a:cubicBezTo>
                  <a:pt x="795885" y="2626099"/>
                  <a:pt x="798278" y="2612021"/>
                  <a:pt x="800953" y="2597944"/>
                </a:cubicBezTo>
                <a:cubicBezTo>
                  <a:pt x="802361" y="2590200"/>
                  <a:pt x="803768" y="2582317"/>
                  <a:pt x="805317" y="2574573"/>
                </a:cubicBezTo>
                <a:cubicBezTo>
                  <a:pt x="807710" y="2562327"/>
                  <a:pt x="810245" y="2550079"/>
                  <a:pt x="812778" y="2537971"/>
                </a:cubicBezTo>
                <a:cubicBezTo>
                  <a:pt x="812778" y="2537267"/>
                  <a:pt x="812778" y="2536423"/>
                  <a:pt x="812778" y="2535578"/>
                </a:cubicBezTo>
                <a:cubicBezTo>
                  <a:pt x="890412" y="2176859"/>
                  <a:pt x="1054753" y="1842619"/>
                  <a:pt x="1291428" y="1562088"/>
                </a:cubicBezTo>
                <a:lnTo>
                  <a:pt x="1301424" y="1550404"/>
                </a:lnTo>
                <a:cubicBezTo>
                  <a:pt x="1309025" y="1541957"/>
                  <a:pt x="1315783" y="1533651"/>
                  <a:pt x="1323103" y="1525345"/>
                </a:cubicBezTo>
                <a:cubicBezTo>
                  <a:pt x="1334225" y="1512675"/>
                  <a:pt x="1345488" y="1500004"/>
                  <a:pt x="1357032" y="1487616"/>
                </a:cubicBezTo>
                <a:cubicBezTo>
                  <a:pt x="1360411" y="1483814"/>
                  <a:pt x="1363930" y="1480155"/>
                  <a:pt x="1367449" y="1476494"/>
                </a:cubicBezTo>
                <a:cubicBezTo>
                  <a:pt x="1426337" y="1413763"/>
                  <a:pt x="1488759" y="1354442"/>
                  <a:pt x="1554404" y="1298831"/>
                </a:cubicBezTo>
                <a:lnTo>
                  <a:pt x="1562148" y="1292354"/>
                </a:lnTo>
                <a:cubicBezTo>
                  <a:pt x="1711120" y="1166949"/>
                  <a:pt x="1875522" y="1061115"/>
                  <a:pt x="2051356" y="977432"/>
                </a:cubicBezTo>
                <a:close/>
                <a:moveTo>
                  <a:pt x="2639251" y="788507"/>
                </a:moveTo>
                <a:lnTo>
                  <a:pt x="2767923" y="1508310"/>
                </a:lnTo>
                <a:cubicBezTo>
                  <a:pt x="2637463" y="1531750"/>
                  <a:pt x="2510565" y="1571873"/>
                  <a:pt x="2390353" y="1627692"/>
                </a:cubicBezTo>
                <a:lnTo>
                  <a:pt x="2069939" y="968424"/>
                </a:lnTo>
                <a:cubicBezTo>
                  <a:pt x="2251093" y="884001"/>
                  <a:pt x="2442484" y="823519"/>
                  <a:pt x="2639251" y="788507"/>
                </a:cubicBezTo>
                <a:close/>
                <a:moveTo>
                  <a:pt x="3034560" y="752747"/>
                </a:moveTo>
                <a:lnTo>
                  <a:pt x="3034560" y="1483956"/>
                </a:lnTo>
                <a:cubicBezTo>
                  <a:pt x="2952203" y="1484504"/>
                  <a:pt x="2870003" y="1491572"/>
                  <a:pt x="2788758" y="1505072"/>
                </a:cubicBezTo>
                <a:lnTo>
                  <a:pt x="2660087" y="784985"/>
                </a:lnTo>
                <a:cubicBezTo>
                  <a:pt x="2783831" y="764123"/>
                  <a:pt x="2909069" y="753341"/>
                  <a:pt x="3034560" y="752747"/>
                </a:cubicBezTo>
                <a:close/>
                <a:moveTo>
                  <a:pt x="3054832" y="752606"/>
                </a:moveTo>
                <a:cubicBezTo>
                  <a:pt x="3788152" y="755846"/>
                  <a:pt x="4478675" y="1108639"/>
                  <a:pt x="4903689" y="1697518"/>
                </a:cubicBezTo>
                <a:cubicBezTo>
                  <a:pt x="4930295" y="1734684"/>
                  <a:pt x="4955495" y="1772132"/>
                  <a:pt x="4979709" y="1810142"/>
                </a:cubicBezTo>
                <a:cubicBezTo>
                  <a:pt x="4989705" y="1825065"/>
                  <a:pt x="4998855" y="1840127"/>
                  <a:pt x="5007865" y="1855191"/>
                </a:cubicBezTo>
                <a:cubicBezTo>
                  <a:pt x="5011103" y="1860542"/>
                  <a:pt x="5014340" y="1865750"/>
                  <a:pt x="5017438" y="1871099"/>
                </a:cubicBezTo>
                <a:cubicBezTo>
                  <a:pt x="5023209" y="1880954"/>
                  <a:pt x="5028418" y="1890104"/>
                  <a:pt x="5034472" y="1900804"/>
                </a:cubicBezTo>
                <a:cubicBezTo>
                  <a:pt x="5040526" y="1911503"/>
                  <a:pt x="5046720" y="1922202"/>
                  <a:pt x="5052632" y="1933184"/>
                </a:cubicBezTo>
                <a:lnTo>
                  <a:pt x="5059813" y="1946557"/>
                </a:lnTo>
                <a:cubicBezTo>
                  <a:pt x="5353788" y="2494457"/>
                  <a:pt x="5405539" y="3140254"/>
                  <a:pt x="5202563" y="3727981"/>
                </a:cubicBezTo>
                <a:lnTo>
                  <a:pt x="4499651" y="3486826"/>
                </a:lnTo>
                <a:cubicBezTo>
                  <a:pt x="4658281" y="3025801"/>
                  <a:pt x="4582767" y="2516432"/>
                  <a:pt x="4297211" y="2121265"/>
                </a:cubicBezTo>
                <a:cubicBezTo>
                  <a:pt x="4222737" y="2018312"/>
                  <a:pt x="4135680" y="1925102"/>
                  <a:pt x="4038036" y="1843789"/>
                </a:cubicBezTo>
                <a:lnTo>
                  <a:pt x="4036487" y="1842380"/>
                </a:lnTo>
                <a:lnTo>
                  <a:pt x="4034094" y="1840550"/>
                </a:lnTo>
                <a:cubicBezTo>
                  <a:pt x="4018890" y="1827881"/>
                  <a:pt x="4003403" y="1815492"/>
                  <a:pt x="3987636" y="1803384"/>
                </a:cubicBezTo>
                <a:lnTo>
                  <a:pt x="3982568" y="1799442"/>
                </a:lnTo>
                <a:cubicBezTo>
                  <a:pt x="3967927" y="1788321"/>
                  <a:pt x="3953145" y="1777621"/>
                  <a:pt x="3938222" y="1767204"/>
                </a:cubicBezTo>
                <a:cubicBezTo>
                  <a:pt x="3931465" y="1762559"/>
                  <a:pt x="3925975" y="1758898"/>
                  <a:pt x="3917387" y="1753126"/>
                </a:cubicBezTo>
                <a:cubicBezTo>
                  <a:pt x="3908799" y="1747355"/>
                  <a:pt x="3900213" y="1741582"/>
                  <a:pt x="3891625" y="1736093"/>
                </a:cubicBezTo>
                <a:cubicBezTo>
                  <a:pt x="3877265" y="1726660"/>
                  <a:pt x="3862061" y="1717510"/>
                  <a:pt x="3847983" y="1708640"/>
                </a:cubicBezTo>
                <a:cubicBezTo>
                  <a:pt x="3841789" y="1704839"/>
                  <a:pt x="3835594" y="1701037"/>
                  <a:pt x="3829400" y="1697518"/>
                </a:cubicBezTo>
                <a:cubicBezTo>
                  <a:pt x="3819123" y="1691464"/>
                  <a:pt x="3808705" y="1685552"/>
                  <a:pt x="3798288" y="1679781"/>
                </a:cubicBezTo>
                <a:lnTo>
                  <a:pt x="3783365" y="1671615"/>
                </a:lnTo>
                <a:cubicBezTo>
                  <a:pt x="3762909" y="1660536"/>
                  <a:pt x="3742159" y="1649935"/>
                  <a:pt x="3721141" y="1639799"/>
                </a:cubicBezTo>
                <a:lnTo>
                  <a:pt x="3711708" y="1635152"/>
                </a:lnTo>
                <a:cubicBezTo>
                  <a:pt x="3700446" y="1629804"/>
                  <a:pt x="3689324" y="1624736"/>
                  <a:pt x="3678062" y="1619667"/>
                </a:cubicBezTo>
                <a:lnTo>
                  <a:pt x="3661451" y="1612487"/>
                </a:lnTo>
                <a:cubicBezTo>
                  <a:pt x="3643711" y="1604604"/>
                  <a:pt x="3625833" y="1597565"/>
                  <a:pt x="3607954" y="1590526"/>
                </a:cubicBezTo>
                <a:lnTo>
                  <a:pt x="3585710" y="1581939"/>
                </a:lnTo>
                <a:cubicBezTo>
                  <a:pt x="3576321" y="1578377"/>
                  <a:pt x="3566944" y="1574998"/>
                  <a:pt x="3557555" y="1571802"/>
                </a:cubicBezTo>
                <a:lnTo>
                  <a:pt x="3528555" y="1561947"/>
                </a:lnTo>
                <a:cubicBezTo>
                  <a:pt x="3520671" y="1559414"/>
                  <a:pt x="3512928" y="1556739"/>
                  <a:pt x="3505044" y="1554346"/>
                </a:cubicBezTo>
                <a:cubicBezTo>
                  <a:pt x="3488010" y="1548995"/>
                  <a:pt x="3470834" y="1544069"/>
                  <a:pt x="3453660" y="1539422"/>
                </a:cubicBezTo>
                <a:lnTo>
                  <a:pt x="3436344" y="1534918"/>
                </a:lnTo>
                <a:cubicBezTo>
                  <a:pt x="3420013" y="1530695"/>
                  <a:pt x="3403823" y="1526613"/>
                  <a:pt x="3387353" y="1522952"/>
                </a:cubicBezTo>
                <a:lnTo>
                  <a:pt x="3379329" y="1521122"/>
                </a:lnTo>
                <a:cubicBezTo>
                  <a:pt x="3358353" y="1516476"/>
                  <a:pt x="3337375" y="1512393"/>
                  <a:pt x="3316119" y="1508593"/>
                </a:cubicBezTo>
                <a:lnTo>
                  <a:pt x="3314993" y="1508593"/>
                </a:lnTo>
                <a:cubicBezTo>
                  <a:pt x="3229088" y="1493374"/>
                  <a:pt x="3142073" y="1485378"/>
                  <a:pt x="3054832" y="1484660"/>
                </a:cubicBezTo>
                <a:close/>
                <a:moveTo>
                  <a:pt x="1057173" y="726704"/>
                </a:moveTo>
                <a:lnTo>
                  <a:pt x="1540046" y="1282783"/>
                </a:lnTo>
                <a:cubicBezTo>
                  <a:pt x="1487958" y="1327269"/>
                  <a:pt x="1438121" y="1373773"/>
                  <a:pt x="1390539" y="1422294"/>
                </a:cubicBezTo>
                <a:lnTo>
                  <a:pt x="1384485" y="1428630"/>
                </a:lnTo>
                <a:cubicBezTo>
                  <a:pt x="1371956" y="1441440"/>
                  <a:pt x="1359567" y="1454534"/>
                  <a:pt x="1347319" y="1467626"/>
                </a:cubicBezTo>
                <a:lnTo>
                  <a:pt x="1328596" y="1488179"/>
                </a:lnTo>
                <a:cubicBezTo>
                  <a:pt x="1321275" y="1496161"/>
                  <a:pt x="1314095" y="1504185"/>
                  <a:pt x="1307055" y="1512252"/>
                </a:cubicBezTo>
                <a:cubicBezTo>
                  <a:pt x="1041429" y="1813013"/>
                  <a:pt x="860971" y="2179279"/>
                  <a:pt x="784342" y="2573166"/>
                </a:cubicBezTo>
                <a:cubicBezTo>
                  <a:pt x="783075" y="2579220"/>
                  <a:pt x="781949" y="2585274"/>
                  <a:pt x="780822" y="2591186"/>
                </a:cubicBezTo>
                <a:cubicBezTo>
                  <a:pt x="778570" y="2603434"/>
                  <a:pt x="776458" y="2615541"/>
                  <a:pt x="774346" y="2627789"/>
                </a:cubicBezTo>
                <a:cubicBezTo>
                  <a:pt x="771813" y="2642712"/>
                  <a:pt x="769420" y="2657634"/>
                  <a:pt x="767167" y="2672557"/>
                </a:cubicBezTo>
                <a:lnTo>
                  <a:pt x="764210" y="2694237"/>
                </a:lnTo>
                <a:cubicBezTo>
                  <a:pt x="761817" y="2710707"/>
                  <a:pt x="759705" y="2727320"/>
                  <a:pt x="757875" y="2743791"/>
                </a:cubicBezTo>
                <a:cubicBezTo>
                  <a:pt x="757031" y="2746184"/>
                  <a:pt x="757031" y="2748578"/>
                  <a:pt x="757031" y="2750971"/>
                </a:cubicBezTo>
                <a:cubicBezTo>
                  <a:pt x="754637" y="2771807"/>
                  <a:pt x="752667" y="2792923"/>
                  <a:pt x="750837" y="2814040"/>
                </a:cubicBezTo>
                <a:lnTo>
                  <a:pt x="750837" y="2820375"/>
                </a:lnTo>
                <a:cubicBezTo>
                  <a:pt x="739752" y="2956410"/>
                  <a:pt x="741259" y="3093164"/>
                  <a:pt x="755342" y="3228918"/>
                </a:cubicBezTo>
                <a:lnTo>
                  <a:pt x="16108" y="3306486"/>
                </a:lnTo>
                <a:cubicBezTo>
                  <a:pt x="-86098" y="2330322"/>
                  <a:pt x="302453" y="1367531"/>
                  <a:pt x="1057173" y="726704"/>
                </a:cubicBezTo>
                <a:close/>
                <a:moveTo>
                  <a:pt x="1721369" y="298733"/>
                </a:moveTo>
                <a:lnTo>
                  <a:pt x="1973927" y="817647"/>
                </a:lnTo>
                <a:lnTo>
                  <a:pt x="2041783" y="957442"/>
                </a:lnTo>
                <a:cubicBezTo>
                  <a:pt x="1867526" y="1040537"/>
                  <a:pt x="1704446" y="1145258"/>
                  <a:pt x="1556376" y="1269126"/>
                </a:cubicBezTo>
                <a:lnTo>
                  <a:pt x="1073784" y="713611"/>
                </a:lnTo>
                <a:cubicBezTo>
                  <a:pt x="1271255" y="548520"/>
                  <a:pt x="1488843" y="409118"/>
                  <a:pt x="1721369" y="298733"/>
                </a:cubicBezTo>
                <a:close/>
                <a:moveTo>
                  <a:pt x="2507482" y="46598"/>
                </a:moveTo>
                <a:lnTo>
                  <a:pt x="2636294" y="766965"/>
                </a:lnTo>
                <a:cubicBezTo>
                  <a:pt x="2437261" y="802372"/>
                  <a:pt x="2243675" y="863464"/>
                  <a:pt x="2060366" y="948712"/>
                </a:cubicBezTo>
                <a:lnTo>
                  <a:pt x="1998845" y="822434"/>
                </a:lnTo>
                <a:lnTo>
                  <a:pt x="1739389" y="288738"/>
                </a:lnTo>
                <a:cubicBezTo>
                  <a:pt x="1983754" y="174830"/>
                  <a:pt x="2241971" y="93424"/>
                  <a:pt x="2507482" y="46598"/>
                </a:cubicBezTo>
                <a:close/>
                <a:moveTo>
                  <a:pt x="3054832" y="0"/>
                </a:moveTo>
                <a:cubicBezTo>
                  <a:pt x="4037753" y="3238"/>
                  <a:pt x="4961407" y="475554"/>
                  <a:pt x="5529453" y="1265326"/>
                </a:cubicBezTo>
                <a:lnTo>
                  <a:pt x="5249864" y="1458898"/>
                </a:lnTo>
                <a:lnTo>
                  <a:pt x="4921005" y="1686538"/>
                </a:lnTo>
                <a:cubicBezTo>
                  <a:pt x="4492613" y="1091042"/>
                  <a:pt x="3796176" y="734730"/>
                  <a:pt x="3054832" y="732053"/>
                </a:cubicBezTo>
                <a:close/>
              </a:path>
            </a:pathLst>
          </a:custGeom>
        </p:spPr>
        <p:txBody>
          <a:bodyPr wrap="square">
            <a:noAutofit/>
          </a:bodyPr>
          <a:lstStyle/>
          <a:p>
            <a:endParaRPr lang="en-US"/>
          </a:p>
        </p:txBody>
      </p:sp>
      <p:pic>
        <p:nvPicPr>
          <p:cNvPr id="40" name="Picture 39" descr="Shape, circle&#10;&#10;Description automatically generated">
            <a:extLst>
              <a:ext uri="{FF2B5EF4-FFF2-40B4-BE49-F238E27FC236}">
                <a16:creationId xmlns:a16="http://schemas.microsoft.com/office/drawing/2014/main" id="{53F9B62D-A3FF-459C-A80B-D3560839E5CF}"/>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6324804" y="-353168"/>
            <a:ext cx="6227064" cy="6227064"/>
          </a:xfrm>
          <a:prstGeom prst="rect">
            <a:avLst/>
          </a:prstGeom>
        </p:spPr>
      </p:pic>
    </p:spTree>
    <p:extLst>
      <p:ext uri="{BB962C8B-B14F-4D97-AF65-F5344CB8AC3E}">
        <p14:creationId xmlns:p14="http://schemas.microsoft.com/office/powerpoint/2010/main" val="372958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9000" fill="hold"/>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1300378"/>
            <a:ext cx="5443220" cy="4876585"/>
          </a:xfrm>
          <a:prstGeom prst="rect">
            <a:avLst/>
          </a:prstGeom>
        </p:spPr>
        <p:txBody>
          <a:bodyPr lIns="0">
            <a:noAutofit/>
          </a:bodyPr>
          <a:lstStyle>
            <a:lvl1pPr marL="344488" indent="-344488">
              <a:lnSpc>
                <a:spcPct val="100000"/>
              </a:lnSpc>
              <a:spcBef>
                <a:spcPts val="0"/>
              </a:spcBef>
              <a:spcAft>
                <a:spcPts val="400"/>
              </a:spcAft>
              <a:buClr>
                <a:schemeClr val="tx2"/>
              </a:buClr>
              <a:buFontTx/>
              <a:buBlip>
                <a:blip r:embed="rId2"/>
              </a:buBlip>
              <a:defRPr sz="2400">
                <a:solidFill>
                  <a:schemeClr val="tx1"/>
                </a:solidFill>
              </a:defRPr>
            </a:lvl1pPr>
            <a:lvl2pPr marL="569913" indent="-225425">
              <a:lnSpc>
                <a:spcPct val="100000"/>
              </a:lnSpc>
              <a:spcBef>
                <a:spcPts val="0"/>
              </a:spcBef>
              <a:spcAft>
                <a:spcPts val="400"/>
              </a:spcAft>
              <a:buClr>
                <a:schemeClr val="accent1"/>
              </a:buClr>
              <a:buFont typeface="Arial" panose="020B0604020202020204" pitchFamily="34" charset="0"/>
              <a:buChar char="•"/>
              <a:defRPr sz="2000">
                <a:solidFill>
                  <a:schemeClr val="tx1"/>
                </a:solidFill>
              </a:defRPr>
            </a:lvl2pPr>
            <a:lvl3pPr marL="569913" indent="-225425">
              <a:lnSpc>
                <a:spcPct val="100000"/>
              </a:lnSpc>
              <a:spcBef>
                <a:spcPts val="0"/>
              </a:spcBef>
              <a:spcAft>
                <a:spcPts val="400"/>
              </a:spcAft>
              <a:buClr>
                <a:schemeClr val="accent1"/>
              </a:buClr>
              <a:buFont typeface="Arial" panose="020B0604020202020204" pitchFamily="34" charset="0"/>
              <a:buChar char="•"/>
              <a:defRPr sz="1800">
                <a:solidFill>
                  <a:schemeClr val="tx1"/>
                </a:solidFill>
              </a:defRPr>
            </a:lvl3pPr>
            <a:lvl4pPr marL="569913" indent="-225425">
              <a:lnSpc>
                <a:spcPct val="100000"/>
              </a:lnSpc>
              <a:spcBef>
                <a:spcPts val="0"/>
              </a:spcBef>
              <a:spcAft>
                <a:spcPts val="400"/>
              </a:spcAft>
              <a:buClr>
                <a:schemeClr val="accent1"/>
              </a:buClr>
              <a:buFont typeface="Arial" panose="020B0604020202020204" pitchFamily="34" charset="0"/>
              <a:buChar char="•"/>
              <a:defRPr sz="1600">
                <a:solidFill>
                  <a:schemeClr val="tx1"/>
                </a:solidFill>
              </a:defRPr>
            </a:lvl4pPr>
            <a:lvl5pPr marL="569913" indent="-225425">
              <a:lnSpc>
                <a:spcPct val="100000"/>
              </a:lnSpc>
              <a:spcBef>
                <a:spcPts val="0"/>
              </a:spcBef>
              <a:spcAft>
                <a:spcPts val="400"/>
              </a:spcAft>
              <a:buClr>
                <a:schemeClr val="accent1"/>
              </a:buClr>
              <a:buFont typeface="Arial" panose="020B0604020202020204" pitchFamily="34" charset="0"/>
              <a:buChar cha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B4A79983-E8BF-4498-B83B-3F85633D1E7C}"/>
              </a:ext>
            </a:extLst>
          </p:cNvPr>
          <p:cNvSpPr>
            <a:spLocks noGrp="1"/>
          </p:cNvSpPr>
          <p:nvPr>
            <p:ph sz="half" idx="10"/>
          </p:nvPr>
        </p:nvSpPr>
        <p:spPr>
          <a:xfrm>
            <a:off x="6417142" y="1300378"/>
            <a:ext cx="5431957" cy="4876585"/>
          </a:xfrm>
          <a:prstGeom prst="rect">
            <a:avLst/>
          </a:prstGeom>
        </p:spPr>
        <p:txBody>
          <a:bodyPr lIns="0">
            <a:noAutofit/>
          </a:bodyPr>
          <a:lstStyle>
            <a:lvl1pPr marL="344488" indent="-344488">
              <a:lnSpc>
                <a:spcPct val="100000"/>
              </a:lnSpc>
              <a:spcBef>
                <a:spcPts val="0"/>
              </a:spcBef>
              <a:spcAft>
                <a:spcPts val="400"/>
              </a:spcAft>
              <a:buClr>
                <a:schemeClr val="tx2"/>
              </a:buClr>
              <a:buFontTx/>
              <a:buBlip>
                <a:blip r:embed="rId2"/>
              </a:buBlip>
              <a:defRPr sz="2400">
                <a:solidFill>
                  <a:schemeClr val="tx1"/>
                </a:solidFill>
              </a:defRPr>
            </a:lvl1pPr>
            <a:lvl2pPr marL="569913" indent="-225425">
              <a:lnSpc>
                <a:spcPct val="100000"/>
              </a:lnSpc>
              <a:spcBef>
                <a:spcPts val="0"/>
              </a:spcBef>
              <a:spcAft>
                <a:spcPts val="400"/>
              </a:spcAft>
              <a:buClr>
                <a:schemeClr val="accent1"/>
              </a:buClr>
              <a:buFont typeface="Arial" panose="020B0604020202020204" pitchFamily="34" charset="0"/>
              <a:buChar char="•"/>
              <a:defRPr sz="2000">
                <a:solidFill>
                  <a:schemeClr val="tx1"/>
                </a:solidFill>
              </a:defRPr>
            </a:lvl2pPr>
            <a:lvl3pPr marL="569913" indent="-225425">
              <a:lnSpc>
                <a:spcPct val="100000"/>
              </a:lnSpc>
              <a:spcBef>
                <a:spcPts val="0"/>
              </a:spcBef>
              <a:spcAft>
                <a:spcPts val="400"/>
              </a:spcAft>
              <a:buClr>
                <a:schemeClr val="accent1"/>
              </a:buClr>
              <a:buFont typeface="Arial" panose="020B0604020202020204" pitchFamily="34" charset="0"/>
              <a:buChar char="•"/>
              <a:defRPr sz="1800">
                <a:solidFill>
                  <a:schemeClr val="tx1"/>
                </a:solidFill>
              </a:defRPr>
            </a:lvl3pPr>
            <a:lvl4pPr marL="569913" indent="-225425">
              <a:lnSpc>
                <a:spcPct val="100000"/>
              </a:lnSpc>
              <a:spcBef>
                <a:spcPts val="0"/>
              </a:spcBef>
              <a:spcAft>
                <a:spcPts val="400"/>
              </a:spcAft>
              <a:buClr>
                <a:schemeClr val="accent1"/>
              </a:buClr>
              <a:buFont typeface="Arial" panose="020B0604020202020204" pitchFamily="34" charset="0"/>
              <a:buChar char="•"/>
              <a:defRPr sz="1600">
                <a:solidFill>
                  <a:schemeClr val="tx1"/>
                </a:solidFill>
              </a:defRPr>
            </a:lvl4pPr>
            <a:lvl5pPr marL="569913" indent="-225425">
              <a:lnSpc>
                <a:spcPct val="100000"/>
              </a:lnSpc>
              <a:spcBef>
                <a:spcPts val="0"/>
              </a:spcBef>
              <a:spcAft>
                <a:spcPts val="400"/>
              </a:spcAft>
              <a:buClr>
                <a:schemeClr val="accent1"/>
              </a:buClr>
              <a:buFont typeface="Arial" panose="020B0604020202020204" pitchFamily="34" charset="0"/>
              <a:buChar cha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6">
            <a:extLst>
              <a:ext uri="{FF2B5EF4-FFF2-40B4-BE49-F238E27FC236}">
                <a16:creationId xmlns:a16="http://schemas.microsoft.com/office/drawing/2014/main" id="{DEB4D5E7-003B-4C80-A5F0-7CA053BABC2A}"/>
              </a:ext>
            </a:extLst>
          </p:cNvPr>
          <p:cNvSpPr>
            <a:spLocks noGrp="1"/>
          </p:cNvSpPr>
          <p:nvPr>
            <p:ph type="title" hasCustomPrompt="1"/>
          </p:nvPr>
        </p:nvSpPr>
        <p:spPr>
          <a:xfrm>
            <a:off x="342901" y="298575"/>
            <a:ext cx="9530772" cy="487680"/>
          </a:xfrm>
          <a:prstGeom prst="rect">
            <a:avLst/>
          </a:prstGeom>
        </p:spPr>
        <p:txBody>
          <a:bodyPr vert="horz" lIns="0" tIns="0" rIns="0" bIns="0" rtlCol="0" anchor="t" anchorCtr="0">
            <a:noAutofit/>
          </a:bodyPr>
          <a:lstStyle>
            <a:lvl1pPr>
              <a:defRPr/>
            </a:lvl1pPr>
          </a:lstStyle>
          <a:p>
            <a:r>
              <a:rPr lang="en-US" dirty="0"/>
              <a:t>Click to Add Title</a:t>
            </a:r>
          </a:p>
        </p:txBody>
      </p:sp>
      <p:pic>
        <p:nvPicPr>
          <p:cNvPr id="12" name="Picture 11">
            <a:extLst>
              <a:ext uri="{FF2B5EF4-FFF2-40B4-BE49-F238E27FC236}">
                <a16:creationId xmlns:a16="http://schemas.microsoft.com/office/drawing/2014/main" id="{AC568549-2083-4D2B-B4F1-2FDE4FD66A9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
        <p:nvSpPr>
          <p:cNvPr id="13" name="Rectangle 12">
            <a:extLst>
              <a:ext uri="{FF2B5EF4-FFF2-40B4-BE49-F238E27FC236}">
                <a16:creationId xmlns:a16="http://schemas.microsoft.com/office/drawing/2014/main" id="{1F4530B2-DC5B-40DE-B7ED-9C53D19A117A}"/>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E3BB90-C9C9-4AC5-ABCF-4B5538A5B04E}"/>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15" name="TextBox 14">
            <a:extLst>
              <a:ext uri="{FF2B5EF4-FFF2-40B4-BE49-F238E27FC236}">
                <a16:creationId xmlns:a16="http://schemas.microsoft.com/office/drawing/2014/main" id="{07143A30-EC1A-4AA6-9933-600027EDBADF}"/>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50664411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3 Purple Left Logo Right">
    <p:bg>
      <p:bgRef idx="1001">
        <a:schemeClr val="bg2"/>
      </p:bgRef>
    </p:bg>
    <p:spTree>
      <p:nvGrpSpPr>
        <p:cNvPr id="1" name=""/>
        <p:cNvGrpSpPr/>
        <p:nvPr/>
      </p:nvGrpSpPr>
      <p:grpSpPr>
        <a:xfrm>
          <a:off x="0" y="0"/>
          <a:ext cx="0" cy="0"/>
          <a:chOff x="0" y="0"/>
          <a:chExt cx="0" cy="0"/>
        </a:xfrm>
      </p:grpSpPr>
      <p:sp>
        <p:nvSpPr>
          <p:cNvPr id="3" name="Rectangle 2"/>
          <p:cNvSpPr/>
          <p:nvPr/>
        </p:nvSpPr>
        <p:spPr>
          <a:xfrm>
            <a:off x="0" y="0"/>
            <a:ext cx="4045528" cy="6731000"/>
          </a:xfrm>
          <a:prstGeom prst="rect">
            <a:avLst/>
          </a:prstGeom>
          <a:solidFill>
            <a:schemeClr val="tx2">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1"/>
          <p:cNvSpPr>
            <a:spLocks noGrp="1"/>
          </p:cNvSpPr>
          <p:nvPr>
            <p:ph type="title" hasCustomPrompt="1"/>
          </p:nvPr>
        </p:nvSpPr>
        <p:spPr>
          <a:xfrm>
            <a:off x="342900" y="886691"/>
            <a:ext cx="3286992" cy="2363516"/>
          </a:xfrm>
          <a:prstGeom prst="rect">
            <a:avLst/>
          </a:prstGeom>
        </p:spPr>
        <p:txBody>
          <a:bodyPr wrap="square" lIns="0" tIns="0" rIns="0" bIns="0" anchor="t" anchorCtr="0">
            <a:noAutofit/>
          </a:bodyPr>
          <a:lstStyle>
            <a:lvl1pPr>
              <a:lnSpc>
                <a:spcPts val="4500"/>
              </a:lnSpc>
              <a:defRPr sz="4000" baseline="0">
                <a:solidFill>
                  <a:schemeClr val="accent1"/>
                </a:solidFill>
              </a:defRPr>
            </a:lvl1pPr>
          </a:lstStyle>
          <a:p>
            <a:r>
              <a:rPr lang="en-US" dirty="0"/>
              <a:t>Write Title Here </a:t>
            </a:r>
          </a:p>
        </p:txBody>
      </p:sp>
      <p:sp>
        <p:nvSpPr>
          <p:cNvPr id="18" name="Content Placeholder 3"/>
          <p:cNvSpPr>
            <a:spLocks noGrp="1"/>
          </p:cNvSpPr>
          <p:nvPr>
            <p:ph sz="half" idx="2" hasCustomPrompt="1"/>
          </p:nvPr>
        </p:nvSpPr>
        <p:spPr>
          <a:xfrm>
            <a:off x="4433455" y="886691"/>
            <a:ext cx="7415645" cy="5412509"/>
          </a:xfrm>
          <a:prstGeom prst="rect">
            <a:avLst/>
          </a:prstGeom>
        </p:spPr>
        <p:txBody>
          <a:bodyPr lIns="0">
            <a:noAutofit/>
          </a:bodyPr>
          <a:lstStyle>
            <a:lvl1pPr marL="344488" indent="-344488">
              <a:lnSpc>
                <a:spcPct val="100000"/>
              </a:lnSpc>
              <a:spcBef>
                <a:spcPts val="0"/>
              </a:spcBef>
              <a:spcAft>
                <a:spcPts val="400"/>
              </a:spcAft>
              <a:buClr>
                <a:schemeClr val="tx2"/>
              </a:buClr>
              <a:buFontTx/>
              <a:buBlip>
                <a:blip r:embed="rId2"/>
              </a:buBlip>
              <a:defRPr sz="2400">
                <a:solidFill>
                  <a:schemeClr val="tx1"/>
                </a:solidFill>
              </a:defRPr>
            </a:lvl1pPr>
            <a:lvl2pPr marL="569913" indent="-225425">
              <a:spcBef>
                <a:spcPts val="0"/>
              </a:spcBef>
              <a:spcAft>
                <a:spcPts val="400"/>
              </a:spcAft>
              <a:buClr>
                <a:schemeClr val="accent1"/>
              </a:buClr>
              <a:buFont typeface="Arial" panose="020B0604020202020204" pitchFamily="34" charset="0"/>
              <a:buChar char="•"/>
              <a:defRPr sz="2000">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Enter bullets here</a:t>
            </a:r>
          </a:p>
          <a:p>
            <a:pPr lvl="1"/>
            <a:r>
              <a:rPr lang="en-US" dirty="0"/>
              <a:t>Sub bullet</a:t>
            </a:r>
          </a:p>
          <a:p>
            <a:pPr lvl="1"/>
            <a:endParaRPr lang="en-US" dirty="0"/>
          </a:p>
        </p:txBody>
      </p:sp>
      <p:pic>
        <p:nvPicPr>
          <p:cNvPr id="21" name="Picture 20">
            <a:extLst>
              <a:ext uri="{FF2B5EF4-FFF2-40B4-BE49-F238E27FC236}">
                <a16:creationId xmlns:a16="http://schemas.microsoft.com/office/drawing/2014/main" id="{B1CD95D9-1AF1-4989-B450-5B4E4CD9FC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
        <p:nvSpPr>
          <p:cNvPr id="16" name="Rectangle 15">
            <a:extLst>
              <a:ext uri="{FF2B5EF4-FFF2-40B4-BE49-F238E27FC236}">
                <a16:creationId xmlns:a16="http://schemas.microsoft.com/office/drawing/2014/main" id="{FD38FFCC-973B-4BCB-8C80-9A3C788D6F31}"/>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F60AA5-F1B1-4873-8F56-B7B47BD718A0}"/>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20" name="TextBox 19">
            <a:extLst>
              <a:ext uri="{FF2B5EF4-FFF2-40B4-BE49-F238E27FC236}">
                <a16:creationId xmlns:a16="http://schemas.microsoft.com/office/drawing/2014/main" id="{DD305164-7360-4EEF-827A-446E09C934B7}"/>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1525163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et the Team 4 People or Less">
    <p:bg>
      <p:bgRef idx="1001">
        <a:schemeClr val="bg2"/>
      </p:bgRef>
    </p:bg>
    <p:spTree>
      <p:nvGrpSpPr>
        <p:cNvPr id="1" name=""/>
        <p:cNvGrpSpPr/>
        <p:nvPr/>
      </p:nvGrpSpPr>
      <p:grpSpPr>
        <a:xfrm>
          <a:off x="0" y="0"/>
          <a:ext cx="0" cy="0"/>
          <a:chOff x="0" y="0"/>
          <a:chExt cx="0" cy="0"/>
        </a:xfrm>
      </p:grpSpPr>
      <p:sp>
        <p:nvSpPr>
          <p:cNvPr id="3" name="Rectangle 2"/>
          <p:cNvSpPr/>
          <p:nvPr/>
        </p:nvSpPr>
        <p:spPr>
          <a:xfrm>
            <a:off x="1" y="0"/>
            <a:ext cx="3029526" cy="6515100"/>
          </a:xfrm>
          <a:prstGeom prst="rect">
            <a:avLst/>
          </a:prstGeom>
          <a:solidFill>
            <a:schemeClr val="tx2">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1"/>
          <p:cNvSpPr>
            <a:spLocks noGrp="1"/>
          </p:cNvSpPr>
          <p:nvPr>
            <p:ph type="title" hasCustomPrompt="1"/>
          </p:nvPr>
        </p:nvSpPr>
        <p:spPr>
          <a:xfrm>
            <a:off x="342900" y="1213030"/>
            <a:ext cx="2298700" cy="5049226"/>
          </a:xfrm>
          <a:prstGeom prst="rect">
            <a:avLst/>
          </a:prstGeom>
        </p:spPr>
        <p:txBody>
          <a:bodyPr wrap="square" lIns="0" tIns="0" rIns="0" bIns="0" anchor="t" anchorCtr="0">
            <a:noAutofit/>
          </a:bodyPr>
          <a:lstStyle>
            <a:lvl1pPr>
              <a:lnSpc>
                <a:spcPts val="4500"/>
              </a:lnSpc>
              <a:defRPr sz="4000" baseline="0">
                <a:solidFill>
                  <a:schemeClr val="accent1"/>
                </a:solidFill>
              </a:defRPr>
            </a:lvl1pPr>
          </a:lstStyle>
          <a:p>
            <a:r>
              <a:rPr lang="en-US" dirty="0"/>
              <a:t>Put Your Title Here</a:t>
            </a:r>
          </a:p>
        </p:txBody>
      </p:sp>
      <p:pic>
        <p:nvPicPr>
          <p:cNvPr id="21" name="Picture 20">
            <a:extLst>
              <a:ext uri="{FF2B5EF4-FFF2-40B4-BE49-F238E27FC236}">
                <a16:creationId xmlns:a16="http://schemas.microsoft.com/office/drawing/2014/main" id="{B1CD95D9-1AF1-4989-B450-5B4E4CD9F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39616" y="336465"/>
            <a:ext cx="1654285" cy="411681"/>
          </a:xfrm>
          <a:prstGeom prst="rect">
            <a:avLst/>
          </a:prstGeom>
        </p:spPr>
      </p:pic>
      <p:sp>
        <p:nvSpPr>
          <p:cNvPr id="19" name="Picture Placeholder 5">
            <a:extLst>
              <a:ext uri="{FF2B5EF4-FFF2-40B4-BE49-F238E27FC236}">
                <a16:creationId xmlns:a16="http://schemas.microsoft.com/office/drawing/2014/main" id="{006C960D-8E38-4EA4-9771-D9F35A3CCDFA}"/>
              </a:ext>
            </a:extLst>
          </p:cNvPr>
          <p:cNvSpPr>
            <a:spLocks noGrp="1"/>
          </p:cNvSpPr>
          <p:nvPr>
            <p:ph type="pic" sz="quarter" idx="11"/>
          </p:nvPr>
        </p:nvSpPr>
        <p:spPr>
          <a:xfrm>
            <a:off x="8838766" y="374072"/>
            <a:ext cx="2045856" cy="2045856"/>
          </a:xfrm>
          <a:prstGeom prst="ellipse">
            <a:avLst/>
          </a:prstGeom>
        </p:spPr>
        <p:txBody>
          <a:bodyPr/>
          <a:lstStyle/>
          <a:p>
            <a:endParaRPr lang="en-US"/>
          </a:p>
        </p:txBody>
      </p:sp>
      <p:sp>
        <p:nvSpPr>
          <p:cNvPr id="22" name="Text Placeholder 5">
            <a:extLst>
              <a:ext uri="{FF2B5EF4-FFF2-40B4-BE49-F238E27FC236}">
                <a16:creationId xmlns:a16="http://schemas.microsoft.com/office/drawing/2014/main" id="{5410B200-5B10-4B00-B413-128B279E2A8A}"/>
              </a:ext>
            </a:extLst>
          </p:cNvPr>
          <p:cNvSpPr>
            <a:spLocks noGrp="1"/>
          </p:cNvSpPr>
          <p:nvPr>
            <p:ph type="body" sz="quarter" idx="14" hasCustomPrompt="1"/>
          </p:nvPr>
        </p:nvSpPr>
        <p:spPr>
          <a:xfrm>
            <a:off x="7880494" y="2433786"/>
            <a:ext cx="39624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23" name="Text Placeholder 5">
            <a:extLst>
              <a:ext uri="{FF2B5EF4-FFF2-40B4-BE49-F238E27FC236}">
                <a16:creationId xmlns:a16="http://schemas.microsoft.com/office/drawing/2014/main" id="{FB8DF84C-9FF2-4E54-B7F9-2EEA8E51C772}"/>
              </a:ext>
            </a:extLst>
          </p:cNvPr>
          <p:cNvSpPr>
            <a:spLocks noGrp="1"/>
          </p:cNvSpPr>
          <p:nvPr>
            <p:ph type="body" sz="quarter" idx="15" hasCustomPrompt="1"/>
          </p:nvPr>
        </p:nvSpPr>
        <p:spPr>
          <a:xfrm>
            <a:off x="7880494" y="2812047"/>
            <a:ext cx="39624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0" name="Picture Placeholder 5">
            <a:extLst>
              <a:ext uri="{FF2B5EF4-FFF2-40B4-BE49-F238E27FC236}">
                <a16:creationId xmlns:a16="http://schemas.microsoft.com/office/drawing/2014/main" id="{D0CA2890-2933-455E-8D68-C65713E93624}"/>
              </a:ext>
            </a:extLst>
          </p:cNvPr>
          <p:cNvSpPr>
            <a:spLocks noGrp="1"/>
          </p:cNvSpPr>
          <p:nvPr>
            <p:ph type="pic" sz="quarter" idx="16"/>
          </p:nvPr>
        </p:nvSpPr>
        <p:spPr>
          <a:xfrm>
            <a:off x="8838766" y="3435931"/>
            <a:ext cx="2045856" cy="2045856"/>
          </a:xfrm>
          <a:prstGeom prst="ellipse">
            <a:avLst/>
          </a:prstGeom>
        </p:spPr>
        <p:txBody>
          <a:bodyPr/>
          <a:lstStyle/>
          <a:p>
            <a:endParaRPr lang="en-US"/>
          </a:p>
        </p:txBody>
      </p:sp>
      <p:sp>
        <p:nvSpPr>
          <p:cNvPr id="31" name="Text Placeholder 5">
            <a:extLst>
              <a:ext uri="{FF2B5EF4-FFF2-40B4-BE49-F238E27FC236}">
                <a16:creationId xmlns:a16="http://schemas.microsoft.com/office/drawing/2014/main" id="{E262652E-4197-4B97-B98A-7AA00E915CA5}"/>
              </a:ext>
            </a:extLst>
          </p:cNvPr>
          <p:cNvSpPr>
            <a:spLocks noGrp="1"/>
          </p:cNvSpPr>
          <p:nvPr>
            <p:ph type="body" sz="quarter" idx="17" hasCustomPrompt="1"/>
          </p:nvPr>
        </p:nvSpPr>
        <p:spPr>
          <a:xfrm>
            <a:off x="7880494" y="5495645"/>
            <a:ext cx="39624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2" name="Text Placeholder 5">
            <a:extLst>
              <a:ext uri="{FF2B5EF4-FFF2-40B4-BE49-F238E27FC236}">
                <a16:creationId xmlns:a16="http://schemas.microsoft.com/office/drawing/2014/main" id="{30C6CDD3-820E-4E35-8C51-9B51882E740B}"/>
              </a:ext>
            </a:extLst>
          </p:cNvPr>
          <p:cNvSpPr>
            <a:spLocks noGrp="1"/>
          </p:cNvSpPr>
          <p:nvPr>
            <p:ph type="body" sz="quarter" idx="18" hasCustomPrompt="1"/>
          </p:nvPr>
        </p:nvSpPr>
        <p:spPr>
          <a:xfrm>
            <a:off x="7880494" y="5873906"/>
            <a:ext cx="39624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3" name="Picture Placeholder 5">
            <a:extLst>
              <a:ext uri="{FF2B5EF4-FFF2-40B4-BE49-F238E27FC236}">
                <a16:creationId xmlns:a16="http://schemas.microsoft.com/office/drawing/2014/main" id="{D51FFEA5-A324-4FB1-A464-D46110CFE8D9}"/>
              </a:ext>
            </a:extLst>
          </p:cNvPr>
          <p:cNvSpPr>
            <a:spLocks noGrp="1"/>
          </p:cNvSpPr>
          <p:nvPr>
            <p:ph type="pic" sz="quarter" idx="19"/>
          </p:nvPr>
        </p:nvSpPr>
        <p:spPr>
          <a:xfrm>
            <a:off x="4326802" y="374072"/>
            <a:ext cx="2045856" cy="2045856"/>
          </a:xfrm>
          <a:prstGeom prst="ellipse">
            <a:avLst/>
          </a:prstGeom>
        </p:spPr>
        <p:txBody>
          <a:bodyPr/>
          <a:lstStyle/>
          <a:p>
            <a:endParaRPr lang="en-US"/>
          </a:p>
        </p:txBody>
      </p:sp>
      <p:sp>
        <p:nvSpPr>
          <p:cNvPr id="34" name="Text Placeholder 5">
            <a:extLst>
              <a:ext uri="{FF2B5EF4-FFF2-40B4-BE49-F238E27FC236}">
                <a16:creationId xmlns:a16="http://schemas.microsoft.com/office/drawing/2014/main" id="{55BD22FF-CA12-42BA-AC57-65340988B881}"/>
              </a:ext>
            </a:extLst>
          </p:cNvPr>
          <p:cNvSpPr>
            <a:spLocks noGrp="1"/>
          </p:cNvSpPr>
          <p:nvPr>
            <p:ph type="body" sz="quarter" idx="20" hasCustomPrompt="1"/>
          </p:nvPr>
        </p:nvSpPr>
        <p:spPr>
          <a:xfrm>
            <a:off x="3368530" y="2433786"/>
            <a:ext cx="39624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5" name="Text Placeholder 5">
            <a:extLst>
              <a:ext uri="{FF2B5EF4-FFF2-40B4-BE49-F238E27FC236}">
                <a16:creationId xmlns:a16="http://schemas.microsoft.com/office/drawing/2014/main" id="{2587B974-DFE4-4B10-A698-CF3869CC5D26}"/>
              </a:ext>
            </a:extLst>
          </p:cNvPr>
          <p:cNvSpPr>
            <a:spLocks noGrp="1"/>
          </p:cNvSpPr>
          <p:nvPr>
            <p:ph type="body" sz="quarter" idx="21" hasCustomPrompt="1"/>
          </p:nvPr>
        </p:nvSpPr>
        <p:spPr>
          <a:xfrm>
            <a:off x="3368530" y="2812047"/>
            <a:ext cx="39624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6" name="Picture Placeholder 5">
            <a:extLst>
              <a:ext uri="{FF2B5EF4-FFF2-40B4-BE49-F238E27FC236}">
                <a16:creationId xmlns:a16="http://schemas.microsoft.com/office/drawing/2014/main" id="{ACCBC012-C424-46D5-AB90-1CCFF0EA8D27}"/>
              </a:ext>
            </a:extLst>
          </p:cNvPr>
          <p:cNvSpPr>
            <a:spLocks noGrp="1"/>
          </p:cNvSpPr>
          <p:nvPr>
            <p:ph type="pic" sz="quarter" idx="22"/>
          </p:nvPr>
        </p:nvSpPr>
        <p:spPr>
          <a:xfrm>
            <a:off x="4326802" y="3435931"/>
            <a:ext cx="2045856" cy="2045856"/>
          </a:xfrm>
          <a:prstGeom prst="ellipse">
            <a:avLst/>
          </a:prstGeom>
        </p:spPr>
        <p:txBody>
          <a:bodyPr/>
          <a:lstStyle/>
          <a:p>
            <a:endParaRPr lang="en-US"/>
          </a:p>
        </p:txBody>
      </p:sp>
      <p:sp>
        <p:nvSpPr>
          <p:cNvPr id="37" name="Text Placeholder 5">
            <a:extLst>
              <a:ext uri="{FF2B5EF4-FFF2-40B4-BE49-F238E27FC236}">
                <a16:creationId xmlns:a16="http://schemas.microsoft.com/office/drawing/2014/main" id="{AA8E82DC-4C16-4D21-A523-567F64E4CB36}"/>
              </a:ext>
            </a:extLst>
          </p:cNvPr>
          <p:cNvSpPr>
            <a:spLocks noGrp="1"/>
          </p:cNvSpPr>
          <p:nvPr>
            <p:ph type="body" sz="quarter" idx="23" hasCustomPrompt="1"/>
          </p:nvPr>
        </p:nvSpPr>
        <p:spPr>
          <a:xfrm>
            <a:off x="3368530" y="5495645"/>
            <a:ext cx="39624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8" name="Text Placeholder 5">
            <a:extLst>
              <a:ext uri="{FF2B5EF4-FFF2-40B4-BE49-F238E27FC236}">
                <a16:creationId xmlns:a16="http://schemas.microsoft.com/office/drawing/2014/main" id="{B0321D1B-1574-4B27-BD61-D30874E03C21}"/>
              </a:ext>
            </a:extLst>
          </p:cNvPr>
          <p:cNvSpPr>
            <a:spLocks noGrp="1"/>
          </p:cNvSpPr>
          <p:nvPr>
            <p:ph type="body" sz="quarter" idx="24" hasCustomPrompt="1"/>
          </p:nvPr>
        </p:nvSpPr>
        <p:spPr>
          <a:xfrm>
            <a:off x="3368530" y="5873906"/>
            <a:ext cx="39624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9" name="Rectangle 38">
            <a:extLst>
              <a:ext uri="{FF2B5EF4-FFF2-40B4-BE49-F238E27FC236}">
                <a16:creationId xmlns:a16="http://schemas.microsoft.com/office/drawing/2014/main" id="{AA235D99-FA44-4A05-AB43-13B668B39832}"/>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B6DB646-5632-42AE-8F2C-8CC98B4AD6F5}"/>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41" name="TextBox 40">
            <a:extLst>
              <a:ext uri="{FF2B5EF4-FFF2-40B4-BE49-F238E27FC236}">
                <a16:creationId xmlns:a16="http://schemas.microsoft.com/office/drawing/2014/main" id="{19C854D3-BF29-407C-9691-83D8349D8136}"/>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164808706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et the Team 6 People ">
    <p:bg>
      <p:bgRef idx="1001">
        <a:schemeClr val="bg2"/>
      </p:bgRef>
    </p:bg>
    <p:spTree>
      <p:nvGrpSpPr>
        <p:cNvPr id="1" name=""/>
        <p:cNvGrpSpPr/>
        <p:nvPr/>
      </p:nvGrpSpPr>
      <p:grpSpPr>
        <a:xfrm>
          <a:off x="0" y="0"/>
          <a:ext cx="0" cy="0"/>
          <a:chOff x="0" y="0"/>
          <a:chExt cx="0" cy="0"/>
        </a:xfrm>
      </p:grpSpPr>
      <p:sp>
        <p:nvSpPr>
          <p:cNvPr id="19" name="Picture Placeholder 5">
            <a:extLst>
              <a:ext uri="{FF2B5EF4-FFF2-40B4-BE49-F238E27FC236}">
                <a16:creationId xmlns:a16="http://schemas.microsoft.com/office/drawing/2014/main" id="{006C960D-8E38-4EA4-9771-D9F35A3CCDFA}"/>
              </a:ext>
            </a:extLst>
          </p:cNvPr>
          <p:cNvSpPr>
            <a:spLocks noGrp="1"/>
          </p:cNvSpPr>
          <p:nvPr>
            <p:ph type="pic" sz="quarter" idx="11"/>
          </p:nvPr>
        </p:nvSpPr>
        <p:spPr>
          <a:xfrm>
            <a:off x="9132019" y="965192"/>
            <a:ext cx="1764142" cy="1764142"/>
          </a:xfrm>
          <a:prstGeom prst="ellipse">
            <a:avLst/>
          </a:prstGeom>
        </p:spPr>
        <p:txBody>
          <a:bodyPr/>
          <a:lstStyle/>
          <a:p>
            <a:endParaRPr lang="en-US"/>
          </a:p>
        </p:txBody>
      </p:sp>
      <p:sp>
        <p:nvSpPr>
          <p:cNvPr id="22" name="Text Placeholder 5">
            <a:extLst>
              <a:ext uri="{FF2B5EF4-FFF2-40B4-BE49-F238E27FC236}">
                <a16:creationId xmlns:a16="http://schemas.microsoft.com/office/drawing/2014/main" id="{5410B200-5B10-4B00-B413-128B279E2A8A}"/>
              </a:ext>
            </a:extLst>
          </p:cNvPr>
          <p:cNvSpPr>
            <a:spLocks noGrp="1"/>
          </p:cNvSpPr>
          <p:nvPr>
            <p:ph type="body" sz="quarter" idx="14" hasCustomPrompt="1"/>
          </p:nvPr>
        </p:nvSpPr>
        <p:spPr>
          <a:xfrm>
            <a:off x="8185290" y="274781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23" name="Text Placeholder 5">
            <a:extLst>
              <a:ext uri="{FF2B5EF4-FFF2-40B4-BE49-F238E27FC236}">
                <a16:creationId xmlns:a16="http://schemas.microsoft.com/office/drawing/2014/main" id="{FB8DF84C-9FF2-4E54-B7F9-2EEA8E51C772}"/>
              </a:ext>
            </a:extLst>
          </p:cNvPr>
          <p:cNvSpPr>
            <a:spLocks noGrp="1"/>
          </p:cNvSpPr>
          <p:nvPr>
            <p:ph type="body" sz="quarter" idx="15" hasCustomPrompt="1"/>
          </p:nvPr>
        </p:nvSpPr>
        <p:spPr>
          <a:xfrm>
            <a:off x="8185290" y="312607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0" name="Picture Placeholder 5">
            <a:extLst>
              <a:ext uri="{FF2B5EF4-FFF2-40B4-BE49-F238E27FC236}">
                <a16:creationId xmlns:a16="http://schemas.microsoft.com/office/drawing/2014/main" id="{D0CA2890-2933-455E-8D68-C65713E93624}"/>
              </a:ext>
            </a:extLst>
          </p:cNvPr>
          <p:cNvSpPr>
            <a:spLocks noGrp="1"/>
          </p:cNvSpPr>
          <p:nvPr>
            <p:ph type="pic" sz="quarter" idx="16"/>
          </p:nvPr>
        </p:nvSpPr>
        <p:spPr>
          <a:xfrm>
            <a:off x="9132019" y="3713022"/>
            <a:ext cx="1764142" cy="1764142"/>
          </a:xfrm>
          <a:prstGeom prst="ellipse">
            <a:avLst/>
          </a:prstGeom>
        </p:spPr>
        <p:txBody>
          <a:bodyPr/>
          <a:lstStyle/>
          <a:p>
            <a:endParaRPr lang="en-US"/>
          </a:p>
        </p:txBody>
      </p:sp>
      <p:sp>
        <p:nvSpPr>
          <p:cNvPr id="31" name="Text Placeholder 5">
            <a:extLst>
              <a:ext uri="{FF2B5EF4-FFF2-40B4-BE49-F238E27FC236}">
                <a16:creationId xmlns:a16="http://schemas.microsoft.com/office/drawing/2014/main" id="{E262652E-4197-4B97-B98A-7AA00E915CA5}"/>
              </a:ext>
            </a:extLst>
          </p:cNvPr>
          <p:cNvSpPr>
            <a:spLocks noGrp="1"/>
          </p:cNvSpPr>
          <p:nvPr>
            <p:ph type="body" sz="quarter" idx="17" hasCustomPrompt="1"/>
          </p:nvPr>
        </p:nvSpPr>
        <p:spPr>
          <a:xfrm>
            <a:off x="8185290" y="549564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2" name="Text Placeholder 5">
            <a:extLst>
              <a:ext uri="{FF2B5EF4-FFF2-40B4-BE49-F238E27FC236}">
                <a16:creationId xmlns:a16="http://schemas.microsoft.com/office/drawing/2014/main" id="{30C6CDD3-820E-4E35-8C51-9B51882E740B}"/>
              </a:ext>
            </a:extLst>
          </p:cNvPr>
          <p:cNvSpPr>
            <a:spLocks noGrp="1"/>
          </p:cNvSpPr>
          <p:nvPr>
            <p:ph type="body" sz="quarter" idx="18" hasCustomPrompt="1"/>
          </p:nvPr>
        </p:nvSpPr>
        <p:spPr>
          <a:xfrm>
            <a:off x="8185290" y="587390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3" name="Picture Placeholder 5">
            <a:extLst>
              <a:ext uri="{FF2B5EF4-FFF2-40B4-BE49-F238E27FC236}">
                <a16:creationId xmlns:a16="http://schemas.microsoft.com/office/drawing/2014/main" id="{D51FFEA5-A324-4FB1-A464-D46110CFE8D9}"/>
              </a:ext>
            </a:extLst>
          </p:cNvPr>
          <p:cNvSpPr>
            <a:spLocks noGrp="1"/>
          </p:cNvSpPr>
          <p:nvPr>
            <p:ph type="pic" sz="quarter" idx="19"/>
          </p:nvPr>
        </p:nvSpPr>
        <p:spPr>
          <a:xfrm>
            <a:off x="5220414" y="965192"/>
            <a:ext cx="1764142" cy="1764142"/>
          </a:xfrm>
          <a:prstGeom prst="ellipse">
            <a:avLst/>
          </a:prstGeom>
        </p:spPr>
        <p:txBody>
          <a:bodyPr/>
          <a:lstStyle/>
          <a:p>
            <a:endParaRPr lang="en-US"/>
          </a:p>
        </p:txBody>
      </p:sp>
      <p:sp>
        <p:nvSpPr>
          <p:cNvPr id="34" name="Text Placeholder 5">
            <a:extLst>
              <a:ext uri="{FF2B5EF4-FFF2-40B4-BE49-F238E27FC236}">
                <a16:creationId xmlns:a16="http://schemas.microsoft.com/office/drawing/2014/main" id="{55BD22FF-CA12-42BA-AC57-65340988B881}"/>
              </a:ext>
            </a:extLst>
          </p:cNvPr>
          <p:cNvSpPr>
            <a:spLocks noGrp="1"/>
          </p:cNvSpPr>
          <p:nvPr>
            <p:ph type="body" sz="quarter" idx="20" hasCustomPrompt="1"/>
          </p:nvPr>
        </p:nvSpPr>
        <p:spPr>
          <a:xfrm>
            <a:off x="4273685" y="274781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5" name="Text Placeholder 5">
            <a:extLst>
              <a:ext uri="{FF2B5EF4-FFF2-40B4-BE49-F238E27FC236}">
                <a16:creationId xmlns:a16="http://schemas.microsoft.com/office/drawing/2014/main" id="{2587B974-DFE4-4B10-A698-CF3869CC5D26}"/>
              </a:ext>
            </a:extLst>
          </p:cNvPr>
          <p:cNvSpPr>
            <a:spLocks noGrp="1"/>
          </p:cNvSpPr>
          <p:nvPr>
            <p:ph type="body" sz="quarter" idx="21" hasCustomPrompt="1"/>
          </p:nvPr>
        </p:nvSpPr>
        <p:spPr>
          <a:xfrm>
            <a:off x="4273685" y="312607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36" name="Picture Placeholder 5">
            <a:extLst>
              <a:ext uri="{FF2B5EF4-FFF2-40B4-BE49-F238E27FC236}">
                <a16:creationId xmlns:a16="http://schemas.microsoft.com/office/drawing/2014/main" id="{ACCBC012-C424-46D5-AB90-1CCFF0EA8D27}"/>
              </a:ext>
            </a:extLst>
          </p:cNvPr>
          <p:cNvSpPr>
            <a:spLocks noGrp="1"/>
          </p:cNvSpPr>
          <p:nvPr>
            <p:ph type="pic" sz="quarter" idx="22"/>
          </p:nvPr>
        </p:nvSpPr>
        <p:spPr>
          <a:xfrm>
            <a:off x="5220414" y="3713022"/>
            <a:ext cx="1764142" cy="1764142"/>
          </a:xfrm>
          <a:prstGeom prst="ellipse">
            <a:avLst/>
          </a:prstGeom>
        </p:spPr>
        <p:txBody>
          <a:bodyPr/>
          <a:lstStyle/>
          <a:p>
            <a:endParaRPr lang="en-US"/>
          </a:p>
        </p:txBody>
      </p:sp>
      <p:sp>
        <p:nvSpPr>
          <p:cNvPr id="37" name="Text Placeholder 5">
            <a:extLst>
              <a:ext uri="{FF2B5EF4-FFF2-40B4-BE49-F238E27FC236}">
                <a16:creationId xmlns:a16="http://schemas.microsoft.com/office/drawing/2014/main" id="{AA8E82DC-4C16-4D21-A523-567F64E4CB36}"/>
              </a:ext>
            </a:extLst>
          </p:cNvPr>
          <p:cNvSpPr>
            <a:spLocks noGrp="1"/>
          </p:cNvSpPr>
          <p:nvPr>
            <p:ph type="body" sz="quarter" idx="23" hasCustomPrompt="1"/>
          </p:nvPr>
        </p:nvSpPr>
        <p:spPr>
          <a:xfrm>
            <a:off x="4273685" y="549564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38" name="Text Placeholder 5">
            <a:extLst>
              <a:ext uri="{FF2B5EF4-FFF2-40B4-BE49-F238E27FC236}">
                <a16:creationId xmlns:a16="http://schemas.microsoft.com/office/drawing/2014/main" id="{B0321D1B-1574-4B27-BD61-D30874E03C21}"/>
              </a:ext>
            </a:extLst>
          </p:cNvPr>
          <p:cNvSpPr>
            <a:spLocks noGrp="1"/>
          </p:cNvSpPr>
          <p:nvPr>
            <p:ph type="body" sz="quarter" idx="24" hasCustomPrompt="1"/>
          </p:nvPr>
        </p:nvSpPr>
        <p:spPr>
          <a:xfrm>
            <a:off x="4273685" y="587390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24" name="Title Placeholder 6">
            <a:extLst>
              <a:ext uri="{FF2B5EF4-FFF2-40B4-BE49-F238E27FC236}">
                <a16:creationId xmlns:a16="http://schemas.microsoft.com/office/drawing/2014/main" id="{B567E191-A1C0-4DD5-B8BC-3EF7CE9A3F98}"/>
              </a:ext>
            </a:extLst>
          </p:cNvPr>
          <p:cNvSpPr>
            <a:spLocks noGrp="1"/>
          </p:cNvSpPr>
          <p:nvPr>
            <p:ph type="title" hasCustomPrompt="1"/>
          </p:nvPr>
        </p:nvSpPr>
        <p:spPr>
          <a:xfrm>
            <a:off x="342901" y="298575"/>
            <a:ext cx="9530772" cy="487680"/>
          </a:xfrm>
          <a:prstGeom prst="rect">
            <a:avLst/>
          </a:prstGeom>
        </p:spPr>
        <p:txBody>
          <a:bodyPr vert="horz" lIns="0" tIns="0" rIns="0" bIns="0" rtlCol="0" anchor="t" anchorCtr="0">
            <a:noAutofit/>
          </a:bodyPr>
          <a:lstStyle>
            <a:lvl1pPr>
              <a:defRPr sz="3200"/>
            </a:lvl1pPr>
          </a:lstStyle>
          <a:p>
            <a:r>
              <a:rPr lang="en-US" dirty="0"/>
              <a:t>Click to Add Title</a:t>
            </a:r>
          </a:p>
        </p:txBody>
      </p:sp>
      <p:sp>
        <p:nvSpPr>
          <p:cNvPr id="26" name="Picture Placeholder 5">
            <a:extLst>
              <a:ext uri="{FF2B5EF4-FFF2-40B4-BE49-F238E27FC236}">
                <a16:creationId xmlns:a16="http://schemas.microsoft.com/office/drawing/2014/main" id="{3DFD02B7-9683-4FA8-BCAA-BB8C9D3BCE1D}"/>
              </a:ext>
            </a:extLst>
          </p:cNvPr>
          <p:cNvSpPr>
            <a:spLocks noGrp="1"/>
          </p:cNvSpPr>
          <p:nvPr>
            <p:ph type="pic" sz="quarter" idx="25"/>
          </p:nvPr>
        </p:nvSpPr>
        <p:spPr>
          <a:xfrm>
            <a:off x="1289629" y="965192"/>
            <a:ext cx="1764142" cy="1764142"/>
          </a:xfrm>
          <a:prstGeom prst="ellipse">
            <a:avLst/>
          </a:prstGeom>
        </p:spPr>
        <p:txBody>
          <a:bodyPr/>
          <a:lstStyle/>
          <a:p>
            <a:endParaRPr lang="en-US"/>
          </a:p>
        </p:txBody>
      </p:sp>
      <p:sp>
        <p:nvSpPr>
          <p:cNvPr id="27" name="Text Placeholder 5">
            <a:extLst>
              <a:ext uri="{FF2B5EF4-FFF2-40B4-BE49-F238E27FC236}">
                <a16:creationId xmlns:a16="http://schemas.microsoft.com/office/drawing/2014/main" id="{A34D4582-6AC9-45F8-AB25-51F1A88A8227}"/>
              </a:ext>
            </a:extLst>
          </p:cNvPr>
          <p:cNvSpPr>
            <a:spLocks noGrp="1"/>
          </p:cNvSpPr>
          <p:nvPr>
            <p:ph type="body" sz="quarter" idx="26" hasCustomPrompt="1"/>
          </p:nvPr>
        </p:nvSpPr>
        <p:spPr>
          <a:xfrm>
            <a:off x="342900" y="274781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28" name="Text Placeholder 5">
            <a:extLst>
              <a:ext uri="{FF2B5EF4-FFF2-40B4-BE49-F238E27FC236}">
                <a16:creationId xmlns:a16="http://schemas.microsoft.com/office/drawing/2014/main" id="{11F7E668-74FB-44D5-95E0-EB83DF340908}"/>
              </a:ext>
            </a:extLst>
          </p:cNvPr>
          <p:cNvSpPr>
            <a:spLocks noGrp="1"/>
          </p:cNvSpPr>
          <p:nvPr>
            <p:ph type="body" sz="quarter" idx="27" hasCustomPrompt="1"/>
          </p:nvPr>
        </p:nvSpPr>
        <p:spPr>
          <a:xfrm>
            <a:off x="342900" y="312607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29" name="Picture Placeholder 5">
            <a:extLst>
              <a:ext uri="{FF2B5EF4-FFF2-40B4-BE49-F238E27FC236}">
                <a16:creationId xmlns:a16="http://schemas.microsoft.com/office/drawing/2014/main" id="{42A660D2-B054-4FB0-926B-B041E8E5C0F6}"/>
              </a:ext>
            </a:extLst>
          </p:cNvPr>
          <p:cNvSpPr>
            <a:spLocks noGrp="1"/>
          </p:cNvSpPr>
          <p:nvPr>
            <p:ph type="pic" sz="quarter" idx="28"/>
          </p:nvPr>
        </p:nvSpPr>
        <p:spPr>
          <a:xfrm>
            <a:off x="1289629" y="3713022"/>
            <a:ext cx="1764142" cy="1764142"/>
          </a:xfrm>
          <a:prstGeom prst="ellipse">
            <a:avLst/>
          </a:prstGeom>
        </p:spPr>
        <p:txBody>
          <a:bodyPr/>
          <a:lstStyle/>
          <a:p>
            <a:endParaRPr lang="en-US"/>
          </a:p>
        </p:txBody>
      </p:sp>
      <p:sp>
        <p:nvSpPr>
          <p:cNvPr id="39" name="Text Placeholder 5">
            <a:extLst>
              <a:ext uri="{FF2B5EF4-FFF2-40B4-BE49-F238E27FC236}">
                <a16:creationId xmlns:a16="http://schemas.microsoft.com/office/drawing/2014/main" id="{3D742FAF-3E27-40C2-A339-C9A7ABAB9138}"/>
              </a:ext>
            </a:extLst>
          </p:cNvPr>
          <p:cNvSpPr>
            <a:spLocks noGrp="1"/>
          </p:cNvSpPr>
          <p:nvPr>
            <p:ph type="body" sz="quarter" idx="29" hasCustomPrompt="1"/>
          </p:nvPr>
        </p:nvSpPr>
        <p:spPr>
          <a:xfrm>
            <a:off x="342900" y="5495645"/>
            <a:ext cx="3657600" cy="365760"/>
          </a:xfrm>
        </p:spPr>
        <p:txBody>
          <a:bodyPr anchor="b" anchorCtr="0">
            <a:normAutofit/>
          </a:bodyPr>
          <a:lstStyle>
            <a:lvl1pPr marL="0" indent="0" algn="ctr">
              <a:buFont typeface="Arial" panose="020B0604020202020204" pitchFamily="34" charset="0"/>
              <a:buNone/>
              <a:defRPr sz="2000" b="1">
                <a:solidFill>
                  <a:schemeClr val="accent1"/>
                </a:solidFill>
              </a:defRPr>
            </a:lvl1pPr>
          </a:lstStyle>
          <a:p>
            <a:pPr lvl="0"/>
            <a:r>
              <a:rPr lang="en-US" dirty="0"/>
              <a:t>Name Goes Here</a:t>
            </a:r>
          </a:p>
        </p:txBody>
      </p:sp>
      <p:sp>
        <p:nvSpPr>
          <p:cNvPr id="40" name="Text Placeholder 5">
            <a:extLst>
              <a:ext uri="{FF2B5EF4-FFF2-40B4-BE49-F238E27FC236}">
                <a16:creationId xmlns:a16="http://schemas.microsoft.com/office/drawing/2014/main" id="{A98810E4-3D4E-4608-AE94-4359A16A5EDC}"/>
              </a:ext>
            </a:extLst>
          </p:cNvPr>
          <p:cNvSpPr>
            <a:spLocks noGrp="1"/>
          </p:cNvSpPr>
          <p:nvPr>
            <p:ph type="body" sz="quarter" idx="30" hasCustomPrompt="1"/>
          </p:nvPr>
        </p:nvSpPr>
        <p:spPr>
          <a:xfrm>
            <a:off x="342900" y="5873906"/>
            <a:ext cx="3657600" cy="365760"/>
          </a:xfrm>
        </p:spPr>
        <p:txBody>
          <a:bodyPr>
            <a:normAutofit/>
          </a:bodyPr>
          <a:lstStyle>
            <a:lvl1pPr marL="0" indent="0" algn="ctr">
              <a:buFont typeface="Arial" panose="020B0604020202020204" pitchFamily="34" charset="0"/>
              <a:buNone/>
              <a:defRPr sz="1600" b="0">
                <a:solidFill>
                  <a:schemeClr val="tx1"/>
                </a:solidFill>
              </a:defRPr>
            </a:lvl1pPr>
          </a:lstStyle>
          <a:p>
            <a:pPr lvl="0"/>
            <a:r>
              <a:rPr lang="en-US" dirty="0"/>
              <a:t>Title Goes Here</a:t>
            </a:r>
          </a:p>
        </p:txBody>
      </p:sp>
      <p:sp>
        <p:nvSpPr>
          <p:cNvPr id="41" name="Rectangle 40">
            <a:extLst>
              <a:ext uri="{FF2B5EF4-FFF2-40B4-BE49-F238E27FC236}">
                <a16:creationId xmlns:a16="http://schemas.microsoft.com/office/drawing/2014/main" id="{29EC36D6-A0E3-4C84-8DC1-EFFDC439A1DB}"/>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F7E82A9-BF44-44A3-9EA5-97029EDFDCA1}"/>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43" name="TextBox 42">
            <a:extLst>
              <a:ext uri="{FF2B5EF4-FFF2-40B4-BE49-F238E27FC236}">
                <a16:creationId xmlns:a16="http://schemas.microsoft.com/office/drawing/2014/main" id="{E5EA2C34-340E-4ADB-AF5D-D837EF3E7AD7}"/>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pic>
        <p:nvPicPr>
          <p:cNvPr id="44" name="Picture 43">
            <a:extLst>
              <a:ext uri="{FF2B5EF4-FFF2-40B4-BE49-F238E27FC236}">
                <a16:creationId xmlns:a16="http://schemas.microsoft.com/office/drawing/2014/main" id="{0397E738-C689-41E5-86F1-60908E4D42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Tree>
    <p:extLst>
      <p:ext uri="{BB962C8B-B14F-4D97-AF65-F5344CB8AC3E}">
        <p14:creationId xmlns:p14="http://schemas.microsoft.com/office/powerpoint/2010/main" val="70525760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de Image Slide Left">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553528" cy="6515100"/>
          </a:xfrm>
          <a:prstGeom prst="rect">
            <a:avLst/>
          </a:prstGeom>
        </p:spPr>
      </p:pic>
      <p:sp>
        <p:nvSpPr>
          <p:cNvPr id="14" name="Picture Placeholder 2"/>
          <p:cNvSpPr>
            <a:spLocks noGrp="1"/>
          </p:cNvSpPr>
          <p:nvPr>
            <p:ph type="pic" sz="quarter" idx="10"/>
          </p:nvPr>
        </p:nvSpPr>
        <p:spPr>
          <a:xfrm>
            <a:off x="0" y="0"/>
            <a:ext cx="4553527" cy="6515101"/>
          </a:xfrm>
          <a:prstGeom prst="rect">
            <a:avLst/>
          </a:prstGeom>
        </p:spPr>
        <p:txBody>
          <a:bodyPr/>
          <a:lstStyle>
            <a:lvl1pPr marL="0" indent="0">
              <a:buFont typeface="Arial" panose="020B0604020202020204" pitchFamily="34" charset="0"/>
              <a:buNone/>
              <a:defRPr/>
            </a:lvl1pPr>
          </a:lstStyle>
          <a:p>
            <a:r>
              <a:rPr lang="en-US" dirty="0"/>
              <a:t>Click icon to add picture</a:t>
            </a:r>
          </a:p>
        </p:txBody>
      </p:sp>
      <p:sp>
        <p:nvSpPr>
          <p:cNvPr id="25" name="Title 1"/>
          <p:cNvSpPr>
            <a:spLocks noGrp="1"/>
          </p:cNvSpPr>
          <p:nvPr>
            <p:ph type="title" hasCustomPrompt="1"/>
          </p:nvPr>
        </p:nvSpPr>
        <p:spPr>
          <a:xfrm>
            <a:off x="4858327" y="831272"/>
            <a:ext cx="6990773" cy="1242142"/>
          </a:xfrm>
          <a:prstGeom prst="rect">
            <a:avLst/>
          </a:prstGeom>
        </p:spPr>
        <p:txBody>
          <a:bodyPr wrap="square" lIns="0" tIns="0" rIns="0" bIns="0" anchor="b" anchorCtr="0">
            <a:normAutofit/>
          </a:bodyPr>
          <a:lstStyle>
            <a:lvl1pPr>
              <a:lnSpc>
                <a:spcPct val="100000"/>
              </a:lnSpc>
              <a:defRPr sz="3200">
                <a:solidFill>
                  <a:schemeClr val="accent1"/>
                </a:solidFill>
              </a:defRPr>
            </a:lvl1pPr>
          </a:lstStyle>
          <a:p>
            <a:r>
              <a:rPr lang="en-US" dirty="0"/>
              <a:t>Title Goes Here</a:t>
            </a:r>
          </a:p>
        </p:txBody>
      </p:sp>
      <p:sp>
        <p:nvSpPr>
          <p:cNvPr id="21" name="Content Placeholder 3"/>
          <p:cNvSpPr>
            <a:spLocks noGrp="1"/>
          </p:cNvSpPr>
          <p:nvPr>
            <p:ph sz="half" idx="2" hasCustomPrompt="1"/>
          </p:nvPr>
        </p:nvSpPr>
        <p:spPr>
          <a:xfrm>
            <a:off x="4853940" y="2202427"/>
            <a:ext cx="6995160" cy="4111068"/>
          </a:xfrm>
          <a:prstGeom prst="rect">
            <a:avLst/>
          </a:prstGeom>
        </p:spPr>
        <p:txBody>
          <a:bodyPr lIns="0">
            <a:normAutofit/>
          </a:bodyPr>
          <a:lstStyle>
            <a:lvl1pPr marL="344488" indent="-344488">
              <a:lnSpc>
                <a:spcPct val="100000"/>
              </a:lnSpc>
              <a:spcBef>
                <a:spcPts val="0"/>
              </a:spcBef>
              <a:spcAft>
                <a:spcPts val="400"/>
              </a:spcAft>
              <a:buClr>
                <a:schemeClr val="tx2"/>
              </a:buClr>
              <a:buFontTx/>
              <a:buBlip>
                <a:blip r:embed="rId3"/>
              </a:buBlip>
              <a:defRPr sz="2400">
                <a:solidFill>
                  <a:schemeClr val="tx1"/>
                </a:solidFill>
              </a:defRPr>
            </a:lvl1pPr>
            <a:lvl2pPr marL="569913" indent="-225425">
              <a:spcBef>
                <a:spcPts val="0"/>
              </a:spcBef>
              <a:spcAft>
                <a:spcPts val="400"/>
              </a:spcAft>
              <a:buClr>
                <a:schemeClr val="accent1"/>
              </a:buClr>
              <a:buFont typeface="Arial" panose="020B0604020202020204" pitchFamily="34" charset="0"/>
              <a:buChar char="•"/>
              <a:defRPr sz="2000">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Enter bullets here</a:t>
            </a:r>
          </a:p>
          <a:p>
            <a:pPr lvl="0"/>
            <a:r>
              <a:rPr lang="en-US" dirty="0"/>
              <a:t>And here</a:t>
            </a:r>
          </a:p>
          <a:p>
            <a:pPr lvl="1"/>
            <a:r>
              <a:rPr lang="en-US" dirty="0"/>
              <a:t>Sub bullet 1</a:t>
            </a:r>
          </a:p>
          <a:p>
            <a:pPr lvl="1"/>
            <a:r>
              <a:rPr lang="en-US" dirty="0"/>
              <a:t>Sub bullet 2</a:t>
            </a:r>
          </a:p>
        </p:txBody>
      </p:sp>
      <p:sp>
        <p:nvSpPr>
          <p:cNvPr id="13" name="Rectangle 12">
            <a:extLst>
              <a:ext uri="{FF2B5EF4-FFF2-40B4-BE49-F238E27FC236}">
                <a16:creationId xmlns:a16="http://schemas.microsoft.com/office/drawing/2014/main" id="{AA15B7BE-1C96-4EBA-9698-61A754B84579}"/>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260C44-07B4-4DBF-B072-F437C013ECFD}"/>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16" name="TextBox 15">
            <a:extLst>
              <a:ext uri="{FF2B5EF4-FFF2-40B4-BE49-F238E27FC236}">
                <a16:creationId xmlns:a16="http://schemas.microsoft.com/office/drawing/2014/main" id="{8590A791-AD96-443C-9442-DBDFEBECF979}"/>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pic>
        <p:nvPicPr>
          <p:cNvPr id="17" name="Picture 16">
            <a:extLst>
              <a:ext uri="{FF2B5EF4-FFF2-40B4-BE49-F238E27FC236}">
                <a16:creationId xmlns:a16="http://schemas.microsoft.com/office/drawing/2014/main" id="{AA951F24-6AB4-4635-9FAA-983B91FA317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Tree>
    <p:extLst>
      <p:ext uri="{BB962C8B-B14F-4D97-AF65-F5344CB8AC3E}">
        <p14:creationId xmlns:p14="http://schemas.microsoft.com/office/powerpoint/2010/main" val="33306441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de Image Slide Right">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38472" y="0"/>
            <a:ext cx="4553528" cy="6515100"/>
          </a:xfrm>
          <a:prstGeom prst="rect">
            <a:avLst/>
          </a:prstGeom>
        </p:spPr>
      </p:pic>
      <p:sp>
        <p:nvSpPr>
          <p:cNvPr id="14" name="Picture Placeholder 2"/>
          <p:cNvSpPr>
            <a:spLocks noGrp="1"/>
          </p:cNvSpPr>
          <p:nvPr>
            <p:ph type="pic" sz="quarter" idx="10"/>
          </p:nvPr>
        </p:nvSpPr>
        <p:spPr>
          <a:xfrm>
            <a:off x="7638472" y="0"/>
            <a:ext cx="4553527" cy="6515101"/>
          </a:xfrm>
          <a:prstGeom prst="rect">
            <a:avLst/>
          </a:prstGeom>
        </p:spPr>
        <p:txBody>
          <a:bodyPr/>
          <a:lstStyle>
            <a:lvl1pPr marL="0" indent="0">
              <a:buFont typeface="Arial" panose="020B0604020202020204" pitchFamily="34" charset="0"/>
              <a:buNone/>
              <a:defRPr/>
            </a:lvl1pPr>
          </a:lstStyle>
          <a:p>
            <a:r>
              <a:rPr lang="en-US" dirty="0"/>
              <a:t>Click icon to add picture</a:t>
            </a:r>
          </a:p>
        </p:txBody>
      </p:sp>
      <p:sp>
        <p:nvSpPr>
          <p:cNvPr id="25" name="Title 1"/>
          <p:cNvSpPr>
            <a:spLocks noGrp="1"/>
          </p:cNvSpPr>
          <p:nvPr>
            <p:ph type="title" hasCustomPrompt="1"/>
          </p:nvPr>
        </p:nvSpPr>
        <p:spPr>
          <a:xfrm>
            <a:off x="342900" y="831272"/>
            <a:ext cx="6990773" cy="1242142"/>
          </a:xfrm>
          <a:prstGeom prst="rect">
            <a:avLst/>
          </a:prstGeom>
        </p:spPr>
        <p:txBody>
          <a:bodyPr wrap="square" lIns="0" tIns="0" rIns="0" bIns="0" anchor="b" anchorCtr="0">
            <a:normAutofit/>
          </a:bodyPr>
          <a:lstStyle>
            <a:lvl1pPr>
              <a:lnSpc>
                <a:spcPct val="100000"/>
              </a:lnSpc>
              <a:defRPr sz="3200">
                <a:solidFill>
                  <a:schemeClr val="accent1"/>
                </a:solidFill>
              </a:defRPr>
            </a:lvl1pPr>
          </a:lstStyle>
          <a:p>
            <a:r>
              <a:rPr lang="en-US" dirty="0"/>
              <a:t>Title Goes Here</a:t>
            </a:r>
          </a:p>
        </p:txBody>
      </p:sp>
      <p:sp>
        <p:nvSpPr>
          <p:cNvPr id="21" name="Content Placeholder 3"/>
          <p:cNvSpPr>
            <a:spLocks noGrp="1"/>
          </p:cNvSpPr>
          <p:nvPr>
            <p:ph sz="half" idx="2" hasCustomPrompt="1"/>
          </p:nvPr>
        </p:nvSpPr>
        <p:spPr>
          <a:xfrm>
            <a:off x="338513" y="2202427"/>
            <a:ext cx="6995160" cy="4111068"/>
          </a:xfrm>
          <a:prstGeom prst="rect">
            <a:avLst/>
          </a:prstGeom>
        </p:spPr>
        <p:txBody>
          <a:bodyPr lIns="0">
            <a:normAutofit/>
          </a:bodyPr>
          <a:lstStyle>
            <a:lvl1pPr marL="344488" indent="-344488">
              <a:lnSpc>
                <a:spcPct val="100000"/>
              </a:lnSpc>
              <a:spcBef>
                <a:spcPts val="0"/>
              </a:spcBef>
              <a:spcAft>
                <a:spcPts val="400"/>
              </a:spcAft>
              <a:buClr>
                <a:schemeClr val="tx2"/>
              </a:buClr>
              <a:buFontTx/>
              <a:buBlip>
                <a:blip r:embed="rId3"/>
              </a:buBlip>
              <a:defRPr sz="2400">
                <a:solidFill>
                  <a:schemeClr val="tx1"/>
                </a:solidFill>
              </a:defRPr>
            </a:lvl1pPr>
            <a:lvl2pPr marL="569913" indent="-225425">
              <a:spcBef>
                <a:spcPts val="0"/>
              </a:spcBef>
              <a:spcAft>
                <a:spcPts val="400"/>
              </a:spcAft>
              <a:buClr>
                <a:schemeClr val="accent1"/>
              </a:buClr>
              <a:buFont typeface="Arial" panose="020B0604020202020204" pitchFamily="34" charset="0"/>
              <a:buChar char="•"/>
              <a:defRPr sz="2000">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dirty="0"/>
              <a:t>Enter bullets here</a:t>
            </a:r>
          </a:p>
          <a:p>
            <a:pPr lvl="0"/>
            <a:r>
              <a:rPr lang="en-US" dirty="0"/>
              <a:t>And here</a:t>
            </a:r>
          </a:p>
          <a:p>
            <a:pPr lvl="1"/>
            <a:r>
              <a:rPr lang="en-US" dirty="0"/>
              <a:t>Sub bullet 1</a:t>
            </a:r>
          </a:p>
          <a:p>
            <a:pPr lvl="1"/>
            <a:r>
              <a:rPr lang="en-US" dirty="0"/>
              <a:t>Sub bullet 2</a:t>
            </a:r>
          </a:p>
        </p:txBody>
      </p:sp>
      <p:sp>
        <p:nvSpPr>
          <p:cNvPr id="13" name="Rectangle 12">
            <a:extLst>
              <a:ext uri="{FF2B5EF4-FFF2-40B4-BE49-F238E27FC236}">
                <a16:creationId xmlns:a16="http://schemas.microsoft.com/office/drawing/2014/main" id="{AA15B7BE-1C96-4EBA-9698-61A754B84579}"/>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260C44-07B4-4DBF-B072-F437C013ECFD}"/>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16" name="TextBox 15">
            <a:extLst>
              <a:ext uri="{FF2B5EF4-FFF2-40B4-BE49-F238E27FC236}">
                <a16:creationId xmlns:a16="http://schemas.microsoft.com/office/drawing/2014/main" id="{8590A791-AD96-443C-9442-DBDFEBECF979}"/>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pic>
        <p:nvPicPr>
          <p:cNvPr id="17" name="Picture 16">
            <a:extLst>
              <a:ext uri="{FF2B5EF4-FFF2-40B4-BE49-F238E27FC236}">
                <a16:creationId xmlns:a16="http://schemas.microsoft.com/office/drawing/2014/main" id="{AA951F24-6AB4-4635-9FAA-983B91FA317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342900" y="336465"/>
            <a:ext cx="1654285" cy="411681"/>
          </a:xfrm>
          <a:prstGeom prst="rect">
            <a:avLst/>
          </a:prstGeom>
        </p:spPr>
      </p:pic>
    </p:spTree>
    <p:extLst>
      <p:ext uri="{BB962C8B-B14F-4D97-AF65-F5344CB8AC3E}">
        <p14:creationId xmlns:p14="http://schemas.microsoft.com/office/powerpoint/2010/main" val="16190176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E4010F-9CA1-43D7-8008-A45EC3D200B5}"/>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78CDF5-0991-4B58-9C15-C9FE7A3C436C}"/>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4" name="TextBox 3">
            <a:extLst>
              <a:ext uri="{FF2B5EF4-FFF2-40B4-BE49-F238E27FC236}">
                <a16:creationId xmlns:a16="http://schemas.microsoft.com/office/drawing/2014/main" id="{0EF6E28A-ACA8-439A-803C-58B0D4C49D6C}"/>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369121460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Dark">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9F7AD3-7B41-4243-A5F8-3427CF7711E1}"/>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64792C-BAC7-4908-B4D4-9CD0CA1F6539}"/>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4" name="TextBox 3">
            <a:extLst>
              <a:ext uri="{FF2B5EF4-FFF2-40B4-BE49-F238E27FC236}">
                <a16:creationId xmlns:a16="http://schemas.microsoft.com/office/drawing/2014/main" id="{B8622097-856A-4335-8086-7C38E716668E}"/>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105304691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191999" cy="6858000"/>
          </a:xfrm>
          <a:prstGeom prst="rect">
            <a:avLst/>
          </a:prstGeom>
        </p:spPr>
        <p:txBody>
          <a:bodyPr/>
          <a:lstStyle>
            <a:lvl1pPr marL="0" indent="0">
              <a:buFont typeface="Arial" panose="020B0604020202020204" pitchFamily="34" charset="0"/>
              <a:buNone/>
              <a:defRPr/>
            </a:lvl1pPr>
          </a:lstStyle>
          <a:p>
            <a:r>
              <a:rPr lang="en-US" dirty="0"/>
              <a:t>Click icon to add picture</a:t>
            </a:r>
          </a:p>
        </p:txBody>
      </p:sp>
    </p:spTree>
    <p:extLst>
      <p:ext uri="{BB962C8B-B14F-4D97-AF65-F5344CB8AC3E}">
        <p14:creationId xmlns:p14="http://schemas.microsoft.com/office/powerpoint/2010/main" val="610246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609600" cy="6858000"/>
          </a:xfrm>
          <a:prstGeom prst="rect">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609600" cy="6858000"/>
          </a:xfrm>
          <a:prstGeom prst="rect">
            <a:avLst/>
          </a:prstGeom>
        </p:spPr>
      </p:pic>
      <p:sp>
        <p:nvSpPr>
          <p:cNvPr id="2" name="Title 1"/>
          <p:cNvSpPr>
            <a:spLocks noGrp="1"/>
          </p:cNvSpPr>
          <p:nvPr>
            <p:ph type="title" hasCustomPrompt="1"/>
          </p:nvPr>
        </p:nvSpPr>
        <p:spPr>
          <a:xfrm>
            <a:off x="1409308" y="1178064"/>
            <a:ext cx="7624413" cy="1661993"/>
          </a:xfrm>
          <a:prstGeom prst="rect">
            <a:avLst/>
          </a:prstGeom>
        </p:spPr>
        <p:txBody>
          <a:bodyPr wrap="square" lIns="0" tIns="0" rIns="0" bIns="0" anchor="t" anchorCtr="0">
            <a:noAutofit/>
          </a:bodyPr>
          <a:lstStyle>
            <a:lvl1pPr>
              <a:lnSpc>
                <a:spcPct val="100000"/>
              </a:lnSpc>
              <a:defRPr sz="5400">
                <a:solidFill>
                  <a:schemeClr val="accent1"/>
                </a:solidFill>
                <a:latin typeface="+mj-lt"/>
                <a:ea typeface="Ebrima" panose="02000000000000000000" pitchFamily="2" charset="0"/>
                <a:cs typeface="Ebrima" panose="02000000000000000000" pitchFamily="2" charset="0"/>
              </a:defRPr>
            </a:lvl1pPr>
          </a:lstStyle>
          <a:p>
            <a:r>
              <a:rPr lang="en-US" dirty="0"/>
              <a:t>Click to Edit Master 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96724" y="5848080"/>
            <a:ext cx="2190271" cy="704562"/>
          </a:xfrm>
          <a:prstGeom prst="rect">
            <a:avLst/>
          </a:prstGeom>
        </p:spPr>
      </p:pic>
    </p:spTree>
    <p:extLst>
      <p:ext uri="{BB962C8B-B14F-4D97-AF65-F5344CB8AC3E}">
        <p14:creationId xmlns:p14="http://schemas.microsoft.com/office/powerpoint/2010/main" val="362958730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Title Slide Dark">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CBA6D3-9869-447D-A3BD-B274B3B5E2F0}"/>
              </a:ext>
            </a:extLst>
          </p:cNvPr>
          <p:cNvSpPr/>
          <p:nvPr userDrawn="1"/>
        </p:nvSpPr>
        <p:spPr>
          <a:xfrm>
            <a:off x="10862791" y="4800600"/>
            <a:ext cx="625419" cy="2595490"/>
          </a:xfrm>
          <a:prstGeom prst="rect">
            <a:avLst/>
          </a:prstGeom>
          <a:solidFill>
            <a:srgbClr val="EFF1F7">
              <a:alpha val="25098"/>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Rectangle 3">
            <a:extLst>
              <a:ext uri="{FF2B5EF4-FFF2-40B4-BE49-F238E27FC236}">
                <a16:creationId xmlns:a16="http://schemas.microsoft.com/office/drawing/2014/main" id="{7A35D82B-095C-41DD-A58C-B4DD273FB3A9}"/>
              </a:ext>
            </a:extLst>
          </p:cNvPr>
          <p:cNvSpPr/>
          <p:nvPr userDrawn="1"/>
        </p:nvSpPr>
        <p:spPr>
          <a:xfrm>
            <a:off x="6236083" y="5379718"/>
            <a:ext cx="625419" cy="1731467"/>
          </a:xfrm>
          <a:prstGeom prst="rect">
            <a:avLst/>
          </a:prstGeom>
          <a:solidFill>
            <a:srgbClr val="EFF1F7">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6008AEB8-C03D-4922-9C74-F0E1C8452052}"/>
              </a:ext>
            </a:extLst>
          </p:cNvPr>
          <p:cNvSpPr/>
          <p:nvPr userDrawn="1"/>
        </p:nvSpPr>
        <p:spPr>
          <a:xfrm>
            <a:off x="7007201" y="4800600"/>
            <a:ext cx="625419" cy="2310585"/>
          </a:xfrm>
          <a:prstGeom prst="rect">
            <a:avLst/>
          </a:prstGeom>
          <a:solidFill>
            <a:srgbClr val="EFF1F7">
              <a:alpha val="3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45CF1BC8-EB40-406B-B876-7E4423429BB0}"/>
              </a:ext>
            </a:extLst>
          </p:cNvPr>
          <p:cNvSpPr/>
          <p:nvPr userDrawn="1"/>
        </p:nvSpPr>
        <p:spPr>
          <a:xfrm>
            <a:off x="7778319" y="3886200"/>
            <a:ext cx="625419" cy="3224985"/>
          </a:xfrm>
          <a:prstGeom prst="rect">
            <a:avLst/>
          </a:prstGeom>
          <a:solidFill>
            <a:srgbClr val="EFF1F7">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ectangle 6">
            <a:extLst>
              <a:ext uri="{FF2B5EF4-FFF2-40B4-BE49-F238E27FC236}">
                <a16:creationId xmlns:a16="http://schemas.microsoft.com/office/drawing/2014/main" id="{BE658953-45BA-4AD6-B661-8C9D5C4DB663}"/>
              </a:ext>
            </a:extLst>
          </p:cNvPr>
          <p:cNvSpPr/>
          <p:nvPr userDrawn="1"/>
        </p:nvSpPr>
        <p:spPr>
          <a:xfrm>
            <a:off x="8549437" y="5176646"/>
            <a:ext cx="625419" cy="2057165"/>
          </a:xfrm>
          <a:prstGeom prst="rect">
            <a:avLst/>
          </a:prstGeom>
          <a:solidFill>
            <a:srgbClr val="EFF1F7">
              <a:alpha val="3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18E81B0D-CD00-43BE-8328-FE17E3E5DA0A}"/>
              </a:ext>
            </a:extLst>
          </p:cNvPr>
          <p:cNvSpPr/>
          <p:nvPr userDrawn="1"/>
        </p:nvSpPr>
        <p:spPr>
          <a:xfrm>
            <a:off x="9320555" y="5438509"/>
            <a:ext cx="625419" cy="2057165"/>
          </a:xfrm>
          <a:prstGeom prst="rect">
            <a:avLst/>
          </a:prstGeom>
          <a:solidFill>
            <a:srgbClr val="EFF1F7">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Rectangle 8">
            <a:extLst>
              <a:ext uri="{FF2B5EF4-FFF2-40B4-BE49-F238E27FC236}">
                <a16:creationId xmlns:a16="http://schemas.microsoft.com/office/drawing/2014/main" id="{A0C31873-A419-4B8E-996B-EFF432156348}"/>
              </a:ext>
            </a:extLst>
          </p:cNvPr>
          <p:cNvSpPr/>
          <p:nvPr userDrawn="1"/>
        </p:nvSpPr>
        <p:spPr>
          <a:xfrm>
            <a:off x="10091673" y="5665337"/>
            <a:ext cx="625419" cy="1730754"/>
          </a:xfrm>
          <a:prstGeom prst="rect">
            <a:avLst/>
          </a:prstGeom>
          <a:solidFill>
            <a:srgbClr val="EFF1F7">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Rectangle 9">
            <a:extLst>
              <a:ext uri="{FF2B5EF4-FFF2-40B4-BE49-F238E27FC236}">
                <a16:creationId xmlns:a16="http://schemas.microsoft.com/office/drawing/2014/main" id="{38961AD5-DFD5-4DC6-881E-F392DC49D74C}"/>
              </a:ext>
            </a:extLst>
          </p:cNvPr>
          <p:cNvSpPr/>
          <p:nvPr userDrawn="1"/>
        </p:nvSpPr>
        <p:spPr>
          <a:xfrm>
            <a:off x="11633906" y="5459478"/>
            <a:ext cx="625419" cy="2057165"/>
          </a:xfrm>
          <a:prstGeom prst="rect">
            <a:avLst/>
          </a:prstGeom>
          <a:solidFill>
            <a:srgbClr val="EFF1F7">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30C407C-43C6-4E33-8AB6-D993190BC5BA}"/>
              </a:ext>
            </a:extLst>
          </p:cNvPr>
          <p:cNvSpPr/>
          <p:nvPr userDrawn="1"/>
        </p:nvSpPr>
        <p:spPr>
          <a:xfrm>
            <a:off x="9232398" y="825436"/>
            <a:ext cx="2993125" cy="2993125"/>
          </a:xfrm>
          <a:prstGeom prst="ellipse">
            <a:avLst/>
          </a:prstGeom>
          <a:solidFill>
            <a:srgbClr val="6E7EB9">
              <a:alpha val="6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itle 1">
            <a:extLst>
              <a:ext uri="{FF2B5EF4-FFF2-40B4-BE49-F238E27FC236}">
                <a16:creationId xmlns:a16="http://schemas.microsoft.com/office/drawing/2014/main" id="{DC111099-08FD-4C38-8523-8BF3A27FB197}"/>
              </a:ext>
            </a:extLst>
          </p:cNvPr>
          <p:cNvSpPr>
            <a:spLocks noGrp="1"/>
          </p:cNvSpPr>
          <p:nvPr>
            <p:ph type="ctrTitle" hasCustomPrompt="1"/>
          </p:nvPr>
        </p:nvSpPr>
        <p:spPr>
          <a:xfrm>
            <a:off x="350157" y="2016499"/>
            <a:ext cx="7282463" cy="2387600"/>
          </a:xfrm>
          <a:prstGeom prst="rect">
            <a:avLst/>
          </a:prstGeom>
        </p:spPr>
        <p:txBody>
          <a:bodyPr lIns="0" anchor="b">
            <a:noAutofit/>
          </a:bodyPr>
          <a:lstStyle>
            <a:lvl1pPr algn="l">
              <a:defRPr sz="5400" b="1">
                <a:solidFill>
                  <a:schemeClr val="bg2"/>
                </a:solidFill>
                <a:latin typeface="+mj-lt"/>
                <a:ea typeface="Ebrima" panose="02000000000000000000" pitchFamily="2" charset="0"/>
                <a:cs typeface="Ebrima" panose="02000000000000000000" pitchFamily="2" charset="0"/>
              </a:defRPr>
            </a:lvl1pPr>
          </a:lstStyle>
          <a:p>
            <a:r>
              <a:rPr lang="en-US" dirty="0"/>
              <a:t>Click to Edit Master Title Style</a:t>
            </a:r>
          </a:p>
        </p:txBody>
      </p:sp>
      <p:sp>
        <p:nvSpPr>
          <p:cNvPr id="15" name="Subtitle 2">
            <a:extLst>
              <a:ext uri="{FF2B5EF4-FFF2-40B4-BE49-F238E27FC236}">
                <a16:creationId xmlns:a16="http://schemas.microsoft.com/office/drawing/2014/main" id="{075962FE-6ACE-4891-84AB-66C9D03A8F3B}"/>
              </a:ext>
            </a:extLst>
          </p:cNvPr>
          <p:cNvSpPr>
            <a:spLocks noGrp="1"/>
          </p:cNvSpPr>
          <p:nvPr>
            <p:ph type="subTitle" idx="1"/>
          </p:nvPr>
        </p:nvSpPr>
        <p:spPr>
          <a:xfrm>
            <a:off x="350157" y="4496174"/>
            <a:ext cx="7282463" cy="1022881"/>
          </a:xfrm>
          <a:prstGeom prst="rect">
            <a:avLst/>
          </a:prstGeom>
        </p:spPr>
        <p:txBody>
          <a:bodyPr lIns="0">
            <a:normAutofit/>
          </a:bodyPr>
          <a:lstStyle>
            <a:lvl1pPr marL="0" indent="0" algn="l">
              <a:buNone/>
              <a:defRPr sz="200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6" name="Picture 15">
            <a:extLst>
              <a:ext uri="{FF2B5EF4-FFF2-40B4-BE49-F238E27FC236}">
                <a16:creationId xmlns:a16="http://schemas.microsoft.com/office/drawing/2014/main" id="{25BA5B3E-4479-4EC9-B95A-80DD994A5F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76485" y="5890871"/>
            <a:ext cx="2674620" cy="671514"/>
          </a:xfrm>
          <a:prstGeom prst="rect">
            <a:avLst/>
          </a:prstGeom>
        </p:spPr>
      </p:pic>
      <p:pic>
        <p:nvPicPr>
          <p:cNvPr id="12" name="Picture 11">
            <a:extLst>
              <a:ext uri="{FF2B5EF4-FFF2-40B4-BE49-F238E27FC236}">
                <a16:creationId xmlns:a16="http://schemas.microsoft.com/office/drawing/2014/main" id="{08A6B5C4-9CF4-4D1B-9938-7814E76EA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02680" y="-712818"/>
            <a:ext cx="9052560" cy="6039152"/>
          </a:xfrm>
          <a:prstGeom prst="rect">
            <a:avLst/>
          </a:prstGeom>
        </p:spPr>
      </p:pic>
    </p:spTree>
    <p:extLst>
      <p:ext uri="{BB962C8B-B14F-4D97-AF65-F5344CB8AC3E}">
        <p14:creationId xmlns:p14="http://schemas.microsoft.com/office/powerpoint/2010/main" val="260910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59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Blue 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04DBE3-9E38-49BE-A397-A88720EE1F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1" name="Прямоугольник 15">
            <a:extLst>
              <a:ext uri="{FF2B5EF4-FFF2-40B4-BE49-F238E27FC236}">
                <a16:creationId xmlns:a16="http://schemas.microsoft.com/office/drawing/2014/main" id="{0D22B954-65A1-4E56-AD72-4E05AF4AF00B}"/>
              </a:ext>
            </a:extLst>
          </p:cNvPr>
          <p:cNvSpPr/>
          <p:nvPr userDrawn="1"/>
        </p:nvSpPr>
        <p:spPr>
          <a:xfrm>
            <a:off x="0" y="0"/>
            <a:ext cx="12191999" cy="6858000"/>
          </a:xfrm>
          <a:prstGeom prst="rect">
            <a:avLst/>
          </a:prstGeom>
          <a:solidFill>
            <a:srgbClr val="1D4F9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85900" y="849745"/>
            <a:ext cx="9220200" cy="2844945"/>
          </a:xfrm>
          <a:prstGeom prst="rect">
            <a:avLst/>
          </a:prstGeom>
        </p:spPr>
        <p:txBody>
          <a:bodyPr anchor="b">
            <a:normAutofit/>
          </a:bodyPr>
          <a:lstStyle>
            <a:lvl1pPr algn="ctr">
              <a:defRPr sz="5400" b="1">
                <a:solidFill>
                  <a:schemeClr val="bg2"/>
                </a:solidFill>
                <a:latin typeface="+mj-lt"/>
                <a:ea typeface="Ebrima" panose="02000000000000000000" pitchFamily="2" charset="0"/>
                <a:cs typeface="Ebrima" panose="02000000000000000000" pitchFamily="2" charset="0"/>
              </a:defRPr>
            </a:lvl1pPr>
          </a:lstStyle>
          <a:p>
            <a:r>
              <a:rPr lang="en-US" dirty="0"/>
              <a:t>Click to Edit Master Title Style</a:t>
            </a:r>
          </a:p>
        </p:txBody>
      </p:sp>
      <p:sp>
        <p:nvSpPr>
          <p:cNvPr id="3" name="Subtitle 2"/>
          <p:cNvSpPr>
            <a:spLocks noGrp="1"/>
          </p:cNvSpPr>
          <p:nvPr>
            <p:ph type="subTitle" idx="1"/>
          </p:nvPr>
        </p:nvSpPr>
        <p:spPr>
          <a:xfrm>
            <a:off x="1485900" y="3786764"/>
            <a:ext cx="9220200" cy="1551853"/>
          </a:xfrm>
          <a:prstGeom prst="rect">
            <a:avLst/>
          </a:prstGeom>
        </p:spPr>
        <p:txBody>
          <a:bodyPr>
            <a:normAutofit/>
          </a:bodyPr>
          <a:lstStyle>
            <a:lvl1pPr marL="0" indent="0" algn="ctr">
              <a:buNone/>
              <a:defRPr sz="200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36012B2C-B6D6-4E1F-87DA-C3FC1F696A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9263380" y="5890871"/>
            <a:ext cx="2674620" cy="671514"/>
          </a:xfrm>
          <a:prstGeom prst="rect">
            <a:avLst/>
          </a:prstGeom>
        </p:spPr>
      </p:pic>
    </p:spTree>
    <p:extLst>
      <p:ext uri="{BB962C8B-B14F-4D97-AF65-F5344CB8AC3E}">
        <p14:creationId xmlns:p14="http://schemas.microsoft.com/office/powerpoint/2010/main" val="1505025142"/>
      </p:ext>
    </p:extLst>
  </p:cSld>
  <p:clrMapOvr>
    <a:masterClrMapping/>
  </p:clrMapOvr>
  <p:extLst>
    <p:ext uri="{DCECCB84-F9BA-43D5-87BE-67443E8EF086}">
      <p15:sldGuideLst xmlns:p15="http://schemas.microsoft.com/office/powerpoint/2012/main">
        <p15:guide id="4" orient="horz" pos="2160">
          <p15:clr>
            <a:srgbClr val="FBAE40"/>
          </p15:clr>
        </p15:guide>
        <p15:guide id="5" pos="3840">
          <p15:clr>
            <a:srgbClr val="FBAE40"/>
          </p15:clr>
        </p15:guide>
        <p15:guide id="6"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Divider Slid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 cy="6858000"/>
          </a:xfrm>
          <a:prstGeom prst="rect">
            <a:avLst/>
          </a:prstGeom>
          <a:solidFill>
            <a:srgbClr val="1D4F90"/>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1409308" y="1178064"/>
            <a:ext cx="7624413" cy="1661993"/>
          </a:xfrm>
          <a:prstGeom prst="rect">
            <a:avLst/>
          </a:prstGeom>
        </p:spPr>
        <p:txBody>
          <a:bodyPr wrap="square" lIns="0" tIns="0" rIns="0" bIns="0" anchor="t" anchorCtr="0">
            <a:noAutofit/>
          </a:bodyPr>
          <a:lstStyle>
            <a:lvl1pPr>
              <a:lnSpc>
                <a:spcPct val="100000"/>
              </a:lnSpc>
              <a:defRPr sz="5400">
                <a:solidFill>
                  <a:schemeClr val="accent1"/>
                </a:solidFill>
                <a:latin typeface="+mj-lt"/>
                <a:ea typeface="Ebrima" panose="02000000000000000000" pitchFamily="2" charset="0"/>
                <a:cs typeface="Ebrima" panose="02000000000000000000" pitchFamily="2" charset="0"/>
              </a:defRPr>
            </a:lvl1pPr>
          </a:lstStyle>
          <a:p>
            <a:r>
              <a:rPr lang="en-US" dirty="0"/>
              <a:t>Click to Edit Master Title Style</a:t>
            </a:r>
          </a:p>
        </p:txBody>
      </p:sp>
      <p:pic>
        <p:nvPicPr>
          <p:cNvPr id="10" name="Picture 9">
            <a:extLst>
              <a:ext uri="{FF2B5EF4-FFF2-40B4-BE49-F238E27FC236}">
                <a16:creationId xmlns:a16="http://schemas.microsoft.com/office/drawing/2014/main" id="{E7E8C967-F83B-436A-A786-9059B547EE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692295" y="6032815"/>
            <a:ext cx="2190271" cy="525011"/>
          </a:xfrm>
          <a:prstGeom prst="rect">
            <a:avLst/>
          </a:prstGeom>
        </p:spPr>
      </p:pic>
    </p:spTree>
    <p:extLst>
      <p:ext uri="{BB962C8B-B14F-4D97-AF65-F5344CB8AC3E}">
        <p14:creationId xmlns:p14="http://schemas.microsoft.com/office/powerpoint/2010/main" val="258128349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ncy Divider Slide">
    <p:bg>
      <p:bgPr>
        <a:solidFill>
          <a:srgbClr val="F0F1F7"/>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ADDD753-6C64-4DA5-99DB-E6FC14DB5E9E}"/>
              </a:ext>
            </a:extLst>
          </p:cNvPr>
          <p:cNvGrpSpPr/>
          <p:nvPr userDrawn="1"/>
        </p:nvGrpSpPr>
        <p:grpSpPr>
          <a:xfrm>
            <a:off x="0" y="-2864315"/>
            <a:ext cx="12189935" cy="3915526"/>
            <a:chOff x="0" y="-2864315"/>
            <a:chExt cx="12189935" cy="3915526"/>
          </a:xfrm>
        </p:grpSpPr>
        <p:sp>
          <p:nvSpPr>
            <p:cNvPr id="22" name="Rectangle 21">
              <a:extLst>
                <a:ext uri="{FF2B5EF4-FFF2-40B4-BE49-F238E27FC236}">
                  <a16:creationId xmlns:a16="http://schemas.microsoft.com/office/drawing/2014/main" id="{46EF864F-0200-4F2E-AE22-2E0C5651DBA0}"/>
                </a:ext>
              </a:extLst>
            </p:cNvPr>
            <p:cNvSpPr/>
            <p:nvPr/>
          </p:nvSpPr>
          <p:spPr>
            <a:xfrm>
              <a:off x="4626708" y="-2006884"/>
              <a:ext cx="625419" cy="2595490"/>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a16="http://schemas.microsoft.com/office/drawing/2014/main" id="{FC8597AE-CE41-4EFE-9EA6-D900976F80FF}"/>
                </a:ext>
              </a:extLst>
            </p:cNvPr>
            <p:cNvSpPr/>
            <p:nvPr/>
          </p:nvSpPr>
          <p:spPr>
            <a:xfrm>
              <a:off x="0" y="-1005954"/>
              <a:ext cx="625419" cy="1731467"/>
            </a:xfrm>
            <a:prstGeom prst="rect">
              <a:avLst/>
            </a:prstGeom>
            <a:solidFill>
              <a:srgbClr val="B0B9D9">
                <a:alpha val="25098"/>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5765C69A-AE6F-4672-BD8A-E2C18C41F79B}"/>
                </a:ext>
              </a:extLst>
            </p:cNvPr>
            <p:cNvSpPr/>
            <p:nvPr/>
          </p:nvSpPr>
          <p:spPr>
            <a:xfrm>
              <a:off x="771118" y="-1382000"/>
              <a:ext cx="625419" cy="2310585"/>
            </a:xfrm>
            <a:prstGeom prst="rect">
              <a:avLst/>
            </a:prstGeom>
            <a:solidFill>
              <a:srgbClr val="B0B9D9">
                <a:alpha val="3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CFA863FE-741E-42F7-A177-7DFB66FC498B}"/>
                </a:ext>
              </a:extLst>
            </p:cNvPr>
            <p:cNvSpPr/>
            <p:nvPr/>
          </p:nvSpPr>
          <p:spPr>
            <a:xfrm>
              <a:off x="1542236" y="-2864315"/>
              <a:ext cx="625419" cy="3224985"/>
            </a:xfrm>
            <a:prstGeom prst="rect">
              <a:avLst/>
            </a:prstGeom>
            <a:solidFill>
              <a:srgbClr val="B0B9D9">
                <a:alpha val="1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ectangle 25">
              <a:extLst>
                <a:ext uri="{FF2B5EF4-FFF2-40B4-BE49-F238E27FC236}">
                  <a16:creationId xmlns:a16="http://schemas.microsoft.com/office/drawing/2014/main" id="{2AF511E1-8B85-409E-9466-816DE17A1224}"/>
                </a:ext>
              </a:extLst>
            </p:cNvPr>
            <p:cNvSpPr/>
            <p:nvPr/>
          </p:nvSpPr>
          <p:spPr>
            <a:xfrm>
              <a:off x="2313354" y="-1331652"/>
              <a:ext cx="625419" cy="2057165"/>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ectangle 26">
              <a:extLst>
                <a:ext uri="{FF2B5EF4-FFF2-40B4-BE49-F238E27FC236}">
                  <a16:creationId xmlns:a16="http://schemas.microsoft.com/office/drawing/2014/main" id="{9BD355AF-17C7-4B73-BE21-167FACA0BC33}"/>
                </a:ext>
              </a:extLst>
            </p:cNvPr>
            <p:cNvSpPr/>
            <p:nvPr/>
          </p:nvSpPr>
          <p:spPr>
            <a:xfrm>
              <a:off x="3084472" y="-1005954"/>
              <a:ext cx="625419" cy="2057165"/>
            </a:xfrm>
            <a:prstGeom prst="rect">
              <a:avLst/>
            </a:prstGeom>
            <a:solidFill>
              <a:srgbClr val="B0B9D9">
                <a:alpha val="1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27">
              <a:extLst>
                <a:ext uri="{FF2B5EF4-FFF2-40B4-BE49-F238E27FC236}">
                  <a16:creationId xmlns:a16="http://schemas.microsoft.com/office/drawing/2014/main" id="{C895B1F2-42CC-4817-AB98-FD5DE883D1B0}"/>
                </a:ext>
              </a:extLst>
            </p:cNvPr>
            <p:cNvSpPr/>
            <p:nvPr/>
          </p:nvSpPr>
          <p:spPr>
            <a:xfrm>
              <a:off x="3855590" y="-1005954"/>
              <a:ext cx="625419" cy="1730754"/>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ectangle 28">
              <a:extLst>
                <a:ext uri="{FF2B5EF4-FFF2-40B4-BE49-F238E27FC236}">
                  <a16:creationId xmlns:a16="http://schemas.microsoft.com/office/drawing/2014/main" id="{5ABBA690-5693-44DF-9075-D465FAC942A1}"/>
                </a:ext>
              </a:extLst>
            </p:cNvPr>
            <p:cNvSpPr/>
            <p:nvPr/>
          </p:nvSpPr>
          <p:spPr>
            <a:xfrm>
              <a:off x="5397823" y="-1620887"/>
              <a:ext cx="625419" cy="2057165"/>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ectangle 29">
              <a:extLst>
                <a:ext uri="{FF2B5EF4-FFF2-40B4-BE49-F238E27FC236}">
                  <a16:creationId xmlns:a16="http://schemas.microsoft.com/office/drawing/2014/main" id="{92D041BA-CAE6-4F43-ADD1-F75B1C9605C3}"/>
                </a:ext>
              </a:extLst>
            </p:cNvPr>
            <p:cNvSpPr/>
            <p:nvPr/>
          </p:nvSpPr>
          <p:spPr>
            <a:xfrm>
              <a:off x="6168760" y="-970208"/>
              <a:ext cx="625419" cy="1731467"/>
            </a:xfrm>
            <a:prstGeom prst="rect">
              <a:avLst/>
            </a:prstGeom>
            <a:solidFill>
              <a:srgbClr val="B0B9D9">
                <a:alpha val="25098"/>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ectangle 30">
              <a:extLst>
                <a:ext uri="{FF2B5EF4-FFF2-40B4-BE49-F238E27FC236}">
                  <a16:creationId xmlns:a16="http://schemas.microsoft.com/office/drawing/2014/main" id="{723E22AC-F748-42FB-A69B-8EED449838BE}"/>
                </a:ext>
              </a:extLst>
            </p:cNvPr>
            <p:cNvSpPr/>
            <p:nvPr/>
          </p:nvSpPr>
          <p:spPr>
            <a:xfrm>
              <a:off x="6939878" y="-1808837"/>
              <a:ext cx="625419" cy="2310585"/>
            </a:xfrm>
            <a:prstGeom prst="rect">
              <a:avLst/>
            </a:prstGeom>
            <a:solidFill>
              <a:srgbClr val="B0B9D9">
                <a:alpha val="3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7B30782E-757E-41D6-9C99-37BA2B0E9EF5}"/>
                </a:ext>
              </a:extLst>
            </p:cNvPr>
            <p:cNvSpPr/>
            <p:nvPr/>
          </p:nvSpPr>
          <p:spPr>
            <a:xfrm>
              <a:off x="7710991" y="-2496057"/>
              <a:ext cx="625419" cy="3224985"/>
            </a:xfrm>
            <a:prstGeom prst="rect">
              <a:avLst/>
            </a:prstGeom>
            <a:solidFill>
              <a:srgbClr val="B0B9D9">
                <a:alpha val="1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B722288F-ABC7-4C86-9B5F-661844EEDC6A}"/>
                </a:ext>
              </a:extLst>
            </p:cNvPr>
            <p:cNvSpPr/>
            <p:nvPr/>
          </p:nvSpPr>
          <p:spPr>
            <a:xfrm>
              <a:off x="8482109" y="-1154820"/>
              <a:ext cx="625419" cy="2057165"/>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9E5E5A36-E139-417A-9C8C-C559CD1173A9}"/>
                </a:ext>
              </a:extLst>
            </p:cNvPr>
            <p:cNvSpPr/>
            <p:nvPr/>
          </p:nvSpPr>
          <p:spPr>
            <a:xfrm>
              <a:off x="9253227" y="-1318666"/>
              <a:ext cx="625419" cy="2057165"/>
            </a:xfrm>
            <a:prstGeom prst="rect">
              <a:avLst/>
            </a:prstGeom>
            <a:solidFill>
              <a:srgbClr val="B0B9D9">
                <a:alpha val="1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08A880A4-1068-48D1-88DF-29A22C8C0D84}"/>
                </a:ext>
              </a:extLst>
            </p:cNvPr>
            <p:cNvSpPr/>
            <p:nvPr/>
          </p:nvSpPr>
          <p:spPr>
            <a:xfrm>
              <a:off x="10793401" y="-2112841"/>
              <a:ext cx="625419" cy="2595490"/>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a:extLst>
                <a:ext uri="{FF2B5EF4-FFF2-40B4-BE49-F238E27FC236}">
                  <a16:creationId xmlns:a16="http://schemas.microsoft.com/office/drawing/2014/main" id="{6F7DC7D3-E52A-47B0-9B7A-130133C34427}"/>
                </a:ext>
              </a:extLst>
            </p:cNvPr>
            <p:cNvSpPr/>
            <p:nvPr/>
          </p:nvSpPr>
          <p:spPr>
            <a:xfrm>
              <a:off x="10022283" y="-1055589"/>
              <a:ext cx="625419" cy="1730754"/>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6215EA75-ACC8-4F3B-B01C-857F944355BE}"/>
                </a:ext>
              </a:extLst>
            </p:cNvPr>
            <p:cNvSpPr/>
            <p:nvPr/>
          </p:nvSpPr>
          <p:spPr>
            <a:xfrm>
              <a:off x="11564516" y="-1726844"/>
              <a:ext cx="625419" cy="2057165"/>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7">
            <a:extLst>
              <a:ext uri="{FF2B5EF4-FFF2-40B4-BE49-F238E27FC236}">
                <a16:creationId xmlns:a16="http://schemas.microsoft.com/office/drawing/2014/main" id="{C3ADFC45-FEF7-4ECD-A110-412EECEFA034}"/>
              </a:ext>
            </a:extLst>
          </p:cNvPr>
          <p:cNvSpPr>
            <a:spLocks noGrp="1"/>
          </p:cNvSpPr>
          <p:nvPr>
            <p:ph type="pic" sz="quarter" idx="10"/>
          </p:nvPr>
        </p:nvSpPr>
        <p:spPr>
          <a:xfrm>
            <a:off x="6882371" y="503566"/>
            <a:ext cx="5933661" cy="5848483"/>
          </a:xfrm>
          <a:custGeom>
            <a:avLst/>
            <a:gdLst>
              <a:gd name="connsiteX0" fmla="*/ 1745443 w 6085774"/>
              <a:gd name="connsiteY0" fmla="*/ 4871250 h 5998412"/>
              <a:gd name="connsiteX1" fmla="*/ 1789366 w 6085774"/>
              <a:gd name="connsiteY1" fmla="*/ 4899406 h 5998412"/>
              <a:gd name="connsiteX2" fmla="*/ 1806821 w 6085774"/>
              <a:gd name="connsiteY2" fmla="*/ 4910528 h 5998412"/>
              <a:gd name="connsiteX3" fmla="*/ 1851590 w 6085774"/>
              <a:gd name="connsiteY3" fmla="*/ 4937839 h 5998412"/>
              <a:gd name="connsiteX4" fmla="*/ 1868061 w 6085774"/>
              <a:gd name="connsiteY4" fmla="*/ 4947552 h 5998412"/>
              <a:gd name="connsiteX5" fmla="*/ 1916631 w 6085774"/>
              <a:gd name="connsiteY5" fmla="*/ 4975708 h 5998412"/>
              <a:gd name="connsiteX6" fmla="*/ 1919024 w 6085774"/>
              <a:gd name="connsiteY6" fmla="*/ 4976976 h 5998412"/>
              <a:gd name="connsiteX7" fmla="*/ 3589794 w 6085774"/>
              <a:gd name="connsiteY7" fmla="*/ 5202223 h 5998412"/>
              <a:gd name="connsiteX8" fmla="*/ 3592327 w 6085774"/>
              <a:gd name="connsiteY8" fmla="*/ 5202223 h 5998412"/>
              <a:gd name="connsiteX9" fmla="*/ 3712554 w 6085774"/>
              <a:gd name="connsiteY9" fmla="*/ 5169703 h 5998412"/>
              <a:gd name="connsiteX10" fmla="*/ 3732967 w 6085774"/>
              <a:gd name="connsiteY10" fmla="*/ 5163509 h 5998412"/>
              <a:gd name="connsiteX11" fmla="*/ 3770977 w 6085774"/>
              <a:gd name="connsiteY11" fmla="*/ 5151402 h 5998412"/>
              <a:gd name="connsiteX12" fmla="*/ 3784914 w 6085774"/>
              <a:gd name="connsiteY12" fmla="*/ 5146615 h 5998412"/>
              <a:gd name="connsiteX13" fmla="*/ 4027196 w 6085774"/>
              <a:gd name="connsiteY13" fmla="*/ 5838827 h 5998412"/>
              <a:gd name="connsiteX14" fmla="*/ 1323105 w 6085774"/>
              <a:gd name="connsiteY14" fmla="*/ 5473786 h 5998412"/>
              <a:gd name="connsiteX15" fmla="*/ 4688295 w 6085774"/>
              <a:gd name="connsiteY15" fmla="*/ 4585750 h 5998412"/>
              <a:gd name="connsiteX16" fmla="*/ 5220723 w 6085774"/>
              <a:gd name="connsiteY16" fmla="*/ 5096075 h 5998412"/>
              <a:gd name="connsiteX17" fmla="*/ 4941277 w 6085774"/>
              <a:gd name="connsiteY17" fmla="*/ 5345678 h 5998412"/>
              <a:gd name="connsiteX18" fmla="*/ 4480647 w 6085774"/>
              <a:gd name="connsiteY18" fmla="*/ 4771015 h 5998412"/>
              <a:gd name="connsiteX19" fmla="*/ 4688295 w 6085774"/>
              <a:gd name="connsiteY19" fmla="*/ 4585750 h 5998412"/>
              <a:gd name="connsiteX20" fmla="*/ 1314377 w 6085774"/>
              <a:gd name="connsiteY20" fmla="*/ 4496073 h 5998412"/>
              <a:gd name="connsiteX21" fmla="*/ 1363086 w 6085774"/>
              <a:gd name="connsiteY21" fmla="*/ 4549147 h 5998412"/>
              <a:gd name="connsiteX22" fmla="*/ 1377164 w 6085774"/>
              <a:gd name="connsiteY22" fmla="*/ 4563225 h 5998412"/>
              <a:gd name="connsiteX23" fmla="*/ 1419398 w 6085774"/>
              <a:gd name="connsiteY23" fmla="*/ 4605459 h 5998412"/>
              <a:gd name="connsiteX24" fmla="*/ 1437840 w 6085774"/>
              <a:gd name="connsiteY24" fmla="*/ 4623338 h 5998412"/>
              <a:gd name="connsiteX25" fmla="*/ 1477681 w 6085774"/>
              <a:gd name="connsiteY25" fmla="*/ 4660785 h 5998412"/>
              <a:gd name="connsiteX26" fmla="*/ 1496264 w 6085774"/>
              <a:gd name="connsiteY26" fmla="*/ 4677680 h 5998412"/>
              <a:gd name="connsiteX27" fmla="*/ 1541594 w 6085774"/>
              <a:gd name="connsiteY27" fmla="*/ 4717238 h 5998412"/>
              <a:gd name="connsiteX28" fmla="*/ 1555672 w 6085774"/>
              <a:gd name="connsiteY28" fmla="*/ 4729064 h 5998412"/>
              <a:gd name="connsiteX29" fmla="*/ 1682374 w 6085774"/>
              <a:gd name="connsiteY29" fmla="*/ 4827609 h 5998412"/>
              <a:gd name="connsiteX30" fmla="*/ 1692370 w 6085774"/>
              <a:gd name="connsiteY30" fmla="*/ 4834648 h 5998412"/>
              <a:gd name="connsiteX31" fmla="*/ 1728409 w 6085774"/>
              <a:gd name="connsiteY31" fmla="*/ 4860411 h 5998412"/>
              <a:gd name="connsiteX32" fmla="*/ 1306071 w 6085774"/>
              <a:gd name="connsiteY32" fmla="*/ 5463369 h 5998412"/>
              <a:gd name="connsiteX33" fmla="*/ 755201 w 6085774"/>
              <a:gd name="connsiteY33" fmla="*/ 4976413 h 5998412"/>
              <a:gd name="connsiteX34" fmla="*/ 3751127 w 6085774"/>
              <a:gd name="connsiteY34" fmla="*/ 4345158 h 5998412"/>
              <a:gd name="connsiteX35" fmla="*/ 3853755 w 6085774"/>
              <a:gd name="connsiteY35" fmla="*/ 4537885 h 5998412"/>
              <a:gd name="connsiteX36" fmla="*/ 4096458 w 6085774"/>
              <a:gd name="connsiteY36" fmla="*/ 4993166 h 5998412"/>
              <a:gd name="connsiteX37" fmla="*/ 3797585 w 6085774"/>
              <a:gd name="connsiteY37" fmla="*/ 5119868 h 5998412"/>
              <a:gd name="connsiteX38" fmla="*/ 3555444 w 6085774"/>
              <a:gd name="connsiteY38" fmla="*/ 4428359 h 5998412"/>
              <a:gd name="connsiteX39" fmla="*/ 3751127 w 6085774"/>
              <a:gd name="connsiteY39" fmla="*/ 4345158 h 5998412"/>
              <a:gd name="connsiteX40" fmla="*/ 4970559 w 6085774"/>
              <a:gd name="connsiteY40" fmla="*/ 4239995 h 5998412"/>
              <a:gd name="connsiteX41" fmla="*/ 5353900 w 6085774"/>
              <a:gd name="connsiteY41" fmla="*/ 4484671 h 5998412"/>
              <a:gd name="connsiteX42" fmla="*/ 5593225 w 6085774"/>
              <a:gd name="connsiteY42" fmla="*/ 4637276 h 5998412"/>
              <a:gd name="connsiteX43" fmla="*/ 5235365 w 6085774"/>
              <a:gd name="connsiteY43" fmla="*/ 5080871 h 5998412"/>
              <a:gd name="connsiteX44" fmla="*/ 4702937 w 6085774"/>
              <a:gd name="connsiteY44" fmla="*/ 4570828 h 5998412"/>
              <a:gd name="connsiteX45" fmla="*/ 4706879 w 6085774"/>
              <a:gd name="connsiteY45" fmla="*/ 4566604 h 5998412"/>
              <a:gd name="connsiteX46" fmla="*/ 4725743 w 6085774"/>
              <a:gd name="connsiteY46" fmla="*/ 4546754 h 5998412"/>
              <a:gd name="connsiteX47" fmla="*/ 4753055 w 6085774"/>
              <a:gd name="connsiteY47" fmla="*/ 4517330 h 5998412"/>
              <a:gd name="connsiteX48" fmla="*/ 4775297 w 6085774"/>
              <a:gd name="connsiteY48" fmla="*/ 4492835 h 5998412"/>
              <a:gd name="connsiteX49" fmla="*/ 4810915 w 6085774"/>
              <a:gd name="connsiteY49" fmla="*/ 4451728 h 5998412"/>
              <a:gd name="connsiteX50" fmla="*/ 4839070 w 6085774"/>
              <a:gd name="connsiteY50" fmla="*/ 4418363 h 5998412"/>
              <a:gd name="connsiteX51" fmla="*/ 4851459 w 6085774"/>
              <a:gd name="connsiteY51" fmla="*/ 4403017 h 5998412"/>
              <a:gd name="connsiteX52" fmla="*/ 4937898 w 6085774"/>
              <a:gd name="connsiteY52" fmla="*/ 4287438 h 5998412"/>
              <a:gd name="connsiteX53" fmla="*/ 4944515 w 6085774"/>
              <a:gd name="connsiteY53" fmla="*/ 4278005 h 5998412"/>
              <a:gd name="connsiteX54" fmla="*/ 4970559 w 6085774"/>
              <a:gd name="connsiteY54" fmla="*/ 4239995 h 5998412"/>
              <a:gd name="connsiteX55" fmla="*/ 3990313 w 6085774"/>
              <a:gd name="connsiteY55" fmla="*/ 4192693 h 5998412"/>
              <a:gd name="connsiteX56" fmla="*/ 4451647 w 6085774"/>
              <a:gd name="connsiteY56" fmla="*/ 4768059 h 5998412"/>
              <a:gd name="connsiteX57" fmla="*/ 4116169 w 6085774"/>
              <a:gd name="connsiteY57" fmla="*/ 4983734 h 5998412"/>
              <a:gd name="connsiteX58" fmla="*/ 3871493 w 6085774"/>
              <a:gd name="connsiteY58" fmla="*/ 4526763 h 5998412"/>
              <a:gd name="connsiteX59" fmla="*/ 3769148 w 6085774"/>
              <a:gd name="connsiteY59" fmla="*/ 4334881 h 5998412"/>
              <a:gd name="connsiteX60" fmla="*/ 3785055 w 6085774"/>
              <a:gd name="connsiteY60" fmla="*/ 4326012 h 5998412"/>
              <a:gd name="connsiteX61" fmla="*/ 3802372 w 6085774"/>
              <a:gd name="connsiteY61" fmla="*/ 4316439 h 5998412"/>
              <a:gd name="connsiteX62" fmla="*/ 3842211 w 6085774"/>
              <a:gd name="connsiteY62" fmla="*/ 4293351 h 5998412"/>
              <a:gd name="connsiteX63" fmla="*/ 3861077 w 6085774"/>
              <a:gd name="connsiteY63" fmla="*/ 4281806 h 5998412"/>
              <a:gd name="connsiteX64" fmla="*/ 3897819 w 6085774"/>
              <a:gd name="connsiteY64" fmla="*/ 4258297 h 5998412"/>
              <a:gd name="connsiteX65" fmla="*/ 3917669 w 6085774"/>
              <a:gd name="connsiteY65" fmla="*/ 4244923 h 5998412"/>
              <a:gd name="connsiteX66" fmla="*/ 3952021 w 6085774"/>
              <a:gd name="connsiteY66" fmla="*/ 4220990 h 5998412"/>
              <a:gd name="connsiteX67" fmla="*/ 3972433 w 6085774"/>
              <a:gd name="connsiteY67" fmla="*/ 4205787 h 5998412"/>
              <a:gd name="connsiteX68" fmla="*/ 3990313 w 6085774"/>
              <a:gd name="connsiteY68" fmla="*/ 4192693 h 5998412"/>
              <a:gd name="connsiteX69" fmla="*/ 1040420 w 6085774"/>
              <a:gd name="connsiteY69" fmla="*/ 4113434 h 5998412"/>
              <a:gd name="connsiteX70" fmla="*/ 1043939 w 6085774"/>
              <a:gd name="connsiteY70" fmla="*/ 4119348 h 5998412"/>
              <a:gd name="connsiteX71" fmla="*/ 1066746 w 6085774"/>
              <a:gd name="connsiteY71" fmla="*/ 4158203 h 5998412"/>
              <a:gd name="connsiteX72" fmla="*/ 1070546 w 6085774"/>
              <a:gd name="connsiteY72" fmla="*/ 4164397 h 5998412"/>
              <a:gd name="connsiteX73" fmla="*/ 1098702 w 6085774"/>
              <a:gd name="connsiteY73" fmla="*/ 4209446 h 5998412"/>
              <a:gd name="connsiteX74" fmla="*/ 1301706 w 6085774"/>
              <a:gd name="connsiteY74" fmla="*/ 4479743 h 5998412"/>
              <a:gd name="connsiteX75" fmla="*/ 740981 w 6085774"/>
              <a:gd name="connsiteY75" fmla="*/ 4960223 h 5998412"/>
              <a:gd name="connsiteX76" fmla="*/ 391568 w 6085774"/>
              <a:gd name="connsiteY76" fmla="*/ 4470451 h 5998412"/>
              <a:gd name="connsiteX77" fmla="*/ 1890163 w 6085774"/>
              <a:gd name="connsiteY77" fmla="*/ 4002782 h 5998412"/>
              <a:gd name="connsiteX78" fmla="*/ 2219024 w 6085774"/>
              <a:gd name="connsiteY78" fmla="*/ 4279133 h 5998412"/>
              <a:gd name="connsiteX79" fmla="*/ 2233102 w 6085774"/>
              <a:gd name="connsiteY79" fmla="*/ 4287439 h 5998412"/>
              <a:gd name="connsiteX80" fmla="*/ 2252811 w 6085774"/>
              <a:gd name="connsiteY80" fmla="*/ 4299265 h 5998412"/>
              <a:gd name="connsiteX81" fmla="*/ 2273788 w 6085774"/>
              <a:gd name="connsiteY81" fmla="*/ 4311511 h 5998412"/>
              <a:gd name="connsiteX82" fmla="*/ 2312501 w 6085774"/>
              <a:gd name="connsiteY82" fmla="*/ 4332910 h 5998412"/>
              <a:gd name="connsiteX83" fmla="*/ 2316303 w 6085774"/>
              <a:gd name="connsiteY83" fmla="*/ 4334881 h 5998412"/>
              <a:gd name="connsiteX84" fmla="*/ 3535453 w 6085774"/>
              <a:gd name="connsiteY84" fmla="*/ 4435679 h 5998412"/>
              <a:gd name="connsiteX85" fmla="*/ 3778016 w 6085774"/>
              <a:gd name="connsiteY85" fmla="*/ 5127611 h 5998412"/>
              <a:gd name="connsiteX86" fmla="*/ 3730432 w 6085774"/>
              <a:gd name="connsiteY86" fmla="*/ 5143096 h 5998412"/>
              <a:gd name="connsiteX87" fmla="*/ 3714243 w 6085774"/>
              <a:gd name="connsiteY87" fmla="*/ 5148024 h 5998412"/>
              <a:gd name="connsiteX88" fmla="*/ 1748399 w 6085774"/>
              <a:gd name="connsiteY88" fmla="*/ 4849148 h 5998412"/>
              <a:gd name="connsiteX89" fmla="*/ 1740093 w 6085774"/>
              <a:gd name="connsiteY89" fmla="*/ 4843517 h 5998412"/>
              <a:gd name="connsiteX90" fmla="*/ 1374066 w 6085774"/>
              <a:gd name="connsiteY90" fmla="*/ 4529580 h 5998412"/>
              <a:gd name="connsiteX91" fmla="*/ 1369421 w 6085774"/>
              <a:gd name="connsiteY91" fmla="*/ 4524512 h 5998412"/>
              <a:gd name="connsiteX92" fmla="*/ 1331129 w 6085774"/>
              <a:gd name="connsiteY92" fmla="*/ 4482278 h 5998412"/>
              <a:gd name="connsiteX93" fmla="*/ 5213684 w 6085774"/>
              <a:gd name="connsiteY93" fmla="*/ 3754728 h 5998412"/>
              <a:gd name="connsiteX94" fmla="*/ 5915891 w 6085774"/>
              <a:gd name="connsiteY94" fmla="*/ 3996023 h 5998412"/>
              <a:gd name="connsiteX95" fmla="*/ 5605473 w 6085774"/>
              <a:gd name="connsiteY95" fmla="*/ 4620100 h 5998412"/>
              <a:gd name="connsiteX96" fmla="*/ 5365303 w 6085774"/>
              <a:gd name="connsiteY96" fmla="*/ 4467213 h 5998412"/>
              <a:gd name="connsiteX97" fmla="*/ 4981961 w 6085774"/>
              <a:gd name="connsiteY97" fmla="*/ 4222256 h 5998412"/>
              <a:gd name="connsiteX98" fmla="*/ 5213684 w 6085774"/>
              <a:gd name="connsiteY98" fmla="*/ 3754728 h 5998412"/>
              <a:gd name="connsiteX99" fmla="*/ 874581 w 6085774"/>
              <a:gd name="connsiteY99" fmla="*/ 3753884 h 5998412"/>
              <a:gd name="connsiteX100" fmla="*/ 1030001 w 6085774"/>
              <a:gd name="connsiteY100" fmla="*/ 4095414 h 5998412"/>
              <a:gd name="connsiteX101" fmla="*/ 381007 w 6085774"/>
              <a:gd name="connsiteY101" fmla="*/ 4452150 h 5998412"/>
              <a:gd name="connsiteX102" fmla="*/ 172796 w 6085774"/>
              <a:gd name="connsiteY102" fmla="*/ 3994758 h 5998412"/>
              <a:gd name="connsiteX103" fmla="*/ 1594526 w 6085774"/>
              <a:gd name="connsiteY103" fmla="*/ 3508223 h 5998412"/>
              <a:gd name="connsiteX104" fmla="*/ 1876085 w 6085774"/>
              <a:gd name="connsiteY104" fmla="*/ 3986873 h 5998412"/>
              <a:gd name="connsiteX105" fmla="*/ 1317051 w 6085774"/>
              <a:gd name="connsiteY105" fmla="*/ 4466509 h 5998412"/>
              <a:gd name="connsiteX106" fmla="*/ 1083778 w 6085774"/>
              <a:gd name="connsiteY106" fmla="*/ 4146798 h 5998412"/>
              <a:gd name="connsiteX107" fmla="*/ 1081385 w 6085774"/>
              <a:gd name="connsiteY107" fmla="*/ 4142857 h 5998412"/>
              <a:gd name="connsiteX108" fmla="*/ 1056608 w 6085774"/>
              <a:gd name="connsiteY108" fmla="*/ 4099637 h 5998412"/>
              <a:gd name="connsiteX109" fmla="*/ 894713 w 6085774"/>
              <a:gd name="connsiteY109" fmla="*/ 3747688 h 5998412"/>
              <a:gd name="connsiteX110" fmla="*/ 1486830 w 6085774"/>
              <a:gd name="connsiteY110" fmla="*/ 3544966 h 5998412"/>
              <a:gd name="connsiteX111" fmla="*/ 4493174 w 6085774"/>
              <a:gd name="connsiteY111" fmla="*/ 3506535 h 5998412"/>
              <a:gd name="connsiteX112" fmla="*/ 5193129 w 6085774"/>
              <a:gd name="connsiteY112" fmla="*/ 3747549 h 5998412"/>
              <a:gd name="connsiteX113" fmla="*/ 4957185 w 6085774"/>
              <a:gd name="connsiteY113" fmla="*/ 4219865 h 5998412"/>
              <a:gd name="connsiteX114" fmla="*/ 4951411 w 6085774"/>
              <a:gd name="connsiteY114" fmla="*/ 4228452 h 5998412"/>
              <a:gd name="connsiteX115" fmla="*/ 4928465 w 6085774"/>
              <a:gd name="connsiteY115" fmla="*/ 4262521 h 5998412"/>
              <a:gd name="connsiteX116" fmla="*/ 4923961 w 6085774"/>
              <a:gd name="connsiteY116" fmla="*/ 4268997 h 5998412"/>
              <a:gd name="connsiteX117" fmla="*/ 4833017 w 6085774"/>
              <a:gd name="connsiteY117" fmla="*/ 4390770 h 5998412"/>
              <a:gd name="connsiteX118" fmla="*/ 4822599 w 6085774"/>
              <a:gd name="connsiteY118" fmla="*/ 4403722 h 5998412"/>
              <a:gd name="connsiteX119" fmla="*/ 4794443 w 6085774"/>
              <a:gd name="connsiteY119" fmla="*/ 4438495 h 5998412"/>
              <a:gd name="connsiteX120" fmla="*/ 4780365 w 6085774"/>
              <a:gd name="connsiteY120" fmla="*/ 4455389 h 5998412"/>
              <a:gd name="connsiteX121" fmla="*/ 4737427 w 6085774"/>
              <a:gd name="connsiteY121" fmla="*/ 4503817 h 5998412"/>
              <a:gd name="connsiteX122" fmla="*/ 4712087 w 6085774"/>
              <a:gd name="connsiteY122" fmla="*/ 4531129 h 5998412"/>
              <a:gd name="connsiteX123" fmla="*/ 4691111 w 6085774"/>
              <a:gd name="connsiteY123" fmla="*/ 4553090 h 5998412"/>
              <a:gd name="connsiteX124" fmla="*/ 4687451 w 6085774"/>
              <a:gd name="connsiteY124" fmla="*/ 4556750 h 5998412"/>
              <a:gd name="connsiteX125" fmla="*/ 4680411 w 6085774"/>
              <a:gd name="connsiteY125" fmla="*/ 4563367 h 5998412"/>
              <a:gd name="connsiteX126" fmla="*/ 4467835 w 6085774"/>
              <a:gd name="connsiteY126" fmla="*/ 4753841 h 5998412"/>
              <a:gd name="connsiteX127" fmla="*/ 4007205 w 6085774"/>
              <a:gd name="connsiteY127" fmla="*/ 4180447 h 5998412"/>
              <a:gd name="connsiteX128" fmla="*/ 4493174 w 6085774"/>
              <a:gd name="connsiteY128" fmla="*/ 3506535 h 5998412"/>
              <a:gd name="connsiteX129" fmla="*/ 1515549 w 6085774"/>
              <a:gd name="connsiteY129" fmla="*/ 3170634 h 5998412"/>
              <a:gd name="connsiteX130" fmla="*/ 1587628 w 6085774"/>
              <a:gd name="connsiteY130" fmla="*/ 3488373 h 5998412"/>
              <a:gd name="connsiteX131" fmla="*/ 1480918 w 6085774"/>
              <a:gd name="connsiteY131" fmla="*/ 3524976 h 5998412"/>
              <a:gd name="connsiteX132" fmla="*/ 887110 w 6085774"/>
              <a:gd name="connsiteY132" fmla="*/ 3727981 h 5998412"/>
              <a:gd name="connsiteX133" fmla="*/ 777584 w 6085774"/>
              <a:gd name="connsiteY133" fmla="*/ 3247922 h 5998412"/>
              <a:gd name="connsiteX134" fmla="*/ 2276744 w 6085774"/>
              <a:gd name="connsiteY134" fmla="*/ 3089405 h 5998412"/>
              <a:gd name="connsiteX135" fmla="*/ 2630382 w 6085774"/>
              <a:gd name="connsiteY135" fmla="*/ 3643513 h 5998412"/>
              <a:gd name="connsiteX136" fmla="*/ 3287963 w 6085774"/>
              <a:gd name="connsiteY136" fmla="*/ 3723618 h 5998412"/>
              <a:gd name="connsiteX137" fmla="*/ 3528555 w 6085774"/>
              <a:gd name="connsiteY137" fmla="*/ 4415970 h 5998412"/>
              <a:gd name="connsiteX138" fmla="*/ 2307856 w 6085774"/>
              <a:gd name="connsiteY138" fmla="*/ 4307289 h 5998412"/>
              <a:gd name="connsiteX139" fmla="*/ 2303210 w 6085774"/>
              <a:gd name="connsiteY139" fmla="*/ 4304755 h 5998412"/>
              <a:gd name="connsiteX140" fmla="*/ 2280826 w 6085774"/>
              <a:gd name="connsiteY140" fmla="*/ 4291944 h 5998412"/>
              <a:gd name="connsiteX141" fmla="*/ 2250418 w 6085774"/>
              <a:gd name="connsiteY141" fmla="*/ 4274205 h 5998412"/>
              <a:gd name="connsiteX142" fmla="*/ 2243520 w 6085774"/>
              <a:gd name="connsiteY142" fmla="*/ 4269982 h 5998412"/>
              <a:gd name="connsiteX143" fmla="*/ 1900159 w 6085774"/>
              <a:gd name="connsiteY143" fmla="*/ 3980821 h 5998412"/>
              <a:gd name="connsiteX144" fmla="*/ 1893401 w 6085774"/>
              <a:gd name="connsiteY144" fmla="*/ 3973360 h 5998412"/>
              <a:gd name="connsiteX145" fmla="*/ 1615221 w 6085774"/>
              <a:gd name="connsiteY145" fmla="*/ 3500200 h 5998412"/>
              <a:gd name="connsiteX146" fmla="*/ 1616207 w 6085774"/>
              <a:gd name="connsiteY146" fmla="*/ 3500200 h 5998412"/>
              <a:gd name="connsiteX147" fmla="*/ 1612688 w 6085774"/>
              <a:gd name="connsiteY147" fmla="*/ 3490485 h 5998412"/>
              <a:gd name="connsiteX148" fmla="*/ 1538216 w 6085774"/>
              <a:gd name="connsiteY148" fmla="*/ 3168664 h 5998412"/>
              <a:gd name="connsiteX149" fmla="*/ 3043710 w 6085774"/>
              <a:gd name="connsiteY149" fmla="*/ 2255428 h 5998412"/>
              <a:gd name="connsiteX150" fmla="*/ 3044696 w 6085774"/>
              <a:gd name="connsiteY150" fmla="*/ 2255428 h 5998412"/>
              <a:gd name="connsiteX151" fmla="*/ 3788433 w 6085774"/>
              <a:gd name="connsiteY151" fmla="*/ 2876406 h 5998412"/>
              <a:gd name="connsiteX152" fmla="*/ 3291623 w 6085774"/>
              <a:gd name="connsiteY152" fmla="*/ 3700247 h 5998412"/>
              <a:gd name="connsiteX153" fmla="*/ 3281909 w 6085774"/>
              <a:gd name="connsiteY153" fmla="*/ 3703626 h 5998412"/>
              <a:gd name="connsiteX154" fmla="*/ 2641222 w 6085774"/>
              <a:gd name="connsiteY154" fmla="*/ 3626056 h 5998412"/>
              <a:gd name="connsiteX155" fmla="*/ 2297016 w 6085774"/>
              <a:gd name="connsiteY155" fmla="*/ 3086026 h 5998412"/>
              <a:gd name="connsiteX156" fmla="*/ 2298002 w 6085774"/>
              <a:gd name="connsiteY156" fmla="*/ 3086026 h 5998412"/>
              <a:gd name="connsiteX157" fmla="*/ 2296876 w 6085774"/>
              <a:gd name="connsiteY157" fmla="*/ 3075890 h 5998412"/>
              <a:gd name="connsiteX158" fmla="*/ 2483690 w 6085774"/>
              <a:gd name="connsiteY158" fmla="*/ 2501792 h 5998412"/>
              <a:gd name="connsiteX159" fmla="*/ 3043710 w 6085774"/>
              <a:gd name="connsiteY159" fmla="*/ 2255428 h 5998412"/>
              <a:gd name="connsiteX160" fmla="*/ 3054269 w 6085774"/>
              <a:gd name="connsiteY160" fmla="*/ 1505495 h 5998412"/>
              <a:gd name="connsiteX161" fmla="*/ 3191387 w 6085774"/>
              <a:gd name="connsiteY161" fmla="*/ 1512112 h 5998412"/>
              <a:gd name="connsiteX162" fmla="*/ 3244884 w 6085774"/>
              <a:gd name="connsiteY162" fmla="*/ 1518306 h 5998412"/>
              <a:gd name="connsiteX163" fmla="*/ 3269380 w 6085774"/>
              <a:gd name="connsiteY163" fmla="*/ 1521685 h 5998412"/>
              <a:gd name="connsiteX164" fmla="*/ 3279797 w 6085774"/>
              <a:gd name="connsiteY164" fmla="*/ 1523234 h 5998412"/>
              <a:gd name="connsiteX165" fmla="*/ 4280597 w 6085774"/>
              <a:gd name="connsiteY165" fmla="*/ 2133512 h 5998412"/>
              <a:gd name="connsiteX166" fmla="*/ 4299743 w 6085774"/>
              <a:gd name="connsiteY166" fmla="*/ 2161668 h 5998412"/>
              <a:gd name="connsiteX167" fmla="*/ 4317905 w 6085774"/>
              <a:gd name="connsiteY167" fmla="*/ 2188697 h 5998412"/>
              <a:gd name="connsiteX168" fmla="*/ 4327337 w 6085774"/>
              <a:gd name="connsiteY168" fmla="*/ 2202775 h 5998412"/>
              <a:gd name="connsiteX169" fmla="*/ 4485292 w 6085774"/>
              <a:gd name="connsiteY169" fmla="*/ 3465427 h 5998412"/>
              <a:gd name="connsiteX170" fmla="*/ 4483039 w 6085774"/>
              <a:gd name="connsiteY170" fmla="*/ 3472043 h 5998412"/>
              <a:gd name="connsiteX171" fmla="*/ 4466989 w 6085774"/>
              <a:gd name="connsiteY171" fmla="*/ 3516952 h 5998412"/>
              <a:gd name="connsiteX172" fmla="*/ 4460515 w 6085774"/>
              <a:gd name="connsiteY172" fmla="*/ 3534268 h 5998412"/>
              <a:gd name="connsiteX173" fmla="*/ 4443761 w 6085774"/>
              <a:gd name="connsiteY173" fmla="*/ 3575235 h 5998412"/>
              <a:gd name="connsiteX174" fmla="*/ 4434892 w 6085774"/>
              <a:gd name="connsiteY174" fmla="*/ 3595929 h 5998412"/>
              <a:gd name="connsiteX175" fmla="*/ 4414199 w 6085774"/>
              <a:gd name="connsiteY175" fmla="*/ 3640978 h 5998412"/>
              <a:gd name="connsiteX176" fmla="*/ 4401527 w 6085774"/>
              <a:gd name="connsiteY176" fmla="*/ 3666318 h 5998412"/>
              <a:gd name="connsiteX177" fmla="*/ 4387449 w 6085774"/>
              <a:gd name="connsiteY177" fmla="*/ 3693067 h 5998412"/>
              <a:gd name="connsiteX178" fmla="*/ 4373371 w 6085774"/>
              <a:gd name="connsiteY178" fmla="*/ 3719534 h 5998412"/>
              <a:gd name="connsiteX179" fmla="*/ 4359294 w 6085774"/>
              <a:gd name="connsiteY179" fmla="*/ 3744311 h 5998412"/>
              <a:gd name="connsiteX180" fmla="*/ 4343949 w 6085774"/>
              <a:gd name="connsiteY180" fmla="*/ 3770355 h 5998412"/>
              <a:gd name="connsiteX181" fmla="*/ 4328182 w 6085774"/>
              <a:gd name="connsiteY181" fmla="*/ 3795414 h 5998412"/>
              <a:gd name="connsiteX182" fmla="*/ 4312555 w 6085774"/>
              <a:gd name="connsiteY182" fmla="*/ 3819769 h 5998412"/>
              <a:gd name="connsiteX183" fmla="*/ 4290031 w 6085774"/>
              <a:gd name="connsiteY183" fmla="*/ 3852430 h 5998412"/>
              <a:gd name="connsiteX184" fmla="*/ 4268209 w 6085774"/>
              <a:gd name="connsiteY184" fmla="*/ 3882275 h 5998412"/>
              <a:gd name="connsiteX185" fmla="*/ 4245544 w 6085774"/>
              <a:gd name="connsiteY185" fmla="*/ 3912261 h 5998412"/>
              <a:gd name="connsiteX186" fmla="*/ 4229637 w 6085774"/>
              <a:gd name="connsiteY186" fmla="*/ 3931970 h 5998412"/>
              <a:gd name="connsiteX187" fmla="*/ 4207535 w 6085774"/>
              <a:gd name="connsiteY187" fmla="*/ 3958859 h 5998412"/>
              <a:gd name="connsiteX188" fmla="*/ 4191344 w 6085774"/>
              <a:gd name="connsiteY188" fmla="*/ 3977582 h 5998412"/>
              <a:gd name="connsiteX189" fmla="*/ 4166145 w 6085774"/>
              <a:gd name="connsiteY189" fmla="*/ 4005738 h 5998412"/>
              <a:gd name="connsiteX190" fmla="*/ 4152067 w 6085774"/>
              <a:gd name="connsiteY190" fmla="*/ 4021365 h 5998412"/>
              <a:gd name="connsiteX191" fmla="*/ 4116731 w 6085774"/>
              <a:gd name="connsiteY191" fmla="*/ 4057405 h 5998412"/>
              <a:gd name="connsiteX192" fmla="*/ 4110819 w 6085774"/>
              <a:gd name="connsiteY192" fmla="*/ 4063317 h 5998412"/>
              <a:gd name="connsiteX193" fmla="*/ 4015371 w 6085774"/>
              <a:gd name="connsiteY193" fmla="*/ 4147784 h 5998412"/>
              <a:gd name="connsiteX194" fmla="*/ 4012976 w 6085774"/>
              <a:gd name="connsiteY194" fmla="*/ 4149756 h 5998412"/>
              <a:gd name="connsiteX195" fmla="*/ 3993971 w 6085774"/>
              <a:gd name="connsiteY195" fmla="*/ 4164537 h 5998412"/>
              <a:gd name="connsiteX196" fmla="*/ 3986087 w 6085774"/>
              <a:gd name="connsiteY196" fmla="*/ 4170732 h 5998412"/>
              <a:gd name="connsiteX197" fmla="*/ 3752956 w 6085774"/>
              <a:gd name="connsiteY197" fmla="*/ 4320803 h 5998412"/>
              <a:gd name="connsiteX198" fmla="*/ 3747748 w 6085774"/>
              <a:gd name="connsiteY198" fmla="*/ 4323619 h 5998412"/>
              <a:gd name="connsiteX199" fmla="*/ 3741976 w 6085774"/>
              <a:gd name="connsiteY199" fmla="*/ 4326575 h 5998412"/>
              <a:gd name="connsiteX200" fmla="*/ 3548404 w 6085774"/>
              <a:gd name="connsiteY200" fmla="*/ 4408790 h 5998412"/>
              <a:gd name="connsiteX201" fmla="*/ 3308235 w 6085774"/>
              <a:gd name="connsiteY201" fmla="*/ 3716296 h 5998412"/>
              <a:gd name="connsiteX202" fmla="*/ 3808847 w 6085774"/>
              <a:gd name="connsiteY202" fmla="*/ 2873027 h 5998412"/>
              <a:gd name="connsiteX203" fmla="*/ 3054269 w 6085774"/>
              <a:gd name="connsiteY203" fmla="*/ 2235015 h 5998412"/>
              <a:gd name="connsiteX204" fmla="*/ 3034560 w 6085774"/>
              <a:gd name="connsiteY204" fmla="*/ 1505495 h 5998412"/>
              <a:gd name="connsiteX205" fmla="*/ 3034560 w 6085774"/>
              <a:gd name="connsiteY205" fmla="*/ 2234873 h 5998412"/>
              <a:gd name="connsiteX206" fmla="*/ 2469049 w 6085774"/>
              <a:gd name="connsiteY206" fmla="*/ 2488699 h 5998412"/>
              <a:gd name="connsiteX207" fmla="*/ 2275900 w 6085774"/>
              <a:gd name="connsiteY207" fmla="*/ 3068570 h 5998412"/>
              <a:gd name="connsiteX208" fmla="*/ 1535541 w 6085774"/>
              <a:gd name="connsiteY208" fmla="*/ 3148532 h 5998412"/>
              <a:gd name="connsiteX209" fmla="*/ 1528643 w 6085774"/>
              <a:gd name="connsiteY209" fmla="*/ 3045059 h 5998412"/>
              <a:gd name="connsiteX210" fmla="*/ 1528643 w 6085774"/>
              <a:gd name="connsiteY210" fmla="*/ 3038021 h 5998412"/>
              <a:gd name="connsiteX211" fmla="*/ 1528643 w 6085774"/>
              <a:gd name="connsiteY211" fmla="*/ 2988184 h 5998412"/>
              <a:gd name="connsiteX212" fmla="*/ 1528643 w 6085774"/>
              <a:gd name="connsiteY212" fmla="*/ 2968335 h 5998412"/>
              <a:gd name="connsiteX213" fmla="*/ 1529627 w 6085774"/>
              <a:gd name="connsiteY213" fmla="*/ 2940179 h 5998412"/>
              <a:gd name="connsiteX214" fmla="*/ 1530753 w 6085774"/>
              <a:gd name="connsiteY214" fmla="*/ 2913993 h 5998412"/>
              <a:gd name="connsiteX215" fmla="*/ 1530753 w 6085774"/>
              <a:gd name="connsiteY215" fmla="*/ 2908925 h 5998412"/>
              <a:gd name="connsiteX216" fmla="*/ 1536526 w 6085774"/>
              <a:gd name="connsiteY216" fmla="*/ 2841774 h 5998412"/>
              <a:gd name="connsiteX217" fmla="*/ 1537653 w 6085774"/>
              <a:gd name="connsiteY217" fmla="*/ 2831778 h 5998412"/>
              <a:gd name="connsiteX218" fmla="*/ 1553701 w 6085774"/>
              <a:gd name="connsiteY218" fmla="*/ 2726054 h 5998412"/>
              <a:gd name="connsiteX219" fmla="*/ 1555390 w 6085774"/>
              <a:gd name="connsiteY219" fmla="*/ 2717465 h 5998412"/>
              <a:gd name="connsiteX220" fmla="*/ 1577634 w 6085774"/>
              <a:gd name="connsiteY220" fmla="*/ 2620891 h 5998412"/>
              <a:gd name="connsiteX221" fmla="*/ 1583828 w 6085774"/>
              <a:gd name="connsiteY221" fmla="*/ 2598084 h 5998412"/>
              <a:gd name="connsiteX222" fmla="*/ 1590023 w 6085774"/>
              <a:gd name="connsiteY222" fmla="*/ 2576686 h 5998412"/>
              <a:gd name="connsiteX223" fmla="*/ 1604101 w 6085774"/>
              <a:gd name="connsiteY223" fmla="*/ 2531496 h 5998412"/>
              <a:gd name="connsiteX224" fmla="*/ 1605790 w 6085774"/>
              <a:gd name="connsiteY224" fmla="*/ 2526568 h 5998412"/>
              <a:gd name="connsiteX225" fmla="*/ 2178339 w 6085774"/>
              <a:gd name="connsiteY225" fmla="*/ 1771850 h 5998412"/>
              <a:gd name="connsiteX226" fmla="*/ 2201568 w 6085774"/>
              <a:gd name="connsiteY226" fmla="*/ 1756365 h 5998412"/>
              <a:gd name="connsiteX227" fmla="*/ 2219166 w 6085774"/>
              <a:gd name="connsiteY227" fmla="*/ 1744820 h 5998412"/>
              <a:gd name="connsiteX228" fmla="*/ 3034560 w 6085774"/>
              <a:gd name="connsiteY228" fmla="*/ 1505495 h 5998412"/>
              <a:gd name="connsiteX229" fmla="*/ 5540434 w 6085774"/>
              <a:gd name="connsiteY229" fmla="*/ 1282219 h 5998412"/>
              <a:gd name="connsiteX230" fmla="*/ 5921947 w 6085774"/>
              <a:gd name="connsiteY230" fmla="*/ 3973360 h 5998412"/>
              <a:gd name="connsiteX231" fmla="*/ 5220865 w 6085774"/>
              <a:gd name="connsiteY231" fmla="*/ 3734034 h 5998412"/>
              <a:gd name="connsiteX232" fmla="*/ 5222132 w 6085774"/>
              <a:gd name="connsiteY232" fmla="*/ 3730093 h 5998412"/>
              <a:gd name="connsiteX233" fmla="*/ 5106833 w 6085774"/>
              <a:gd name="connsiteY233" fmla="*/ 1993860 h 5998412"/>
              <a:gd name="connsiteX234" fmla="*/ 5105285 w 6085774"/>
              <a:gd name="connsiteY234" fmla="*/ 1990622 h 5998412"/>
              <a:gd name="connsiteX235" fmla="*/ 5081071 w 6085774"/>
              <a:gd name="connsiteY235" fmla="*/ 1944306 h 5998412"/>
              <a:gd name="connsiteX236" fmla="*/ 5071920 w 6085774"/>
              <a:gd name="connsiteY236" fmla="*/ 1926849 h 5998412"/>
              <a:gd name="connsiteX237" fmla="*/ 5053760 w 6085774"/>
              <a:gd name="connsiteY237" fmla="*/ 1894329 h 5998412"/>
              <a:gd name="connsiteX238" fmla="*/ 5036303 w 6085774"/>
              <a:gd name="connsiteY238" fmla="*/ 1863780 h 5998412"/>
              <a:gd name="connsiteX239" fmla="*/ 5024478 w 6085774"/>
              <a:gd name="connsiteY239" fmla="*/ 1844071 h 5998412"/>
              <a:gd name="connsiteX240" fmla="*/ 4998575 w 6085774"/>
              <a:gd name="connsiteY240" fmla="*/ 1801837 h 5998412"/>
              <a:gd name="connsiteX241" fmla="*/ 4993507 w 6085774"/>
              <a:gd name="connsiteY241" fmla="*/ 1794094 h 5998412"/>
              <a:gd name="connsiteX242" fmla="*/ 4932972 w 6085774"/>
              <a:gd name="connsiteY242" fmla="*/ 1703151 h 5998412"/>
              <a:gd name="connsiteX243" fmla="*/ 5263380 w 6085774"/>
              <a:gd name="connsiteY243" fmla="*/ 1473962 h 5998412"/>
              <a:gd name="connsiteX244" fmla="*/ 2051356 w 6085774"/>
              <a:gd name="connsiteY244" fmla="*/ 977432 h 5998412"/>
              <a:gd name="connsiteX245" fmla="*/ 2368955 w 6085774"/>
              <a:gd name="connsiteY245" fmla="*/ 1636701 h 5998412"/>
              <a:gd name="connsiteX246" fmla="*/ 2193966 w 6085774"/>
              <a:gd name="connsiteY246" fmla="*/ 1735247 h 5998412"/>
              <a:gd name="connsiteX247" fmla="*/ 2168906 w 6085774"/>
              <a:gd name="connsiteY247" fmla="*/ 1751718 h 5998412"/>
              <a:gd name="connsiteX248" fmla="*/ 2156800 w 6085774"/>
              <a:gd name="connsiteY248" fmla="*/ 1760165 h 5998412"/>
              <a:gd name="connsiteX249" fmla="*/ 1897906 w 6085774"/>
              <a:gd name="connsiteY249" fmla="*/ 1985412 h 5998412"/>
              <a:gd name="connsiteX250" fmla="*/ 1585798 w 6085774"/>
              <a:gd name="connsiteY250" fmla="*/ 2515025 h 5998412"/>
              <a:gd name="connsiteX251" fmla="*/ 1582279 w 6085774"/>
              <a:gd name="connsiteY251" fmla="*/ 2525442 h 5998412"/>
              <a:gd name="connsiteX252" fmla="*/ 1568201 w 6085774"/>
              <a:gd name="connsiteY252" fmla="*/ 2571054 h 5998412"/>
              <a:gd name="connsiteX253" fmla="*/ 1562007 w 6085774"/>
              <a:gd name="connsiteY253" fmla="*/ 2592735 h 5998412"/>
              <a:gd name="connsiteX254" fmla="*/ 1555671 w 6085774"/>
              <a:gd name="connsiteY254" fmla="*/ 2615681 h 5998412"/>
              <a:gd name="connsiteX255" fmla="*/ 1548350 w 6085774"/>
              <a:gd name="connsiteY255" fmla="*/ 2644542 h 5998412"/>
              <a:gd name="connsiteX256" fmla="*/ 1545677 w 6085774"/>
              <a:gd name="connsiteY256" fmla="*/ 2655662 h 5998412"/>
              <a:gd name="connsiteX257" fmla="*/ 1531599 w 6085774"/>
              <a:gd name="connsiteY257" fmla="*/ 2721689 h 5998412"/>
              <a:gd name="connsiteX258" fmla="*/ 1531599 w 6085774"/>
              <a:gd name="connsiteY258" fmla="*/ 2725208 h 5998412"/>
              <a:gd name="connsiteX259" fmla="*/ 1525122 w 6085774"/>
              <a:gd name="connsiteY259" fmla="*/ 2762234 h 5998412"/>
              <a:gd name="connsiteX260" fmla="*/ 1525122 w 6085774"/>
              <a:gd name="connsiteY260" fmla="*/ 2766175 h 5998412"/>
              <a:gd name="connsiteX261" fmla="*/ 1515126 w 6085774"/>
              <a:gd name="connsiteY261" fmla="*/ 2840648 h 5998412"/>
              <a:gd name="connsiteX262" fmla="*/ 1515126 w 6085774"/>
              <a:gd name="connsiteY262" fmla="*/ 2842197 h 5998412"/>
              <a:gd name="connsiteX263" fmla="*/ 1511890 w 6085774"/>
              <a:gd name="connsiteY263" fmla="*/ 2876405 h 5998412"/>
              <a:gd name="connsiteX264" fmla="*/ 1510763 w 6085774"/>
              <a:gd name="connsiteY264" fmla="*/ 2891188 h 5998412"/>
              <a:gd name="connsiteX265" fmla="*/ 1508229 w 6085774"/>
              <a:gd name="connsiteY265" fmla="*/ 2933421 h 5998412"/>
              <a:gd name="connsiteX266" fmla="*/ 1507102 w 6085774"/>
              <a:gd name="connsiteY266" fmla="*/ 2964814 h 5998412"/>
              <a:gd name="connsiteX267" fmla="*/ 1507102 w 6085774"/>
              <a:gd name="connsiteY267" fmla="*/ 2985228 h 5998412"/>
              <a:gd name="connsiteX268" fmla="*/ 1507102 w 6085774"/>
              <a:gd name="connsiteY268" fmla="*/ 3024505 h 5998412"/>
              <a:gd name="connsiteX269" fmla="*/ 1507102 w 6085774"/>
              <a:gd name="connsiteY269" fmla="*/ 3034360 h 5998412"/>
              <a:gd name="connsiteX270" fmla="*/ 1514142 w 6085774"/>
              <a:gd name="connsiteY270" fmla="*/ 3149659 h 5998412"/>
              <a:gd name="connsiteX271" fmla="*/ 776176 w 6085774"/>
              <a:gd name="connsiteY271" fmla="*/ 3226806 h 5998412"/>
              <a:gd name="connsiteX272" fmla="*/ 770967 w 6085774"/>
              <a:gd name="connsiteY272" fmla="*/ 2824740 h 5998412"/>
              <a:gd name="connsiteX273" fmla="*/ 776879 w 6085774"/>
              <a:gd name="connsiteY273" fmla="*/ 2762092 h 5998412"/>
              <a:gd name="connsiteX274" fmla="*/ 777584 w 6085774"/>
              <a:gd name="connsiteY274" fmla="*/ 2754771 h 5998412"/>
              <a:gd name="connsiteX275" fmla="*/ 784763 w 6085774"/>
              <a:gd name="connsiteY275" fmla="*/ 2697615 h 5998412"/>
              <a:gd name="connsiteX276" fmla="*/ 787578 w 6085774"/>
              <a:gd name="connsiteY276" fmla="*/ 2677766 h 5998412"/>
              <a:gd name="connsiteX277" fmla="*/ 793492 w 6085774"/>
              <a:gd name="connsiteY277" fmla="*/ 2640177 h 5998412"/>
              <a:gd name="connsiteX278" fmla="*/ 800953 w 6085774"/>
              <a:gd name="connsiteY278" fmla="*/ 2597944 h 5998412"/>
              <a:gd name="connsiteX279" fmla="*/ 805317 w 6085774"/>
              <a:gd name="connsiteY279" fmla="*/ 2574573 h 5998412"/>
              <a:gd name="connsiteX280" fmla="*/ 812778 w 6085774"/>
              <a:gd name="connsiteY280" fmla="*/ 2537971 h 5998412"/>
              <a:gd name="connsiteX281" fmla="*/ 812778 w 6085774"/>
              <a:gd name="connsiteY281" fmla="*/ 2535578 h 5998412"/>
              <a:gd name="connsiteX282" fmla="*/ 1291428 w 6085774"/>
              <a:gd name="connsiteY282" fmla="*/ 1562088 h 5998412"/>
              <a:gd name="connsiteX283" fmla="*/ 1301424 w 6085774"/>
              <a:gd name="connsiteY283" fmla="*/ 1550404 h 5998412"/>
              <a:gd name="connsiteX284" fmla="*/ 1323103 w 6085774"/>
              <a:gd name="connsiteY284" fmla="*/ 1525345 h 5998412"/>
              <a:gd name="connsiteX285" fmla="*/ 1357032 w 6085774"/>
              <a:gd name="connsiteY285" fmla="*/ 1487616 h 5998412"/>
              <a:gd name="connsiteX286" fmla="*/ 1367449 w 6085774"/>
              <a:gd name="connsiteY286" fmla="*/ 1476494 h 5998412"/>
              <a:gd name="connsiteX287" fmla="*/ 1554404 w 6085774"/>
              <a:gd name="connsiteY287" fmla="*/ 1298831 h 5998412"/>
              <a:gd name="connsiteX288" fmla="*/ 1562148 w 6085774"/>
              <a:gd name="connsiteY288" fmla="*/ 1292354 h 5998412"/>
              <a:gd name="connsiteX289" fmla="*/ 2051356 w 6085774"/>
              <a:gd name="connsiteY289" fmla="*/ 977432 h 5998412"/>
              <a:gd name="connsiteX290" fmla="*/ 2639251 w 6085774"/>
              <a:gd name="connsiteY290" fmla="*/ 788507 h 5998412"/>
              <a:gd name="connsiteX291" fmla="*/ 2767923 w 6085774"/>
              <a:gd name="connsiteY291" fmla="*/ 1508310 h 5998412"/>
              <a:gd name="connsiteX292" fmla="*/ 2390353 w 6085774"/>
              <a:gd name="connsiteY292" fmla="*/ 1627692 h 5998412"/>
              <a:gd name="connsiteX293" fmla="*/ 2069939 w 6085774"/>
              <a:gd name="connsiteY293" fmla="*/ 968424 h 5998412"/>
              <a:gd name="connsiteX294" fmla="*/ 2639251 w 6085774"/>
              <a:gd name="connsiteY294" fmla="*/ 788507 h 5998412"/>
              <a:gd name="connsiteX295" fmla="*/ 3034560 w 6085774"/>
              <a:gd name="connsiteY295" fmla="*/ 752747 h 5998412"/>
              <a:gd name="connsiteX296" fmla="*/ 3034560 w 6085774"/>
              <a:gd name="connsiteY296" fmla="*/ 1483956 h 5998412"/>
              <a:gd name="connsiteX297" fmla="*/ 2788758 w 6085774"/>
              <a:gd name="connsiteY297" fmla="*/ 1505072 h 5998412"/>
              <a:gd name="connsiteX298" fmla="*/ 2660087 w 6085774"/>
              <a:gd name="connsiteY298" fmla="*/ 784985 h 5998412"/>
              <a:gd name="connsiteX299" fmla="*/ 3034560 w 6085774"/>
              <a:gd name="connsiteY299" fmla="*/ 752747 h 5998412"/>
              <a:gd name="connsiteX300" fmla="*/ 3054832 w 6085774"/>
              <a:gd name="connsiteY300" fmla="*/ 752606 h 5998412"/>
              <a:gd name="connsiteX301" fmla="*/ 4903689 w 6085774"/>
              <a:gd name="connsiteY301" fmla="*/ 1697518 h 5998412"/>
              <a:gd name="connsiteX302" fmla="*/ 4979709 w 6085774"/>
              <a:gd name="connsiteY302" fmla="*/ 1810142 h 5998412"/>
              <a:gd name="connsiteX303" fmla="*/ 5007865 w 6085774"/>
              <a:gd name="connsiteY303" fmla="*/ 1855191 h 5998412"/>
              <a:gd name="connsiteX304" fmla="*/ 5017438 w 6085774"/>
              <a:gd name="connsiteY304" fmla="*/ 1871099 h 5998412"/>
              <a:gd name="connsiteX305" fmla="*/ 5034472 w 6085774"/>
              <a:gd name="connsiteY305" fmla="*/ 1900804 h 5998412"/>
              <a:gd name="connsiteX306" fmla="*/ 5052632 w 6085774"/>
              <a:gd name="connsiteY306" fmla="*/ 1933184 h 5998412"/>
              <a:gd name="connsiteX307" fmla="*/ 5059813 w 6085774"/>
              <a:gd name="connsiteY307" fmla="*/ 1946557 h 5998412"/>
              <a:gd name="connsiteX308" fmla="*/ 5202563 w 6085774"/>
              <a:gd name="connsiteY308" fmla="*/ 3727981 h 5998412"/>
              <a:gd name="connsiteX309" fmla="*/ 4499651 w 6085774"/>
              <a:gd name="connsiteY309" fmla="*/ 3486826 h 5998412"/>
              <a:gd name="connsiteX310" fmla="*/ 4297211 w 6085774"/>
              <a:gd name="connsiteY310" fmla="*/ 2121265 h 5998412"/>
              <a:gd name="connsiteX311" fmla="*/ 4038036 w 6085774"/>
              <a:gd name="connsiteY311" fmla="*/ 1843789 h 5998412"/>
              <a:gd name="connsiteX312" fmla="*/ 4036487 w 6085774"/>
              <a:gd name="connsiteY312" fmla="*/ 1842380 h 5998412"/>
              <a:gd name="connsiteX313" fmla="*/ 4034094 w 6085774"/>
              <a:gd name="connsiteY313" fmla="*/ 1840550 h 5998412"/>
              <a:gd name="connsiteX314" fmla="*/ 3987636 w 6085774"/>
              <a:gd name="connsiteY314" fmla="*/ 1803384 h 5998412"/>
              <a:gd name="connsiteX315" fmla="*/ 3982568 w 6085774"/>
              <a:gd name="connsiteY315" fmla="*/ 1799442 h 5998412"/>
              <a:gd name="connsiteX316" fmla="*/ 3938222 w 6085774"/>
              <a:gd name="connsiteY316" fmla="*/ 1767204 h 5998412"/>
              <a:gd name="connsiteX317" fmla="*/ 3917387 w 6085774"/>
              <a:gd name="connsiteY317" fmla="*/ 1753126 h 5998412"/>
              <a:gd name="connsiteX318" fmla="*/ 3891625 w 6085774"/>
              <a:gd name="connsiteY318" fmla="*/ 1736093 h 5998412"/>
              <a:gd name="connsiteX319" fmla="*/ 3847983 w 6085774"/>
              <a:gd name="connsiteY319" fmla="*/ 1708640 h 5998412"/>
              <a:gd name="connsiteX320" fmla="*/ 3829400 w 6085774"/>
              <a:gd name="connsiteY320" fmla="*/ 1697518 h 5998412"/>
              <a:gd name="connsiteX321" fmla="*/ 3798288 w 6085774"/>
              <a:gd name="connsiteY321" fmla="*/ 1679781 h 5998412"/>
              <a:gd name="connsiteX322" fmla="*/ 3783365 w 6085774"/>
              <a:gd name="connsiteY322" fmla="*/ 1671615 h 5998412"/>
              <a:gd name="connsiteX323" fmla="*/ 3721141 w 6085774"/>
              <a:gd name="connsiteY323" fmla="*/ 1639799 h 5998412"/>
              <a:gd name="connsiteX324" fmla="*/ 3711708 w 6085774"/>
              <a:gd name="connsiteY324" fmla="*/ 1635152 h 5998412"/>
              <a:gd name="connsiteX325" fmla="*/ 3678062 w 6085774"/>
              <a:gd name="connsiteY325" fmla="*/ 1619667 h 5998412"/>
              <a:gd name="connsiteX326" fmla="*/ 3661451 w 6085774"/>
              <a:gd name="connsiteY326" fmla="*/ 1612487 h 5998412"/>
              <a:gd name="connsiteX327" fmla="*/ 3607954 w 6085774"/>
              <a:gd name="connsiteY327" fmla="*/ 1590526 h 5998412"/>
              <a:gd name="connsiteX328" fmla="*/ 3585710 w 6085774"/>
              <a:gd name="connsiteY328" fmla="*/ 1581939 h 5998412"/>
              <a:gd name="connsiteX329" fmla="*/ 3557555 w 6085774"/>
              <a:gd name="connsiteY329" fmla="*/ 1571802 h 5998412"/>
              <a:gd name="connsiteX330" fmla="*/ 3528555 w 6085774"/>
              <a:gd name="connsiteY330" fmla="*/ 1561947 h 5998412"/>
              <a:gd name="connsiteX331" fmla="*/ 3505044 w 6085774"/>
              <a:gd name="connsiteY331" fmla="*/ 1554346 h 5998412"/>
              <a:gd name="connsiteX332" fmla="*/ 3453660 w 6085774"/>
              <a:gd name="connsiteY332" fmla="*/ 1539422 h 5998412"/>
              <a:gd name="connsiteX333" fmla="*/ 3436344 w 6085774"/>
              <a:gd name="connsiteY333" fmla="*/ 1534918 h 5998412"/>
              <a:gd name="connsiteX334" fmla="*/ 3387353 w 6085774"/>
              <a:gd name="connsiteY334" fmla="*/ 1522952 h 5998412"/>
              <a:gd name="connsiteX335" fmla="*/ 3379329 w 6085774"/>
              <a:gd name="connsiteY335" fmla="*/ 1521122 h 5998412"/>
              <a:gd name="connsiteX336" fmla="*/ 3316119 w 6085774"/>
              <a:gd name="connsiteY336" fmla="*/ 1508593 h 5998412"/>
              <a:gd name="connsiteX337" fmla="*/ 3314993 w 6085774"/>
              <a:gd name="connsiteY337" fmla="*/ 1508593 h 5998412"/>
              <a:gd name="connsiteX338" fmla="*/ 3054832 w 6085774"/>
              <a:gd name="connsiteY338" fmla="*/ 1484660 h 5998412"/>
              <a:gd name="connsiteX339" fmla="*/ 1057173 w 6085774"/>
              <a:gd name="connsiteY339" fmla="*/ 726704 h 5998412"/>
              <a:gd name="connsiteX340" fmla="*/ 1540046 w 6085774"/>
              <a:gd name="connsiteY340" fmla="*/ 1282783 h 5998412"/>
              <a:gd name="connsiteX341" fmla="*/ 1390539 w 6085774"/>
              <a:gd name="connsiteY341" fmla="*/ 1422294 h 5998412"/>
              <a:gd name="connsiteX342" fmla="*/ 1384485 w 6085774"/>
              <a:gd name="connsiteY342" fmla="*/ 1428630 h 5998412"/>
              <a:gd name="connsiteX343" fmla="*/ 1347319 w 6085774"/>
              <a:gd name="connsiteY343" fmla="*/ 1467626 h 5998412"/>
              <a:gd name="connsiteX344" fmla="*/ 1328596 w 6085774"/>
              <a:gd name="connsiteY344" fmla="*/ 1488179 h 5998412"/>
              <a:gd name="connsiteX345" fmla="*/ 1307055 w 6085774"/>
              <a:gd name="connsiteY345" fmla="*/ 1512252 h 5998412"/>
              <a:gd name="connsiteX346" fmla="*/ 784342 w 6085774"/>
              <a:gd name="connsiteY346" fmla="*/ 2573166 h 5998412"/>
              <a:gd name="connsiteX347" fmla="*/ 780822 w 6085774"/>
              <a:gd name="connsiteY347" fmla="*/ 2591186 h 5998412"/>
              <a:gd name="connsiteX348" fmla="*/ 774346 w 6085774"/>
              <a:gd name="connsiteY348" fmla="*/ 2627789 h 5998412"/>
              <a:gd name="connsiteX349" fmla="*/ 767167 w 6085774"/>
              <a:gd name="connsiteY349" fmla="*/ 2672557 h 5998412"/>
              <a:gd name="connsiteX350" fmla="*/ 764210 w 6085774"/>
              <a:gd name="connsiteY350" fmla="*/ 2694237 h 5998412"/>
              <a:gd name="connsiteX351" fmla="*/ 757875 w 6085774"/>
              <a:gd name="connsiteY351" fmla="*/ 2743791 h 5998412"/>
              <a:gd name="connsiteX352" fmla="*/ 757031 w 6085774"/>
              <a:gd name="connsiteY352" fmla="*/ 2750971 h 5998412"/>
              <a:gd name="connsiteX353" fmla="*/ 750837 w 6085774"/>
              <a:gd name="connsiteY353" fmla="*/ 2814040 h 5998412"/>
              <a:gd name="connsiteX354" fmla="*/ 750837 w 6085774"/>
              <a:gd name="connsiteY354" fmla="*/ 2820375 h 5998412"/>
              <a:gd name="connsiteX355" fmla="*/ 755342 w 6085774"/>
              <a:gd name="connsiteY355" fmla="*/ 3228918 h 5998412"/>
              <a:gd name="connsiteX356" fmla="*/ 16108 w 6085774"/>
              <a:gd name="connsiteY356" fmla="*/ 3306486 h 5998412"/>
              <a:gd name="connsiteX357" fmla="*/ 1057173 w 6085774"/>
              <a:gd name="connsiteY357" fmla="*/ 726704 h 5998412"/>
              <a:gd name="connsiteX358" fmla="*/ 1721369 w 6085774"/>
              <a:gd name="connsiteY358" fmla="*/ 298733 h 5998412"/>
              <a:gd name="connsiteX359" fmla="*/ 1973927 w 6085774"/>
              <a:gd name="connsiteY359" fmla="*/ 817647 h 5998412"/>
              <a:gd name="connsiteX360" fmla="*/ 2041783 w 6085774"/>
              <a:gd name="connsiteY360" fmla="*/ 957442 h 5998412"/>
              <a:gd name="connsiteX361" fmla="*/ 1556376 w 6085774"/>
              <a:gd name="connsiteY361" fmla="*/ 1269126 h 5998412"/>
              <a:gd name="connsiteX362" fmla="*/ 1073784 w 6085774"/>
              <a:gd name="connsiteY362" fmla="*/ 713611 h 5998412"/>
              <a:gd name="connsiteX363" fmla="*/ 1721369 w 6085774"/>
              <a:gd name="connsiteY363" fmla="*/ 298733 h 5998412"/>
              <a:gd name="connsiteX364" fmla="*/ 2507482 w 6085774"/>
              <a:gd name="connsiteY364" fmla="*/ 46598 h 5998412"/>
              <a:gd name="connsiteX365" fmla="*/ 2636294 w 6085774"/>
              <a:gd name="connsiteY365" fmla="*/ 766965 h 5998412"/>
              <a:gd name="connsiteX366" fmla="*/ 2060366 w 6085774"/>
              <a:gd name="connsiteY366" fmla="*/ 948712 h 5998412"/>
              <a:gd name="connsiteX367" fmla="*/ 1998845 w 6085774"/>
              <a:gd name="connsiteY367" fmla="*/ 822434 h 5998412"/>
              <a:gd name="connsiteX368" fmla="*/ 1739389 w 6085774"/>
              <a:gd name="connsiteY368" fmla="*/ 288738 h 5998412"/>
              <a:gd name="connsiteX369" fmla="*/ 2507482 w 6085774"/>
              <a:gd name="connsiteY369" fmla="*/ 46598 h 5998412"/>
              <a:gd name="connsiteX370" fmla="*/ 3054832 w 6085774"/>
              <a:gd name="connsiteY370" fmla="*/ 0 h 5998412"/>
              <a:gd name="connsiteX371" fmla="*/ 5529453 w 6085774"/>
              <a:gd name="connsiteY371" fmla="*/ 1265326 h 5998412"/>
              <a:gd name="connsiteX372" fmla="*/ 5249864 w 6085774"/>
              <a:gd name="connsiteY372" fmla="*/ 1458898 h 5998412"/>
              <a:gd name="connsiteX373" fmla="*/ 4921005 w 6085774"/>
              <a:gd name="connsiteY373" fmla="*/ 1686538 h 5998412"/>
              <a:gd name="connsiteX374" fmla="*/ 3054832 w 6085774"/>
              <a:gd name="connsiteY374" fmla="*/ 732053 h 59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6085774" h="5998412">
                <a:moveTo>
                  <a:pt x="1745443" y="4871250"/>
                </a:moveTo>
                <a:cubicBezTo>
                  <a:pt x="1759942" y="4880401"/>
                  <a:pt x="1775288" y="4889974"/>
                  <a:pt x="1789366" y="4899406"/>
                </a:cubicBezTo>
                <a:lnTo>
                  <a:pt x="1806821" y="4910528"/>
                </a:lnTo>
                <a:cubicBezTo>
                  <a:pt x="1821604" y="4919819"/>
                  <a:pt x="1836526" y="4928971"/>
                  <a:pt x="1851590" y="4937839"/>
                </a:cubicBezTo>
                <a:lnTo>
                  <a:pt x="1868061" y="4947552"/>
                </a:lnTo>
                <a:cubicBezTo>
                  <a:pt x="1884111" y="4957267"/>
                  <a:pt x="1900299" y="4966700"/>
                  <a:pt x="1916631" y="4975708"/>
                </a:cubicBezTo>
                <a:lnTo>
                  <a:pt x="1919024" y="4976976"/>
                </a:lnTo>
                <a:cubicBezTo>
                  <a:pt x="2428294" y="5258028"/>
                  <a:pt x="3024283" y="5338385"/>
                  <a:pt x="3589794" y="5202223"/>
                </a:cubicBezTo>
                <a:lnTo>
                  <a:pt x="3592327" y="5202223"/>
                </a:lnTo>
                <a:cubicBezTo>
                  <a:pt x="3632591" y="5192551"/>
                  <a:pt x="3672670" y="5181712"/>
                  <a:pt x="3712554" y="5169703"/>
                </a:cubicBezTo>
                <a:lnTo>
                  <a:pt x="3732967" y="5163509"/>
                </a:lnTo>
                <a:lnTo>
                  <a:pt x="3770977" y="5151402"/>
                </a:lnTo>
                <a:lnTo>
                  <a:pt x="3784914" y="5146615"/>
                </a:lnTo>
                <a:lnTo>
                  <a:pt x="4027196" y="5838827"/>
                </a:lnTo>
                <a:cubicBezTo>
                  <a:pt x="3117972" y="6142770"/>
                  <a:pt x="2119198" y="6007933"/>
                  <a:pt x="1323105" y="5473786"/>
                </a:cubicBezTo>
                <a:close/>
                <a:moveTo>
                  <a:pt x="4688295" y="4585750"/>
                </a:moveTo>
                <a:lnTo>
                  <a:pt x="5220723" y="5096075"/>
                </a:lnTo>
                <a:cubicBezTo>
                  <a:pt x="5132737" y="5184892"/>
                  <a:pt x="5039413" y="5268248"/>
                  <a:pt x="4941277" y="5345678"/>
                </a:cubicBezTo>
                <a:lnTo>
                  <a:pt x="4480647" y="4771015"/>
                </a:lnTo>
                <a:cubicBezTo>
                  <a:pt x="4553569" y="4713534"/>
                  <a:pt x="4622917" y="4651676"/>
                  <a:pt x="4688295" y="4585750"/>
                </a:cubicBezTo>
                <a:close/>
                <a:moveTo>
                  <a:pt x="1314377" y="4496073"/>
                </a:moveTo>
                <a:cubicBezTo>
                  <a:pt x="1330285" y="4513953"/>
                  <a:pt x="1346615" y="4531690"/>
                  <a:pt x="1363086" y="4549147"/>
                </a:cubicBezTo>
                <a:lnTo>
                  <a:pt x="1377164" y="4563225"/>
                </a:lnTo>
                <a:cubicBezTo>
                  <a:pt x="1391242" y="4577486"/>
                  <a:pt x="1405320" y="4591564"/>
                  <a:pt x="1419398" y="4605459"/>
                </a:cubicBezTo>
                <a:cubicBezTo>
                  <a:pt x="1425452" y="4611513"/>
                  <a:pt x="1431646" y="4617284"/>
                  <a:pt x="1437840" y="4623338"/>
                </a:cubicBezTo>
                <a:cubicBezTo>
                  <a:pt x="1450933" y="4636009"/>
                  <a:pt x="1463603" y="4648538"/>
                  <a:pt x="1477681" y="4660785"/>
                </a:cubicBezTo>
                <a:lnTo>
                  <a:pt x="1496264" y="4677680"/>
                </a:lnTo>
                <a:cubicBezTo>
                  <a:pt x="1511186" y="4691193"/>
                  <a:pt x="1526250" y="4704287"/>
                  <a:pt x="1541594" y="4717238"/>
                </a:cubicBezTo>
                <a:cubicBezTo>
                  <a:pt x="1546522" y="4721180"/>
                  <a:pt x="1551027" y="4725262"/>
                  <a:pt x="1555672" y="4729064"/>
                </a:cubicBezTo>
                <a:cubicBezTo>
                  <a:pt x="1596597" y="4763231"/>
                  <a:pt x="1638831" y="4796075"/>
                  <a:pt x="1682374" y="4827609"/>
                </a:cubicBezTo>
                <a:lnTo>
                  <a:pt x="1692370" y="4834648"/>
                </a:lnTo>
                <a:cubicBezTo>
                  <a:pt x="1704055" y="4843094"/>
                  <a:pt x="1715738" y="4851682"/>
                  <a:pt x="1728409" y="4860411"/>
                </a:cubicBezTo>
                <a:lnTo>
                  <a:pt x="1306071" y="5463369"/>
                </a:lnTo>
                <a:cubicBezTo>
                  <a:pt x="1103368" y="5324012"/>
                  <a:pt x="918384" y="5160482"/>
                  <a:pt x="755201" y="4976413"/>
                </a:cubicBezTo>
                <a:close/>
                <a:moveTo>
                  <a:pt x="3751127" y="4345158"/>
                </a:moveTo>
                <a:lnTo>
                  <a:pt x="3853755" y="4537885"/>
                </a:lnTo>
                <a:lnTo>
                  <a:pt x="4096458" y="4993166"/>
                </a:lnTo>
                <a:cubicBezTo>
                  <a:pt x="3999912" y="5042326"/>
                  <a:pt x="3900043" y="5084659"/>
                  <a:pt x="3797585" y="5119868"/>
                </a:cubicBezTo>
                <a:lnTo>
                  <a:pt x="3555444" y="4428359"/>
                </a:lnTo>
                <a:cubicBezTo>
                  <a:pt x="3622496" y="4405129"/>
                  <a:pt x="3687874" y="4377340"/>
                  <a:pt x="3751127" y="4345158"/>
                </a:cubicBezTo>
                <a:close/>
                <a:moveTo>
                  <a:pt x="4970559" y="4239995"/>
                </a:moveTo>
                <a:lnTo>
                  <a:pt x="5353900" y="4484671"/>
                </a:lnTo>
                <a:lnTo>
                  <a:pt x="5593225" y="4637276"/>
                </a:lnTo>
                <a:cubicBezTo>
                  <a:pt x="5488218" y="4796101"/>
                  <a:pt x="5368387" y="4944639"/>
                  <a:pt x="5235365" y="5080871"/>
                </a:cubicBezTo>
                <a:lnTo>
                  <a:pt x="4702937" y="4570828"/>
                </a:lnTo>
                <a:lnTo>
                  <a:pt x="4706879" y="4566604"/>
                </a:lnTo>
                <a:cubicBezTo>
                  <a:pt x="4713214" y="4560127"/>
                  <a:pt x="4719409" y="4553370"/>
                  <a:pt x="4725743" y="4546754"/>
                </a:cubicBezTo>
                <a:cubicBezTo>
                  <a:pt x="4734893" y="4537041"/>
                  <a:pt x="4745593" y="4525496"/>
                  <a:pt x="4753055" y="4517330"/>
                </a:cubicBezTo>
                <a:cubicBezTo>
                  <a:pt x="4760516" y="4509166"/>
                  <a:pt x="4767977" y="4501142"/>
                  <a:pt x="4775297" y="4492835"/>
                </a:cubicBezTo>
                <a:cubicBezTo>
                  <a:pt x="4787405" y="4479883"/>
                  <a:pt x="4799231" y="4465806"/>
                  <a:pt x="4810915" y="4451728"/>
                </a:cubicBezTo>
                <a:cubicBezTo>
                  <a:pt x="4820769" y="4440746"/>
                  <a:pt x="4829920" y="4429626"/>
                  <a:pt x="4839070" y="4418363"/>
                </a:cubicBezTo>
                <a:lnTo>
                  <a:pt x="4851459" y="4403017"/>
                </a:lnTo>
                <a:cubicBezTo>
                  <a:pt x="4881487" y="4365387"/>
                  <a:pt x="4910305" y="4326856"/>
                  <a:pt x="4937898" y="4287438"/>
                </a:cubicBezTo>
                <a:lnTo>
                  <a:pt x="4944515" y="4278005"/>
                </a:lnTo>
                <a:cubicBezTo>
                  <a:pt x="4953243" y="4265476"/>
                  <a:pt x="4961970" y="4252807"/>
                  <a:pt x="4970559" y="4239995"/>
                </a:cubicBezTo>
                <a:close/>
                <a:moveTo>
                  <a:pt x="3990313" y="4192693"/>
                </a:moveTo>
                <a:lnTo>
                  <a:pt x="4451647" y="4768059"/>
                </a:lnTo>
                <a:cubicBezTo>
                  <a:pt x="4346315" y="4849584"/>
                  <a:pt x="4234057" y="4921748"/>
                  <a:pt x="4116169" y="4983734"/>
                </a:cubicBezTo>
                <a:lnTo>
                  <a:pt x="3871493" y="4526763"/>
                </a:lnTo>
                <a:lnTo>
                  <a:pt x="3769148" y="4334881"/>
                </a:lnTo>
                <a:cubicBezTo>
                  <a:pt x="3774497" y="4332066"/>
                  <a:pt x="3779143" y="4329108"/>
                  <a:pt x="3785055" y="4326012"/>
                </a:cubicBezTo>
                <a:cubicBezTo>
                  <a:pt x="3790967" y="4322914"/>
                  <a:pt x="3796599" y="4319677"/>
                  <a:pt x="3802372" y="4316439"/>
                </a:cubicBezTo>
                <a:cubicBezTo>
                  <a:pt x="3815745" y="4308836"/>
                  <a:pt x="3829119" y="4301235"/>
                  <a:pt x="3842211" y="4293351"/>
                </a:cubicBezTo>
                <a:lnTo>
                  <a:pt x="3861077" y="4281806"/>
                </a:lnTo>
                <a:cubicBezTo>
                  <a:pt x="3873465" y="4274205"/>
                  <a:pt x="3885713" y="4266321"/>
                  <a:pt x="3897819" y="4258297"/>
                </a:cubicBezTo>
                <a:cubicBezTo>
                  <a:pt x="3904577" y="4253933"/>
                  <a:pt x="3911053" y="4249428"/>
                  <a:pt x="3917669" y="4244923"/>
                </a:cubicBezTo>
                <a:cubicBezTo>
                  <a:pt x="3929214" y="4237180"/>
                  <a:pt x="3940757" y="4229156"/>
                  <a:pt x="3952021" y="4220990"/>
                </a:cubicBezTo>
                <a:lnTo>
                  <a:pt x="3972433" y="4205787"/>
                </a:lnTo>
                <a:cubicBezTo>
                  <a:pt x="3977782" y="4201422"/>
                  <a:pt x="3984399" y="4197198"/>
                  <a:pt x="3990313" y="4192693"/>
                </a:cubicBezTo>
                <a:close/>
                <a:moveTo>
                  <a:pt x="1040420" y="4113434"/>
                </a:moveTo>
                <a:lnTo>
                  <a:pt x="1043939" y="4119348"/>
                </a:lnTo>
                <a:cubicBezTo>
                  <a:pt x="1051400" y="4132440"/>
                  <a:pt x="1059003" y="4145251"/>
                  <a:pt x="1066746" y="4158203"/>
                </a:cubicBezTo>
                <a:lnTo>
                  <a:pt x="1070546" y="4164397"/>
                </a:lnTo>
                <a:cubicBezTo>
                  <a:pt x="1079838" y="4179459"/>
                  <a:pt x="1089271" y="4194523"/>
                  <a:pt x="1098702" y="4209446"/>
                </a:cubicBezTo>
                <a:cubicBezTo>
                  <a:pt x="1159603" y="4304430"/>
                  <a:pt x="1227456" y="4394782"/>
                  <a:pt x="1301706" y="4479743"/>
                </a:cubicBezTo>
                <a:lnTo>
                  <a:pt x="740981" y="4960223"/>
                </a:lnTo>
                <a:cubicBezTo>
                  <a:pt x="608403" y="4809081"/>
                  <a:pt x="491344" y="4644989"/>
                  <a:pt x="391568" y="4470451"/>
                </a:cubicBezTo>
                <a:close/>
                <a:moveTo>
                  <a:pt x="1890163" y="4002782"/>
                </a:moveTo>
                <a:cubicBezTo>
                  <a:pt x="1986456" y="4109675"/>
                  <a:pt x="2097138" y="4202689"/>
                  <a:pt x="2219024" y="4279133"/>
                </a:cubicBezTo>
                <a:lnTo>
                  <a:pt x="2233102" y="4287439"/>
                </a:lnTo>
                <a:lnTo>
                  <a:pt x="2252811" y="4299265"/>
                </a:lnTo>
                <a:cubicBezTo>
                  <a:pt x="2259710" y="4303347"/>
                  <a:pt x="2266748" y="4307569"/>
                  <a:pt x="2273788" y="4311511"/>
                </a:cubicBezTo>
                <a:cubicBezTo>
                  <a:pt x="2286598" y="4318832"/>
                  <a:pt x="2299549" y="4326012"/>
                  <a:pt x="2312501" y="4332910"/>
                </a:cubicBezTo>
                <a:lnTo>
                  <a:pt x="2316303" y="4334881"/>
                </a:lnTo>
                <a:cubicBezTo>
                  <a:pt x="2691691" y="4534154"/>
                  <a:pt x="3132429" y="4570603"/>
                  <a:pt x="3535453" y="4435679"/>
                </a:cubicBezTo>
                <a:lnTo>
                  <a:pt x="3778016" y="5127611"/>
                </a:lnTo>
                <a:cubicBezTo>
                  <a:pt x="3762249" y="5132960"/>
                  <a:pt x="3746341" y="5138168"/>
                  <a:pt x="3730432" y="5143096"/>
                </a:cubicBezTo>
                <a:lnTo>
                  <a:pt x="3714243" y="5148024"/>
                </a:lnTo>
                <a:cubicBezTo>
                  <a:pt x="3047342" y="5348859"/>
                  <a:pt x="2325481" y="5239108"/>
                  <a:pt x="1748399" y="4849148"/>
                </a:cubicBezTo>
                <a:lnTo>
                  <a:pt x="1740093" y="4843517"/>
                </a:lnTo>
                <a:cubicBezTo>
                  <a:pt x="1607324" y="4752124"/>
                  <a:pt x="1484621" y="4646877"/>
                  <a:pt x="1374066" y="4529580"/>
                </a:cubicBezTo>
                <a:lnTo>
                  <a:pt x="1369421" y="4524512"/>
                </a:lnTo>
                <a:cubicBezTo>
                  <a:pt x="1356469" y="4510434"/>
                  <a:pt x="1343658" y="4496356"/>
                  <a:pt x="1331129" y="4482278"/>
                </a:cubicBezTo>
                <a:close/>
                <a:moveTo>
                  <a:pt x="5213684" y="3754728"/>
                </a:moveTo>
                <a:lnTo>
                  <a:pt x="5915891" y="3996023"/>
                </a:lnTo>
                <a:cubicBezTo>
                  <a:pt x="5837183" y="4215471"/>
                  <a:pt x="5733005" y="4424937"/>
                  <a:pt x="5605473" y="4620100"/>
                </a:cubicBezTo>
                <a:lnTo>
                  <a:pt x="5365303" y="4467213"/>
                </a:lnTo>
                <a:lnTo>
                  <a:pt x="4981961" y="4222256"/>
                </a:lnTo>
                <a:cubicBezTo>
                  <a:pt x="5077045" y="4075916"/>
                  <a:pt x="5154811" y="3919018"/>
                  <a:pt x="5213684" y="3754728"/>
                </a:cubicBezTo>
                <a:close/>
                <a:moveTo>
                  <a:pt x="874581" y="3753884"/>
                </a:moveTo>
                <a:cubicBezTo>
                  <a:pt x="916834" y="3871843"/>
                  <a:pt x="968819" y="3986072"/>
                  <a:pt x="1030001" y="4095414"/>
                </a:cubicBezTo>
                <a:lnTo>
                  <a:pt x="381007" y="4452150"/>
                </a:lnTo>
                <a:cubicBezTo>
                  <a:pt x="298848" y="4305824"/>
                  <a:pt x="229198" y="4152811"/>
                  <a:pt x="172796" y="3994758"/>
                </a:cubicBezTo>
                <a:close/>
                <a:moveTo>
                  <a:pt x="1594526" y="3508223"/>
                </a:moveTo>
                <a:cubicBezTo>
                  <a:pt x="1657807" y="3683887"/>
                  <a:pt x="1753284" y="3846221"/>
                  <a:pt x="1876085" y="3986873"/>
                </a:cubicBezTo>
                <a:lnTo>
                  <a:pt x="1317051" y="4466509"/>
                </a:lnTo>
                <a:cubicBezTo>
                  <a:pt x="1230054" y="4366992"/>
                  <a:pt x="1151995" y="4260013"/>
                  <a:pt x="1083778" y="4146798"/>
                </a:cubicBezTo>
                <a:lnTo>
                  <a:pt x="1081385" y="4142857"/>
                </a:lnTo>
                <a:cubicBezTo>
                  <a:pt x="1072939" y="4128638"/>
                  <a:pt x="1064492" y="4114279"/>
                  <a:pt x="1056608" y="4099637"/>
                </a:cubicBezTo>
                <a:cubicBezTo>
                  <a:pt x="992562" y="3987225"/>
                  <a:pt x="938393" y="3869464"/>
                  <a:pt x="894713" y="3747688"/>
                </a:cubicBezTo>
                <a:lnTo>
                  <a:pt x="1486830" y="3544966"/>
                </a:lnTo>
                <a:close/>
                <a:moveTo>
                  <a:pt x="4493174" y="3506535"/>
                </a:moveTo>
                <a:lnTo>
                  <a:pt x="5193129" y="3747549"/>
                </a:lnTo>
                <a:cubicBezTo>
                  <a:pt x="5133425" y="3913768"/>
                  <a:pt x="5054224" y="4072313"/>
                  <a:pt x="4957185" y="4219865"/>
                </a:cubicBezTo>
                <a:lnTo>
                  <a:pt x="4951411" y="4228452"/>
                </a:lnTo>
                <a:cubicBezTo>
                  <a:pt x="4943810" y="4239855"/>
                  <a:pt x="4936207" y="4251259"/>
                  <a:pt x="4928465" y="4262521"/>
                </a:cubicBezTo>
                <a:lnTo>
                  <a:pt x="4923961" y="4268997"/>
                </a:lnTo>
                <a:cubicBezTo>
                  <a:pt x="4895058" y="4310667"/>
                  <a:pt x="4864734" y="4351255"/>
                  <a:pt x="4833017" y="4390770"/>
                </a:cubicBezTo>
                <a:cubicBezTo>
                  <a:pt x="4829637" y="4395135"/>
                  <a:pt x="4826119" y="4399499"/>
                  <a:pt x="4822599" y="4403722"/>
                </a:cubicBezTo>
                <a:cubicBezTo>
                  <a:pt x="4813730" y="4415407"/>
                  <a:pt x="4804157" y="4426952"/>
                  <a:pt x="4794443" y="4438495"/>
                </a:cubicBezTo>
                <a:lnTo>
                  <a:pt x="4780365" y="4455389"/>
                </a:lnTo>
                <a:cubicBezTo>
                  <a:pt x="4766189" y="4471818"/>
                  <a:pt x="4751886" y="4487952"/>
                  <a:pt x="4737427" y="4503817"/>
                </a:cubicBezTo>
                <a:cubicBezTo>
                  <a:pt x="4728980" y="4512967"/>
                  <a:pt x="4720673" y="4522119"/>
                  <a:pt x="4712087" y="4531129"/>
                </a:cubicBezTo>
                <a:lnTo>
                  <a:pt x="4691111" y="4553090"/>
                </a:lnTo>
                <a:lnTo>
                  <a:pt x="4687451" y="4556750"/>
                </a:lnTo>
                <a:lnTo>
                  <a:pt x="4680411" y="4563367"/>
                </a:lnTo>
                <a:cubicBezTo>
                  <a:pt x="4613611" y="4631250"/>
                  <a:pt x="4542616" y="4694869"/>
                  <a:pt x="4467835" y="4753841"/>
                </a:cubicBezTo>
                <a:lnTo>
                  <a:pt x="4007205" y="4180447"/>
                </a:lnTo>
                <a:cubicBezTo>
                  <a:pt x="4228903" y="4005556"/>
                  <a:pt x="4397234" y="3772115"/>
                  <a:pt x="4493174" y="3506535"/>
                </a:cubicBezTo>
                <a:close/>
                <a:moveTo>
                  <a:pt x="1515549" y="3170634"/>
                </a:moveTo>
                <a:cubicBezTo>
                  <a:pt x="1528050" y="3278837"/>
                  <a:pt x="1552223" y="3385366"/>
                  <a:pt x="1587628" y="3488373"/>
                </a:cubicBezTo>
                <a:lnTo>
                  <a:pt x="1480918" y="3524976"/>
                </a:lnTo>
                <a:lnTo>
                  <a:pt x="887110" y="3727981"/>
                </a:lnTo>
                <a:cubicBezTo>
                  <a:pt x="832864" y="3572532"/>
                  <a:pt x="796130" y="3411522"/>
                  <a:pt x="777584" y="3247922"/>
                </a:cubicBezTo>
                <a:close/>
                <a:moveTo>
                  <a:pt x="2276744" y="3089405"/>
                </a:moveTo>
                <a:cubicBezTo>
                  <a:pt x="2303422" y="3318566"/>
                  <a:pt x="2433783" y="3522809"/>
                  <a:pt x="2630382" y="3643513"/>
                </a:cubicBezTo>
                <a:cubicBezTo>
                  <a:pt x="2826643" y="3767006"/>
                  <a:pt x="3067797" y="3796372"/>
                  <a:pt x="3287963" y="3723618"/>
                </a:cubicBezTo>
                <a:lnTo>
                  <a:pt x="3528555" y="4415970"/>
                </a:lnTo>
                <a:cubicBezTo>
                  <a:pt x="3124264" y="4551246"/>
                  <a:pt x="2681880" y="4511869"/>
                  <a:pt x="2307856" y="4307289"/>
                </a:cubicBezTo>
                <a:lnTo>
                  <a:pt x="2303210" y="4304755"/>
                </a:lnTo>
                <a:lnTo>
                  <a:pt x="2280826" y="4291944"/>
                </a:lnTo>
                <a:cubicBezTo>
                  <a:pt x="2270508" y="4286130"/>
                  <a:pt x="2260372" y="4280216"/>
                  <a:pt x="2250418" y="4274205"/>
                </a:cubicBezTo>
                <a:lnTo>
                  <a:pt x="2243520" y="4269982"/>
                </a:lnTo>
                <a:cubicBezTo>
                  <a:pt x="2115382" y="4191118"/>
                  <a:pt x="1999677" y="4093669"/>
                  <a:pt x="1900159" y="3980821"/>
                </a:cubicBezTo>
                <a:lnTo>
                  <a:pt x="1893401" y="3973360"/>
                </a:lnTo>
                <a:cubicBezTo>
                  <a:pt x="1772007" y="3834340"/>
                  <a:pt x="1677671" y="3673865"/>
                  <a:pt x="1615221" y="3500200"/>
                </a:cubicBezTo>
                <a:lnTo>
                  <a:pt x="1616207" y="3500200"/>
                </a:lnTo>
                <a:lnTo>
                  <a:pt x="1612688" y="3490485"/>
                </a:lnTo>
                <a:cubicBezTo>
                  <a:pt x="1575945" y="3386323"/>
                  <a:pt x="1550956" y="3278373"/>
                  <a:pt x="1538216" y="3168664"/>
                </a:cubicBezTo>
                <a:close/>
                <a:moveTo>
                  <a:pt x="3043710" y="2255428"/>
                </a:moveTo>
                <a:lnTo>
                  <a:pt x="3044696" y="2255428"/>
                </a:lnTo>
                <a:cubicBezTo>
                  <a:pt x="3413819" y="2256977"/>
                  <a:pt x="3726632" y="2517981"/>
                  <a:pt x="3788433" y="2876406"/>
                </a:cubicBezTo>
                <a:cubicBezTo>
                  <a:pt x="3848308" y="3235900"/>
                  <a:pt x="3637517" y="3585456"/>
                  <a:pt x="3291623" y="3700247"/>
                </a:cubicBezTo>
                <a:lnTo>
                  <a:pt x="3281909" y="3703626"/>
                </a:lnTo>
                <a:cubicBezTo>
                  <a:pt x="3067473" y="3774719"/>
                  <a:pt x="2832485" y="3746268"/>
                  <a:pt x="2641222" y="3626056"/>
                </a:cubicBezTo>
                <a:cubicBezTo>
                  <a:pt x="2449664" y="3508436"/>
                  <a:pt x="2322751" y="3309331"/>
                  <a:pt x="2297016" y="3086026"/>
                </a:cubicBezTo>
                <a:lnTo>
                  <a:pt x="2298002" y="3086026"/>
                </a:lnTo>
                <a:lnTo>
                  <a:pt x="2296876" y="3075890"/>
                </a:lnTo>
                <a:cubicBezTo>
                  <a:pt x="2274069" y="2866607"/>
                  <a:pt x="2342094" y="2657578"/>
                  <a:pt x="2483690" y="2501792"/>
                </a:cubicBezTo>
                <a:cubicBezTo>
                  <a:pt x="2628537" y="2346146"/>
                  <a:pt x="2831106" y="2257033"/>
                  <a:pt x="3043710" y="2255428"/>
                </a:cubicBezTo>
                <a:close/>
                <a:moveTo>
                  <a:pt x="3054269" y="1505495"/>
                </a:moveTo>
                <a:cubicBezTo>
                  <a:pt x="3100542" y="1505678"/>
                  <a:pt x="3146239" y="1507888"/>
                  <a:pt x="3191387" y="1512112"/>
                </a:cubicBezTo>
                <a:cubicBezTo>
                  <a:pt x="3209267" y="1513801"/>
                  <a:pt x="3227146" y="1516054"/>
                  <a:pt x="3244884" y="1518306"/>
                </a:cubicBezTo>
                <a:cubicBezTo>
                  <a:pt x="3253050" y="1519433"/>
                  <a:pt x="3261214" y="1520418"/>
                  <a:pt x="3269380" y="1521685"/>
                </a:cubicBezTo>
                <a:lnTo>
                  <a:pt x="3279797" y="1523234"/>
                </a:lnTo>
                <a:cubicBezTo>
                  <a:pt x="3681427" y="1585078"/>
                  <a:pt x="4041723" y="1804778"/>
                  <a:pt x="4280597" y="2133512"/>
                </a:cubicBezTo>
                <a:cubicBezTo>
                  <a:pt x="4287075" y="2143227"/>
                  <a:pt x="4293549" y="2152658"/>
                  <a:pt x="4299743" y="2161668"/>
                </a:cubicBezTo>
                <a:cubicBezTo>
                  <a:pt x="4305938" y="2170677"/>
                  <a:pt x="4311992" y="2179547"/>
                  <a:pt x="4317905" y="2188697"/>
                </a:cubicBezTo>
                <a:cubicBezTo>
                  <a:pt x="4321002" y="2193062"/>
                  <a:pt x="4324240" y="2197849"/>
                  <a:pt x="4327337" y="2202775"/>
                </a:cubicBezTo>
                <a:cubicBezTo>
                  <a:pt x="4565466" y="2579108"/>
                  <a:pt x="4623383" y="3042032"/>
                  <a:pt x="4485292" y="3465427"/>
                </a:cubicBezTo>
                <a:cubicBezTo>
                  <a:pt x="4484447" y="3467680"/>
                  <a:pt x="4483743" y="3469790"/>
                  <a:pt x="4483039" y="3472043"/>
                </a:cubicBezTo>
                <a:cubicBezTo>
                  <a:pt x="4477971" y="3487107"/>
                  <a:pt x="4472481" y="3502874"/>
                  <a:pt x="4466989" y="3516952"/>
                </a:cubicBezTo>
                <a:cubicBezTo>
                  <a:pt x="4464737" y="3522723"/>
                  <a:pt x="4462767" y="3528496"/>
                  <a:pt x="4460515" y="3534268"/>
                </a:cubicBezTo>
                <a:cubicBezTo>
                  <a:pt x="4455164" y="3548064"/>
                  <a:pt x="4449533" y="3561157"/>
                  <a:pt x="4443761" y="3575235"/>
                </a:cubicBezTo>
                <a:cubicBezTo>
                  <a:pt x="4440805" y="3581851"/>
                  <a:pt x="4437990" y="3589031"/>
                  <a:pt x="4434892" y="3595929"/>
                </a:cubicBezTo>
                <a:cubicBezTo>
                  <a:pt x="4428277" y="3610993"/>
                  <a:pt x="4421377" y="3626056"/>
                  <a:pt x="4414199" y="3640978"/>
                </a:cubicBezTo>
                <a:cubicBezTo>
                  <a:pt x="4410115" y="3649425"/>
                  <a:pt x="4406455" y="3657309"/>
                  <a:pt x="4401527" y="3666318"/>
                </a:cubicBezTo>
                <a:cubicBezTo>
                  <a:pt x="4396600" y="3675328"/>
                  <a:pt x="4392095" y="3684198"/>
                  <a:pt x="4387449" y="3693067"/>
                </a:cubicBezTo>
                <a:lnTo>
                  <a:pt x="4373371" y="3719534"/>
                </a:lnTo>
                <a:cubicBezTo>
                  <a:pt x="4368867" y="3727840"/>
                  <a:pt x="4364362" y="3735582"/>
                  <a:pt x="4359294" y="3744311"/>
                </a:cubicBezTo>
                <a:cubicBezTo>
                  <a:pt x="4354225" y="3753039"/>
                  <a:pt x="4349157" y="3761908"/>
                  <a:pt x="4343949" y="3770355"/>
                </a:cubicBezTo>
                <a:cubicBezTo>
                  <a:pt x="4338741" y="3778802"/>
                  <a:pt x="4333391" y="3787248"/>
                  <a:pt x="4328182" y="3795414"/>
                </a:cubicBezTo>
                <a:cubicBezTo>
                  <a:pt x="4322973" y="3803579"/>
                  <a:pt x="4317905" y="3811745"/>
                  <a:pt x="4312555" y="3819769"/>
                </a:cubicBezTo>
                <a:cubicBezTo>
                  <a:pt x="4305235" y="3830749"/>
                  <a:pt x="4297773" y="3842434"/>
                  <a:pt x="4290031" y="3852430"/>
                </a:cubicBezTo>
                <a:cubicBezTo>
                  <a:pt x="4282287" y="3862425"/>
                  <a:pt x="4275671" y="3872139"/>
                  <a:pt x="4268209" y="3882275"/>
                </a:cubicBezTo>
                <a:cubicBezTo>
                  <a:pt x="4260748" y="3892411"/>
                  <a:pt x="4253287" y="3902407"/>
                  <a:pt x="4245544" y="3912261"/>
                </a:cubicBezTo>
                <a:cubicBezTo>
                  <a:pt x="4240476" y="3918878"/>
                  <a:pt x="4234985" y="3925495"/>
                  <a:pt x="4229637" y="3931970"/>
                </a:cubicBezTo>
                <a:cubicBezTo>
                  <a:pt x="4222456" y="3941120"/>
                  <a:pt x="4214995" y="3949989"/>
                  <a:pt x="4207535" y="3958859"/>
                </a:cubicBezTo>
                <a:cubicBezTo>
                  <a:pt x="4202184" y="3965194"/>
                  <a:pt x="4196693" y="3971388"/>
                  <a:pt x="4191344" y="3977582"/>
                </a:cubicBezTo>
                <a:cubicBezTo>
                  <a:pt x="4183038" y="3987155"/>
                  <a:pt x="4174591" y="3996447"/>
                  <a:pt x="4166145" y="4005738"/>
                </a:cubicBezTo>
                <a:lnTo>
                  <a:pt x="4152067" y="4021365"/>
                </a:lnTo>
                <a:cubicBezTo>
                  <a:pt x="4140523" y="4033613"/>
                  <a:pt x="4128698" y="4045579"/>
                  <a:pt x="4116731" y="4057405"/>
                </a:cubicBezTo>
                <a:cubicBezTo>
                  <a:pt x="4114620" y="4059234"/>
                  <a:pt x="4112789" y="4061346"/>
                  <a:pt x="4110819" y="4063317"/>
                </a:cubicBezTo>
                <a:cubicBezTo>
                  <a:pt x="4080227" y="4092417"/>
                  <a:pt x="4048411" y="4120573"/>
                  <a:pt x="4015371" y="4147784"/>
                </a:cubicBezTo>
                <a:lnTo>
                  <a:pt x="4012976" y="4149756"/>
                </a:lnTo>
                <a:cubicBezTo>
                  <a:pt x="4006782" y="4154824"/>
                  <a:pt x="4000307" y="4159611"/>
                  <a:pt x="3993971" y="4164537"/>
                </a:cubicBezTo>
                <a:lnTo>
                  <a:pt x="3986087" y="4170732"/>
                </a:lnTo>
                <a:cubicBezTo>
                  <a:pt x="3913108" y="4227747"/>
                  <a:pt x="3835074" y="4277978"/>
                  <a:pt x="3752956" y="4320803"/>
                </a:cubicBezTo>
                <a:lnTo>
                  <a:pt x="3747748" y="4323619"/>
                </a:lnTo>
                <a:lnTo>
                  <a:pt x="3741976" y="4326575"/>
                </a:lnTo>
                <a:cubicBezTo>
                  <a:pt x="3679386" y="4358334"/>
                  <a:pt x="3614712" y="4385801"/>
                  <a:pt x="3548404" y="4408790"/>
                </a:cubicBezTo>
                <a:lnTo>
                  <a:pt x="3308235" y="3716296"/>
                </a:lnTo>
                <a:cubicBezTo>
                  <a:pt x="3658339" y="3594803"/>
                  <a:pt x="3869817" y="3238560"/>
                  <a:pt x="3808847" y="2873027"/>
                </a:cubicBezTo>
                <a:cubicBezTo>
                  <a:pt x="3743975" y="2506282"/>
                  <a:pt x="3426700" y="2238012"/>
                  <a:pt x="3054269" y="2235015"/>
                </a:cubicBezTo>
                <a:close/>
                <a:moveTo>
                  <a:pt x="3034560" y="1505495"/>
                </a:moveTo>
                <a:lnTo>
                  <a:pt x="3034560" y="2234873"/>
                </a:lnTo>
                <a:cubicBezTo>
                  <a:pt x="2819434" y="2239322"/>
                  <a:pt x="2615346" y="2330927"/>
                  <a:pt x="2469049" y="2488699"/>
                </a:cubicBezTo>
                <a:cubicBezTo>
                  <a:pt x="2325932" y="2646203"/>
                  <a:pt x="2255810" y="2856710"/>
                  <a:pt x="2275900" y="3068570"/>
                </a:cubicBezTo>
                <a:lnTo>
                  <a:pt x="1535541" y="3148532"/>
                </a:lnTo>
                <a:cubicBezTo>
                  <a:pt x="1532063" y="3113900"/>
                  <a:pt x="1529769" y="3079409"/>
                  <a:pt x="1528643" y="3045059"/>
                </a:cubicBezTo>
                <a:cubicBezTo>
                  <a:pt x="1528643" y="3042666"/>
                  <a:pt x="1528643" y="3040273"/>
                  <a:pt x="1528643" y="3038021"/>
                </a:cubicBezTo>
                <a:cubicBezTo>
                  <a:pt x="1528643" y="3021268"/>
                  <a:pt x="1528643" y="3004797"/>
                  <a:pt x="1528643" y="2988184"/>
                </a:cubicBezTo>
                <a:cubicBezTo>
                  <a:pt x="1528643" y="2981567"/>
                  <a:pt x="1528643" y="2974952"/>
                  <a:pt x="1528643" y="2968335"/>
                </a:cubicBezTo>
                <a:cubicBezTo>
                  <a:pt x="1529627" y="2958479"/>
                  <a:pt x="1529346" y="2948906"/>
                  <a:pt x="1529627" y="2940179"/>
                </a:cubicBezTo>
                <a:cubicBezTo>
                  <a:pt x="1529909" y="2931450"/>
                  <a:pt x="1530753" y="2922722"/>
                  <a:pt x="1530753" y="2913993"/>
                </a:cubicBezTo>
                <a:lnTo>
                  <a:pt x="1530753" y="2908925"/>
                </a:lnTo>
                <a:cubicBezTo>
                  <a:pt x="1532162" y="2886400"/>
                  <a:pt x="1534132" y="2864017"/>
                  <a:pt x="1536526" y="2841774"/>
                </a:cubicBezTo>
                <a:cubicBezTo>
                  <a:pt x="1536948" y="2838395"/>
                  <a:pt x="1537653" y="2835016"/>
                  <a:pt x="1537653" y="2831778"/>
                </a:cubicBezTo>
                <a:cubicBezTo>
                  <a:pt x="1541735" y="2796443"/>
                  <a:pt x="1547084" y="2760967"/>
                  <a:pt x="1553701" y="2726054"/>
                </a:cubicBezTo>
                <a:lnTo>
                  <a:pt x="1555390" y="2717465"/>
                </a:lnTo>
                <a:cubicBezTo>
                  <a:pt x="1561725" y="2684946"/>
                  <a:pt x="1569187" y="2652848"/>
                  <a:pt x="1577634" y="2620891"/>
                </a:cubicBezTo>
                <a:cubicBezTo>
                  <a:pt x="1579745" y="2613288"/>
                  <a:pt x="1581716" y="2605404"/>
                  <a:pt x="1583828" y="2598084"/>
                </a:cubicBezTo>
                <a:cubicBezTo>
                  <a:pt x="1585939" y="2590763"/>
                  <a:pt x="1587911" y="2583725"/>
                  <a:pt x="1590023" y="2576686"/>
                </a:cubicBezTo>
                <a:cubicBezTo>
                  <a:pt x="1594528" y="2561481"/>
                  <a:pt x="1599173" y="2546419"/>
                  <a:pt x="1604101" y="2531496"/>
                </a:cubicBezTo>
                <a:lnTo>
                  <a:pt x="1605790" y="2526568"/>
                </a:lnTo>
                <a:cubicBezTo>
                  <a:pt x="1710206" y="2219811"/>
                  <a:pt x="1911056" y="1955046"/>
                  <a:pt x="2178339" y="1771850"/>
                </a:cubicBezTo>
                <a:cubicBezTo>
                  <a:pt x="2185942" y="1766641"/>
                  <a:pt x="2193685" y="1761433"/>
                  <a:pt x="2201568" y="1756365"/>
                </a:cubicBezTo>
                <a:lnTo>
                  <a:pt x="2219166" y="1744820"/>
                </a:lnTo>
                <a:cubicBezTo>
                  <a:pt x="2462981" y="1589794"/>
                  <a:pt x="2745638" y="1506832"/>
                  <a:pt x="3034560" y="1505495"/>
                </a:cubicBezTo>
                <a:close/>
                <a:moveTo>
                  <a:pt x="5540434" y="1282219"/>
                </a:moveTo>
                <a:cubicBezTo>
                  <a:pt x="6093642" y="2065445"/>
                  <a:pt x="6235660" y="3067234"/>
                  <a:pt x="5921947" y="3973360"/>
                </a:cubicBezTo>
                <a:lnTo>
                  <a:pt x="5220865" y="3734034"/>
                </a:lnTo>
                <a:lnTo>
                  <a:pt x="5222132" y="3730093"/>
                </a:lnTo>
                <a:cubicBezTo>
                  <a:pt x="5419125" y="3159443"/>
                  <a:pt x="5377553" y="2533454"/>
                  <a:pt x="5106833" y="1993860"/>
                </a:cubicBezTo>
                <a:cubicBezTo>
                  <a:pt x="5106257" y="1992805"/>
                  <a:pt x="5105750" y="1991735"/>
                  <a:pt x="5105285" y="1990622"/>
                </a:cubicBezTo>
                <a:cubicBezTo>
                  <a:pt x="5097401" y="1975137"/>
                  <a:pt x="5089377" y="1959650"/>
                  <a:pt x="5081071" y="1944306"/>
                </a:cubicBezTo>
                <a:lnTo>
                  <a:pt x="5071920" y="1926849"/>
                </a:lnTo>
                <a:cubicBezTo>
                  <a:pt x="5066008" y="1916009"/>
                  <a:pt x="5059531" y="1904465"/>
                  <a:pt x="5053760" y="1894329"/>
                </a:cubicBezTo>
                <a:cubicBezTo>
                  <a:pt x="5047989" y="1884192"/>
                  <a:pt x="5042215" y="1873916"/>
                  <a:pt x="5036303" y="1863780"/>
                </a:cubicBezTo>
                <a:lnTo>
                  <a:pt x="5024478" y="1844071"/>
                </a:lnTo>
                <a:cubicBezTo>
                  <a:pt x="5016031" y="1829993"/>
                  <a:pt x="5007303" y="1815915"/>
                  <a:pt x="4998575" y="1801837"/>
                </a:cubicBezTo>
                <a:lnTo>
                  <a:pt x="4993507" y="1794094"/>
                </a:lnTo>
                <a:cubicBezTo>
                  <a:pt x="4974078" y="1763404"/>
                  <a:pt x="4954088" y="1732996"/>
                  <a:pt x="4932972" y="1703151"/>
                </a:cubicBezTo>
                <a:lnTo>
                  <a:pt x="5263380" y="1473962"/>
                </a:lnTo>
                <a:close/>
                <a:moveTo>
                  <a:pt x="2051356" y="977432"/>
                </a:moveTo>
                <a:lnTo>
                  <a:pt x="2368955" y="1636701"/>
                </a:lnTo>
                <a:cubicBezTo>
                  <a:pt x="2308518" y="1665673"/>
                  <a:pt x="2250066" y="1698588"/>
                  <a:pt x="2193966" y="1735247"/>
                </a:cubicBezTo>
                <a:lnTo>
                  <a:pt x="2168906" y="1751718"/>
                </a:lnTo>
                <a:lnTo>
                  <a:pt x="2156800" y="1760165"/>
                </a:lnTo>
                <a:cubicBezTo>
                  <a:pt x="2062379" y="1825359"/>
                  <a:pt x="1975532" y="1900916"/>
                  <a:pt x="1897906" y="1985412"/>
                </a:cubicBezTo>
                <a:cubicBezTo>
                  <a:pt x="1758900" y="2138862"/>
                  <a:pt x="1652682" y="2319073"/>
                  <a:pt x="1585798" y="2515025"/>
                </a:cubicBezTo>
                <a:cubicBezTo>
                  <a:pt x="1584672" y="2518544"/>
                  <a:pt x="1583406" y="2521923"/>
                  <a:pt x="1582279" y="2525442"/>
                </a:cubicBezTo>
                <a:cubicBezTo>
                  <a:pt x="1577633" y="2540646"/>
                  <a:pt x="1572847" y="2555850"/>
                  <a:pt x="1568201" y="2571054"/>
                </a:cubicBezTo>
                <a:cubicBezTo>
                  <a:pt x="1566089" y="2578657"/>
                  <a:pt x="1564118" y="2585555"/>
                  <a:pt x="1562007" y="2592735"/>
                </a:cubicBezTo>
                <a:lnTo>
                  <a:pt x="1555671" y="2615681"/>
                </a:lnTo>
                <a:cubicBezTo>
                  <a:pt x="1553138" y="2625254"/>
                  <a:pt x="1550745" y="2634827"/>
                  <a:pt x="1548350" y="2644542"/>
                </a:cubicBezTo>
                <a:cubicBezTo>
                  <a:pt x="1547366" y="2648201"/>
                  <a:pt x="1546521" y="2651862"/>
                  <a:pt x="1545677" y="2655662"/>
                </a:cubicBezTo>
                <a:cubicBezTo>
                  <a:pt x="1540467" y="2677484"/>
                  <a:pt x="1535821" y="2699586"/>
                  <a:pt x="1531599" y="2721689"/>
                </a:cubicBezTo>
                <a:cubicBezTo>
                  <a:pt x="1531599" y="2722815"/>
                  <a:pt x="1531599" y="2724082"/>
                  <a:pt x="1531599" y="2725208"/>
                </a:cubicBezTo>
                <a:cubicBezTo>
                  <a:pt x="1529346" y="2737597"/>
                  <a:pt x="1527094" y="2749845"/>
                  <a:pt x="1525122" y="2762234"/>
                </a:cubicBezTo>
                <a:cubicBezTo>
                  <a:pt x="1525122" y="2763500"/>
                  <a:pt x="1525122" y="2764907"/>
                  <a:pt x="1525122" y="2766175"/>
                </a:cubicBezTo>
                <a:cubicBezTo>
                  <a:pt x="1521180" y="2790811"/>
                  <a:pt x="1517802" y="2815730"/>
                  <a:pt x="1515126" y="2840648"/>
                </a:cubicBezTo>
                <a:cubicBezTo>
                  <a:pt x="1515126" y="2841210"/>
                  <a:pt x="1515126" y="2842197"/>
                  <a:pt x="1515126" y="2842197"/>
                </a:cubicBezTo>
                <a:cubicBezTo>
                  <a:pt x="1513860" y="2853599"/>
                  <a:pt x="1512874" y="2865002"/>
                  <a:pt x="1511890" y="2876405"/>
                </a:cubicBezTo>
                <a:cubicBezTo>
                  <a:pt x="1510763" y="2881332"/>
                  <a:pt x="1510763" y="2886260"/>
                  <a:pt x="1510763" y="2891188"/>
                </a:cubicBezTo>
                <a:cubicBezTo>
                  <a:pt x="1509778" y="2905265"/>
                  <a:pt x="1508229" y="2919344"/>
                  <a:pt x="1508229" y="2933421"/>
                </a:cubicBezTo>
                <a:cubicBezTo>
                  <a:pt x="1507102" y="2943838"/>
                  <a:pt x="1507102" y="2954397"/>
                  <a:pt x="1507102" y="2964814"/>
                </a:cubicBezTo>
                <a:cubicBezTo>
                  <a:pt x="1507102" y="2971150"/>
                  <a:pt x="1507102" y="2978471"/>
                  <a:pt x="1507102" y="2985228"/>
                </a:cubicBezTo>
                <a:cubicBezTo>
                  <a:pt x="1507102" y="2998362"/>
                  <a:pt x="1507102" y="3011455"/>
                  <a:pt x="1507102" y="3024505"/>
                </a:cubicBezTo>
                <a:cubicBezTo>
                  <a:pt x="1507102" y="3027743"/>
                  <a:pt x="1507102" y="3031122"/>
                  <a:pt x="1507102" y="3034360"/>
                </a:cubicBezTo>
                <a:cubicBezTo>
                  <a:pt x="1507948" y="3072751"/>
                  <a:pt x="1510298" y="3111183"/>
                  <a:pt x="1514142" y="3149659"/>
                </a:cubicBezTo>
                <a:lnTo>
                  <a:pt x="776176" y="3226806"/>
                </a:lnTo>
                <a:cubicBezTo>
                  <a:pt x="762210" y="3093220"/>
                  <a:pt x="760467" y="2958635"/>
                  <a:pt x="770967" y="2824740"/>
                </a:cubicBezTo>
                <a:cubicBezTo>
                  <a:pt x="772656" y="2804325"/>
                  <a:pt x="774627" y="2782927"/>
                  <a:pt x="776879" y="2762092"/>
                </a:cubicBezTo>
                <a:cubicBezTo>
                  <a:pt x="777584" y="2759699"/>
                  <a:pt x="777584" y="2757165"/>
                  <a:pt x="777584" y="2754771"/>
                </a:cubicBezTo>
                <a:cubicBezTo>
                  <a:pt x="779695" y="2735625"/>
                  <a:pt x="782229" y="2716621"/>
                  <a:pt x="784763" y="2697615"/>
                </a:cubicBezTo>
                <a:cubicBezTo>
                  <a:pt x="785749" y="2690999"/>
                  <a:pt x="786594" y="2684382"/>
                  <a:pt x="787578" y="2677766"/>
                </a:cubicBezTo>
                <a:cubicBezTo>
                  <a:pt x="789410" y="2665236"/>
                  <a:pt x="791099" y="2654255"/>
                  <a:pt x="793492" y="2640177"/>
                </a:cubicBezTo>
                <a:cubicBezTo>
                  <a:pt x="795885" y="2626099"/>
                  <a:pt x="798278" y="2612021"/>
                  <a:pt x="800953" y="2597944"/>
                </a:cubicBezTo>
                <a:cubicBezTo>
                  <a:pt x="802361" y="2590200"/>
                  <a:pt x="803768" y="2582317"/>
                  <a:pt x="805317" y="2574573"/>
                </a:cubicBezTo>
                <a:cubicBezTo>
                  <a:pt x="807710" y="2562327"/>
                  <a:pt x="810245" y="2550079"/>
                  <a:pt x="812778" y="2537971"/>
                </a:cubicBezTo>
                <a:cubicBezTo>
                  <a:pt x="812778" y="2537267"/>
                  <a:pt x="812778" y="2536423"/>
                  <a:pt x="812778" y="2535578"/>
                </a:cubicBezTo>
                <a:cubicBezTo>
                  <a:pt x="890412" y="2176859"/>
                  <a:pt x="1054753" y="1842619"/>
                  <a:pt x="1291428" y="1562088"/>
                </a:cubicBezTo>
                <a:lnTo>
                  <a:pt x="1301424" y="1550404"/>
                </a:lnTo>
                <a:cubicBezTo>
                  <a:pt x="1309025" y="1541957"/>
                  <a:pt x="1315783" y="1533651"/>
                  <a:pt x="1323103" y="1525345"/>
                </a:cubicBezTo>
                <a:cubicBezTo>
                  <a:pt x="1334225" y="1512675"/>
                  <a:pt x="1345488" y="1500004"/>
                  <a:pt x="1357032" y="1487616"/>
                </a:cubicBezTo>
                <a:cubicBezTo>
                  <a:pt x="1360411" y="1483814"/>
                  <a:pt x="1363930" y="1480155"/>
                  <a:pt x="1367449" y="1476494"/>
                </a:cubicBezTo>
                <a:cubicBezTo>
                  <a:pt x="1426337" y="1413763"/>
                  <a:pt x="1488759" y="1354442"/>
                  <a:pt x="1554404" y="1298831"/>
                </a:cubicBezTo>
                <a:lnTo>
                  <a:pt x="1562148" y="1292354"/>
                </a:lnTo>
                <a:cubicBezTo>
                  <a:pt x="1711120" y="1166949"/>
                  <a:pt x="1875522" y="1061115"/>
                  <a:pt x="2051356" y="977432"/>
                </a:cubicBezTo>
                <a:close/>
                <a:moveTo>
                  <a:pt x="2639251" y="788507"/>
                </a:moveTo>
                <a:lnTo>
                  <a:pt x="2767923" y="1508310"/>
                </a:lnTo>
                <a:cubicBezTo>
                  <a:pt x="2637463" y="1531750"/>
                  <a:pt x="2510565" y="1571873"/>
                  <a:pt x="2390353" y="1627692"/>
                </a:cubicBezTo>
                <a:lnTo>
                  <a:pt x="2069939" y="968424"/>
                </a:lnTo>
                <a:cubicBezTo>
                  <a:pt x="2251093" y="884001"/>
                  <a:pt x="2442484" y="823519"/>
                  <a:pt x="2639251" y="788507"/>
                </a:cubicBezTo>
                <a:close/>
                <a:moveTo>
                  <a:pt x="3034560" y="752747"/>
                </a:moveTo>
                <a:lnTo>
                  <a:pt x="3034560" y="1483956"/>
                </a:lnTo>
                <a:cubicBezTo>
                  <a:pt x="2952203" y="1484504"/>
                  <a:pt x="2870003" y="1491572"/>
                  <a:pt x="2788758" y="1505072"/>
                </a:cubicBezTo>
                <a:lnTo>
                  <a:pt x="2660087" y="784985"/>
                </a:lnTo>
                <a:cubicBezTo>
                  <a:pt x="2783831" y="764123"/>
                  <a:pt x="2909069" y="753341"/>
                  <a:pt x="3034560" y="752747"/>
                </a:cubicBezTo>
                <a:close/>
                <a:moveTo>
                  <a:pt x="3054832" y="752606"/>
                </a:moveTo>
                <a:cubicBezTo>
                  <a:pt x="3788152" y="755846"/>
                  <a:pt x="4478675" y="1108639"/>
                  <a:pt x="4903689" y="1697518"/>
                </a:cubicBezTo>
                <a:cubicBezTo>
                  <a:pt x="4930295" y="1734684"/>
                  <a:pt x="4955495" y="1772132"/>
                  <a:pt x="4979709" y="1810142"/>
                </a:cubicBezTo>
                <a:cubicBezTo>
                  <a:pt x="4989705" y="1825065"/>
                  <a:pt x="4998855" y="1840127"/>
                  <a:pt x="5007865" y="1855191"/>
                </a:cubicBezTo>
                <a:cubicBezTo>
                  <a:pt x="5011103" y="1860542"/>
                  <a:pt x="5014340" y="1865750"/>
                  <a:pt x="5017438" y="1871099"/>
                </a:cubicBezTo>
                <a:cubicBezTo>
                  <a:pt x="5023209" y="1880954"/>
                  <a:pt x="5028418" y="1890104"/>
                  <a:pt x="5034472" y="1900804"/>
                </a:cubicBezTo>
                <a:cubicBezTo>
                  <a:pt x="5040526" y="1911503"/>
                  <a:pt x="5046720" y="1922202"/>
                  <a:pt x="5052632" y="1933184"/>
                </a:cubicBezTo>
                <a:lnTo>
                  <a:pt x="5059813" y="1946557"/>
                </a:lnTo>
                <a:cubicBezTo>
                  <a:pt x="5353788" y="2494457"/>
                  <a:pt x="5405539" y="3140254"/>
                  <a:pt x="5202563" y="3727981"/>
                </a:cubicBezTo>
                <a:lnTo>
                  <a:pt x="4499651" y="3486826"/>
                </a:lnTo>
                <a:cubicBezTo>
                  <a:pt x="4658281" y="3025801"/>
                  <a:pt x="4582767" y="2516432"/>
                  <a:pt x="4297211" y="2121265"/>
                </a:cubicBezTo>
                <a:cubicBezTo>
                  <a:pt x="4222737" y="2018312"/>
                  <a:pt x="4135680" y="1925102"/>
                  <a:pt x="4038036" y="1843789"/>
                </a:cubicBezTo>
                <a:lnTo>
                  <a:pt x="4036487" y="1842380"/>
                </a:lnTo>
                <a:lnTo>
                  <a:pt x="4034094" y="1840550"/>
                </a:lnTo>
                <a:cubicBezTo>
                  <a:pt x="4018890" y="1827881"/>
                  <a:pt x="4003403" y="1815492"/>
                  <a:pt x="3987636" y="1803384"/>
                </a:cubicBezTo>
                <a:lnTo>
                  <a:pt x="3982568" y="1799442"/>
                </a:lnTo>
                <a:cubicBezTo>
                  <a:pt x="3967927" y="1788321"/>
                  <a:pt x="3953145" y="1777621"/>
                  <a:pt x="3938222" y="1767204"/>
                </a:cubicBezTo>
                <a:cubicBezTo>
                  <a:pt x="3931465" y="1762559"/>
                  <a:pt x="3925975" y="1758898"/>
                  <a:pt x="3917387" y="1753126"/>
                </a:cubicBezTo>
                <a:cubicBezTo>
                  <a:pt x="3908799" y="1747355"/>
                  <a:pt x="3900213" y="1741582"/>
                  <a:pt x="3891625" y="1736093"/>
                </a:cubicBezTo>
                <a:cubicBezTo>
                  <a:pt x="3877265" y="1726660"/>
                  <a:pt x="3862061" y="1717510"/>
                  <a:pt x="3847983" y="1708640"/>
                </a:cubicBezTo>
                <a:cubicBezTo>
                  <a:pt x="3841789" y="1704839"/>
                  <a:pt x="3835594" y="1701037"/>
                  <a:pt x="3829400" y="1697518"/>
                </a:cubicBezTo>
                <a:cubicBezTo>
                  <a:pt x="3819123" y="1691464"/>
                  <a:pt x="3808705" y="1685552"/>
                  <a:pt x="3798288" y="1679781"/>
                </a:cubicBezTo>
                <a:lnTo>
                  <a:pt x="3783365" y="1671615"/>
                </a:lnTo>
                <a:cubicBezTo>
                  <a:pt x="3762909" y="1660536"/>
                  <a:pt x="3742159" y="1649935"/>
                  <a:pt x="3721141" y="1639799"/>
                </a:cubicBezTo>
                <a:lnTo>
                  <a:pt x="3711708" y="1635152"/>
                </a:lnTo>
                <a:cubicBezTo>
                  <a:pt x="3700446" y="1629804"/>
                  <a:pt x="3689324" y="1624736"/>
                  <a:pt x="3678062" y="1619667"/>
                </a:cubicBezTo>
                <a:lnTo>
                  <a:pt x="3661451" y="1612487"/>
                </a:lnTo>
                <a:cubicBezTo>
                  <a:pt x="3643711" y="1604604"/>
                  <a:pt x="3625833" y="1597565"/>
                  <a:pt x="3607954" y="1590526"/>
                </a:cubicBezTo>
                <a:lnTo>
                  <a:pt x="3585710" y="1581939"/>
                </a:lnTo>
                <a:cubicBezTo>
                  <a:pt x="3576321" y="1578377"/>
                  <a:pt x="3566944" y="1574998"/>
                  <a:pt x="3557555" y="1571802"/>
                </a:cubicBezTo>
                <a:lnTo>
                  <a:pt x="3528555" y="1561947"/>
                </a:lnTo>
                <a:cubicBezTo>
                  <a:pt x="3520671" y="1559414"/>
                  <a:pt x="3512928" y="1556739"/>
                  <a:pt x="3505044" y="1554346"/>
                </a:cubicBezTo>
                <a:cubicBezTo>
                  <a:pt x="3488010" y="1548995"/>
                  <a:pt x="3470834" y="1544069"/>
                  <a:pt x="3453660" y="1539422"/>
                </a:cubicBezTo>
                <a:lnTo>
                  <a:pt x="3436344" y="1534918"/>
                </a:lnTo>
                <a:cubicBezTo>
                  <a:pt x="3420013" y="1530695"/>
                  <a:pt x="3403823" y="1526613"/>
                  <a:pt x="3387353" y="1522952"/>
                </a:cubicBezTo>
                <a:lnTo>
                  <a:pt x="3379329" y="1521122"/>
                </a:lnTo>
                <a:cubicBezTo>
                  <a:pt x="3358353" y="1516476"/>
                  <a:pt x="3337375" y="1512393"/>
                  <a:pt x="3316119" y="1508593"/>
                </a:cubicBezTo>
                <a:lnTo>
                  <a:pt x="3314993" y="1508593"/>
                </a:lnTo>
                <a:cubicBezTo>
                  <a:pt x="3229088" y="1493374"/>
                  <a:pt x="3142073" y="1485378"/>
                  <a:pt x="3054832" y="1484660"/>
                </a:cubicBezTo>
                <a:close/>
                <a:moveTo>
                  <a:pt x="1057173" y="726704"/>
                </a:moveTo>
                <a:lnTo>
                  <a:pt x="1540046" y="1282783"/>
                </a:lnTo>
                <a:cubicBezTo>
                  <a:pt x="1487958" y="1327269"/>
                  <a:pt x="1438121" y="1373773"/>
                  <a:pt x="1390539" y="1422294"/>
                </a:cubicBezTo>
                <a:lnTo>
                  <a:pt x="1384485" y="1428630"/>
                </a:lnTo>
                <a:cubicBezTo>
                  <a:pt x="1371956" y="1441440"/>
                  <a:pt x="1359567" y="1454534"/>
                  <a:pt x="1347319" y="1467626"/>
                </a:cubicBezTo>
                <a:lnTo>
                  <a:pt x="1328596" y="1488179"/>
                </a:lnTo>
                <a:cubicBezTo>
                  <a:pt x="1321275" y="1496161"/>
                  <a:pt x="1314095" y="1504185"/>
                  <a:pt x="1307055" y="1512252"/>
                </a:cubicBezTo>
                <a:cubicBezTo>
                  <a:pt x="1041429" y="1813013"/>
                  <a:pt x="860971" y="2179279"/>
                  <a:pt x="784342" y="2573166"/>
                </a:cubicBezTo>
                <a:cubicBezTo>
                  <a:pt x="783075" y="2579220"/>
                  <a:pt x="781949" y="2585274"/>
                  <a:pt x="780822" y="2591186"/>
                </a:cubicBezTo>
                <a:cubicBezTo>
                  <a:pt x="778570" y="2603434"/>
                  <a:pt x="776458" y="2615541"/>
                  <a:pt x="774346" y="2627789"/>
                </a:cubicBezTo>
                <a:cubicBezTo>
                  <a:pt x="771813" y="2642712"/>
                  <a:pt x="769420" y="2657634"/>
                  <a:pt x="767167" y="2672557"/>
                </a:cubicBezTo>
                <a:lnTo>
                  <a:pt x="764210" y="2694237"/>
                </a:lnTo>
                <a:cubicBezTo>
                  <a:pt x="761817" y="2710707"/>
                  <a:pt x="759705" y="2727320"/>
                  <a:pt x="757875" y="2743791"/>
                </a:cubicBezTo>
                <a:cubicBezTo>
                  <a:pt x="757031" y="2746184"/>
                  <a:pt x="757031" y="2748578"/>
                  <a:pt x="757031" y="2750971"/>
                </a:cubicBezTo>
                <a:cubicBezTo>
                  <a:pt x="754637" y="2771807"/>
                  <a:pt x="752667" y="2792923"/>
                  <a:pt x="750837" y="2814040"/>
                </a:cubicBezTo>
                <a:lnTo>
                  <a:pt x="750837" y="2820375"/>
                </a:lnTo>
                <a:cubicBezTo>
                  <a:pt x="739752" y="2956410"/>
                  <a:pt x="741259" y="3093164"/>
                  <a:pt x="755342" y="3228918"/>
                </a:cubicBezTo>
                <a:lnTo>
                  <a:pt x="16108" y="3306486"/>
                </a:lnTo>
                <a:cubicBezTo>
                  <a:pt x="-86098" y="2330322"/>
                  <a:pt x="302453" y="1367531"/>
                  <a:pt x="1057173" y="726704"/>
                </a:cubicBezTo>
                <a:close/>
                <a:moveTo>
                  <a:pt x="1721369" y="298733"/>
                </a:moveTo>
                <a:lnTo>
                  <a:pt x="1973927" y="817647"/>
                </a:lnTo>
                <a:lnTo>
                  <a:pt x="2041783" y="957442"/>
                </a:lnTo>
                <a:cubicBezTo>
                  <a:pt x="1867526" y="1040537"/>
                  <a:pt x="1704446" y="1145258"/>
                  <a:pt x="1556376" y="1269126"/>
                </a:cubicBezTo>
                <a:lnTo>
                  <a:pt x="1073784" y="713611"/>
                </a:lnTo>
                <a:cubicBezTo>
                  <a:pt x="1271255" y="548520"/>
                  <a:pt x="1488843" y="409118"/>
                  <a:pt x="1721369" y="298733"/>
                </a:cubicBezTo>
                <a:close/>
                <a:moveTo>
                  <a:pt x="2507482" y="46598"/>
                </a:moveTo>
                <a:lnTo>
                  <a:pt x="2636294" y="766965"/>
                </a:lnTo>
                <a:cubicBezTo>
                  <a:pt x="2437261" y="802372"/>
                  <a:pt x="2243675" y="863464"/>
                  <a:pt x="2060366" y="948712"/>
                </a:cubicBezTo>
                <a:lnTo>
                  <a:pt x="1998845" y="822434"/>
                </a:lnTo>
                <a:lnTo>
                  <a:pt x="1739389" y="288738"/>
                </a:lnTo>
                <a:cubicBezTo>
                  <a:pt x="1983754" y="174830"/>
                  <a:pt x="2241971" y="93424"/>
                  <a:pt x="2507482" y="46598"/>
                </a:cubicBezTo>
                <a:close/>
                <a:moveTo>
                  <a:pt x="3054832" y="0"/>
                </a:moveTo>
                <a:cubicBezTo>
                  <a:pt x="4037753" y="3238"/>
                  <a:pt x="4961407" y="475554"/>
                  <a:pt x="5529453" y="1265326"/>
                </a:cubicBezTo>
                <a:lnTo>
                  <a:pt x="5249864" y="1458898"/>
                </a:lnTo>
                <a:lnTo>
                  <a:pt x="4921005" y="1686538"/>
                </a:lnTo>
                <a:cubicBezTo>
                  <a:pt x="4492613" y="1091042"/>
                  <a:pt x="3796176" y="734730"/>
                  <a:pt x="3054832" y="732053"/>
                </a:cubicBezTo>
                <a:close/>
              </a:path>
            </a:pathLst>
          </a:custGeom>
        </p:spPr>
        <p:txBody>
          <a:bodyPr wrap="square">
            <a:noAutofit/>
          </a:bodyPr>
          <a:lstStyle/>
          <a:p>
            <a:endParaRPr lang="en-US"/>
          </a:p>
        </p:txBody>
      </p:sp>
      <p:pic>
        <p:nvPicPr>
          <p:cNvPr id="9" name="Picture 8" descr="Shape, circle&#10;&#10;Description automatically generated">
            <a:extLst>
              <a:ext uri="{FF2B5EF4-FFF2-40B4-BE49-F238E27FC236}">
                <a16:creationId xmlns:a16="http://schemas.microsoft.com/office/drawing/2014/main" id="{FAE01CA4-3C23-4F0A-8D4B-E18451C766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5082" y="315460"/>
            <a:ext cx="6282461" cy="6224693"/>
          </a:xfrm>
          <a:prstGeom prst="rect">
            <a:avLst/>
          </a:prstGeom>
        </p:spPr>
      </p:pic>
      <p:pic>
        <p:nvPicPr>
          <p:cNvPr id="10" name="Picture 9">
            <a:extLst>
              <a:ext uri="{FF2B5EF4-FFF2-40B4-BE49-F238E27FC236}">
                <a16:creationId xmlns:a16="http://schemas.microsoft.com/office/drawing/2014/main" id="{9DAB209D-8A0B-47EE-99B6-BC1D26CD4C9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353786" y="5964964"/>
            <a:ext cx="2454729" cy="588402"/>
          </a:xfrm>
          <a:prstGeom prst="rect">
            <a:avLst/>
          </a:prstGeom>
        </p:spPr>
      </p:pic>
      <p:sp>
        <p:nvSpPr>
          <p:cNvPr id="19" name="Title 1">
            <a:extLst>
              <a:ext uri="{FF2B5EF4-FFF2-40B4-BE49-F238E27FC236}">
                <a16:creationId xmlns:a16="http://schemas.microsoft.com/office/drawing/2014/main" id="{4CA47116-7A4D-41E4-878C-2884A1681CD2}"/>
              </a:ext>
            </a:extLst>
          </p:cNvPr>
          <p:cNvSpPr>
            <a:spLocks noGrp="1"/>
          </p:cNvSpPr>
          <p:nvPr>
            <p:ph type="ctrTitle" hasCustomPrompt="1"/>
          </p:nvPr>
        </p:nvSpPr>
        <p:spPr>
          <a:xfrm>
            <a:off x="353786" y="2017199"/>
            <a:ext cx="6134100" cy="2387600"/>
          </a:xfrm>
          <a:prstGeom prst="rect">
            <a:avLst/>
          </a:prstGeom>
        </p:spPr>
        <p:txBody>
          <a:bodyPr lIns="0" anchor="b">
            <a:noAutofit/>
          </a:bodyPr>
          <a:lstStyle>
            <a:lvl1pPr algn="l">
              <a:defRPr sz="5400" b="1">
                <a:solidFill>
                  <a:schemeClr val="accent1"/>
                </a:solidFill>
                <a:latin typeface="+mj-lt"/>
                <a:ea typeface="Ebrima" panose="02000000000000000000" pitchFamily="2" charset="0"/>
                <a:cs typeface="Ebrima"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24423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9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ncy Divider Slide Dark">
    <p:bg>
      <p:bgPr>
        <a:solidFill>
          <a:schemeClr val="accent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C22D69BE-5107-4A5F-A9E8-A370754B5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76485" y="5903647"/>
            <a:ext cx="2623733" cy="658738"/>
          </a:xfrm>
          <a:prstGeom prst="rect">
            <a:avLst/>
          </a:prstGeom>
        </p:spPr>
      </p:pic>
      <p:grpSp>
        <p:nvGrpSpPr>
          <p:cNvPr id="21" name="Group 20">
            <a:extLst>
              <a:ext uri="{FF2B5EF4-FFF2-40B4-BE49-F238E27FC236}">
                <a16:creationId xmlns:a16="http://schemas.microsoft.com/office/drawing/2014/main" id="{7ADDD753-6C64-4DA5-99DB-E6FC14DB5E9E}"/>
              </a:ext>
            </a:extLst>
          </p:cNvPr>
          <p:cNvGrpSpPr/>
          <p:nvPr userDrawn="1"/>
        </p:nvGrpSpPr>
        <p:grpSpPr>
          <a:xfrm>
            <a:off x="0" y="-2864315"/>
            <a:ext cx="12189935" cy="3915526"/>
            <a:chOff x="0" y="-2864315"/>
            <a:chExt cx="12189935" cy="3915526"/>
          </a:xfrm>
        </p:grpSpPr>
        <p:sp>
          <p:nvSpPr>
            <p:cNvPr id="22" name="Rectangle 21">
              <a:extLst>
                <a:ext uri="{FF2B5EF4-FFF2-40B4-BE49-F238E27FC236}">
                  <a16:creationId xmlns:a16="http://schemas.microsoft.com/office/drawing/2014/main" id="{46EF864F-0200-4F2E-AE22-2E0C5651DBA0}"/>
                </a:ext>
              </a:extLst>
            </p:cNvPr>
            <p:cNvSpPr/>
            <p:nvPr/>
          </p:nvSpPr>
          <p:spPr>
            <a:xfrm>
              <a:off x="4626708" y="-2006884"/>
              <a:ext cx="625419" cy="2595490"/>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a16="http://schemas.microsoft.com/office/drawing/2014/main" id="{FC8597AE-CE41-4EFE-9EA6-D900976F80FF}"/>
                </a:ext>
              </a:extLst>
            </p:cNvPr>
            <p:cNvSpPr/>
            <p:nvPr/>
          </p:nvSpPr>
          <p:spPr>
            <a:xfrm>
              <a:off x="0" y="-1005954"/>
              <a:ext cx="625419" cy="1731467"/>
            </a:xfrm>
            <a:prstGeom prst="rect">
              <a:avLst/>
            </a:prstGeom>
            <a:solidFill>
              <a:srgbClr val="B0B9D9">
                <a:alpha val="25098"/>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5765C69A-AE6F-4672-BD8A-E2C18C41F79B}"/>
                </a:ext>
              </a:extLst>
            </p:cNvPr>
            <p:cNvSpPr/>
            <p:nvPr/>
          </p:nvSpPr>
          <p:spPr>
            <a:xfrm>
              <a:off x="771118" y="-1382000"/>
              <a:ext cx="625419" cy="2310585"/>
            </a:xfrm>
            <a:prstGeom prst="rect">
              <a:avLst/>
            </a:prstGeom>
            <a:solidFill>
              <a:srgbClr val="B0B9D9">
                <a:alpha val="3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CFA863FE-741E-42F7-A177-7DFB66FC498B}"/>
                </a:ext>
              </a:extLst>
            </p:cNvPr>
            <p:cNvSpPr/>
            <p:nvPr/>
          </p:nvSpPr>
          <p:spPr>
            <a:xfrm>
              <a:off x="1542236" y="-2864315"/>
              <a:ext cx="625419" cy="3224985"/>
            </a:xfrm>
            <a:prstGeom prst="rect">
              <a:avLst/>
            </a:prstGeom>
            <a:solidFill>
              <a:srgbClr val="B0B9D9">
                <a:alpha val="1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ectangle 25">
              <a:extLst>
                <a:ext uri="{FF2B5EF4-FFF2-40B4-BE49-F238E27FC236}">
                  <a16:creationId xmlns:a16="http://schemas.microsoft.com/office/drawing/2014/main" id="{2AF511E1-8B85-409E-9466-816DE17A1224}"/>
                </a:ext>
              </a:extLst>
            </p:cNvPr>
            <p:cNvSpPr/>
            <p:nvPr/>
          </p:nvSpPr>
          <p:spPr>
            <a:xfrm>
              <a:off x="2313354" y="-1331652"/>
              <a:ext cx="625419" cy="2057165"/>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ectangle 26">
              <a:extLst>
                <a:ext uri="{FF2B5EF4-FFF2-40B4-BE49-F238E27FC236}">
                  <a16:creationId xmlns:a16="http://schemas.microsoft.com/office/drawing/2014/main" id="{9BD355AF-17C7-4B73-BE21-167FACA0BC33}"/>
                </a:ext>
              </a:extLst>
            </p:cNvPr>
            <p:cNvSpPr/>
            <p:nvPr/>
          </p:nvSpPr>
          <p:spPr>
            <a:xfrm>
              <a:off x="3084472" y="-1005954"/>
              <a:ext cx="625419" cy="2057165"/>
            </a:xfrm>
            <a:prstGeom prst="rect">
              <a:avLst/>
            </a:prstGeom>
            <a:solidFill>
              <a:srgbClr val="B0B9D9">
                <a:alpha val="1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27">
              <a:extLst>
                <a:ext uri="{FF2B5EF4-FFF2-40B4-BE49-F238E27FC236}">
                  <a16:creationId xmlns:a16="http://schemas.microsoft.com/office/drawing/2014/main" id="{C895B1F2-42CC-4817-AB98-FD5DE883D1B0}"/>
                </a:ext>
              </a:extLst>
            </p:cNvPr>
            <p:cNvSpPr/>
            <p:nvPr/>
          </p:nvSpPr>
          <p:spPr>
            <a:xfrm>
              <a:off x="3855590" y="-1005954"/>
              <a:ext cx="625419" cy="1730754"/>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ectangle 28">
              <a:extLst>
                <a:ext uri="{FF2B5EF4-FFF2-40B4-BE49-F238E27FC236}">
                  <a16:creationId xmlns:a16="http://schemas.microsoft.com/office/drawing/2014/main" id="{5ABBA690-5693-44DF-9075-D465FAC942A1}"/>
                </a:ext>
              </a:extLst>
            </p:cNvPr>
            <p:cNvSpPr/>
            <p:nvPr/>
          </p:nvSpPr>
          <p:spPr>
            <a:xfrm>
              <a:off x="5397823" y="-1620887"/>
              <a:ext cx="625419" cy="2057165"/>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ectangle 29">
              <a:extLst>
                <a:ext uri="{FF2B5EF4-FFF2-40B4-BE49-F238E27FC236}">
                  <a16:creationId xmlns:a16="http://schemas.microsoft.com/office/drawing/2014/main" id="{92D041BA-CAE6-4F43-ADD1-F75B1C9605C3}"/>
                </a:ext>
              </a:extLst>
            </p:cNvPr>
            <p:cNvSpPr/>
            <p:nvPr/>
          </p:nvSpPr>
          <p:spPr>
            <a:xfrm>
              <a:off x="6168760" y="-970208"/>
              <a:ext cx="625419" cy="1731467"/>
            </a:xfrm>
            <a:prstGeom prst="rect">
              <a:avLst/>
            </a:prstGeom>
            <a:solidFill>
              <a:srgbClr val="B0B9D9">
                <a:alpha val="25098"/>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ectangle 30">
              <a:extLst>
                <a:ext uri="{FF2B5EF4-FFF2-40B4-BE49-F238E27FC236}">
                  <a16:creationId xmlns:a16="http://schemas.microsoft.com/office/drawing/2014/main" id="{723E22AC-F748-42FB-A69B-8EED449838BE}"/>
                </a:ext>
              </a:extLst>
            </p:cNvPr>
            <p:cNvSpPr/>
            <p:nvPr/>
          </p:nvSpPr>
          <p:spPr>
            <a:xfrm>
              <a:off x="6939878" y="-1808837"/>
              <a:ext cx="625419" cy="2310585"/>
            </a:xfrm>
            <a:prstGeom prst="rect">
              <a:avLst/>
            </a:prstGeom>
            <a:solidFill>
              <a:srgbClr val="B0B9D9">
                <a:alpha val="3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7B30782E-757E-41D6-9C99-37BA2B0E9EF5}"/>
                </a:ext>
              </a:extLst>
            </p:cNvPr>
            <p:cNvSpPr/>
            <p:nvPr/>
          </p:nvSpPr>
          <p:spPr>
            <a:xfrm>
              <a:off x="7710991" y="-2496057"/>
              <a:ext cx="625419" cy="3224985"/>
            </a:xfrm>
            <a:prstGeom prst="rect">
              <a:avLst/>
            </a:prstGeom>
            <a:solidFill>
              <a:srgbClr val="B0B9D9">
                <a:alpha val="14902"/>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B722288F-ABC7-4C86-9B5F-661844EEDC6A}"/>
                </a:ext>
              </a:extLst>
            </p:cNvPr>
            <p:cNvSpPr/>
            <p:nvPr/>
          </p:nvSpPr>
          <p:spPr>
            <a:xfrm>
              <a:off x="8482109" y="-1154820"/>
              <a:ext cx="625419" cy="2057165"/>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9E5E5A36-E139-417A-9C8C-C559CD1173A9}"/>
                </a:ext>
              </a:extLst>
            </p:cNvPr>
            <p:cNvSpPr/>
            <p:nvPr/>
          </p:nvSpPr>
          <p:spPr>
            <a:xfrm>
              <a:off x="9253227" y="-1318666"/>
              <a:ext cx="625419" cy="2057165"/>
            </a:xfrm>
            <a:prstGeom prst="rect">
              <a:avLst/>
            </a:prstGeom>
            <a:solidFill>
              <a:srgbClr val="B0B9D9">
                <a:alpha val="10196"/>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08A880A4-1068-48D1-88DF-29A22C8C0D84}"/>
                </a:ext>
              </a:extLst>
            </p:cNvPr>
            <p:cNvSpPr/>
            <p:nvPr/>
          </p:nvSpPr>
          <p:spPr>
            <a:xfrm>
              <a:off x="10793401" y="-2112841"/>
              <a:ext cx="625419" cy="2595490"/>
            </a:xfrm>
            <a:prstGeom prst="rect">
              <a:avLst/>
            </a:prstGeom>
            <a:solidFill>
              <a:srgbClr val="B0B9D9">
                <a:alpha val="4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a:extLst>
                <a:ext uri="{FF2B5EF4-FFF2-40B4-BE49-F238E27FC236}">
                  <a16:creationId xmlns:a16="http://schemas.microsoft.com/office/drawing/2014/main" id="{6F7DC7D3-E52A-47B0-9B7A-130133C34427}"/>
                </a:ext>
              </a:extLst>
            </p:cNvPr>
            <p:cNvSpPr/>
            <p:nvPr/>
          </p:nvSpPr>
          <p:spPr>
            <a:xfrm>
              <a:off x="10022283" y="-1055589"/>
              <a:ext cx="625419" cy="1730754"/>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6215EA75-ACC8-4F3B-B01C-857F944355BE}"/>
                </a:ext>
              </a:extLst>
            </p:cNvPr>
            <p:cNvSpPr/>
            <p:nvPr/>
          </p:nvSpPr>
          <p:spPr>
            <a:xfrm>
              <a:off x="11564516" y="-1726844"/>
              <a:ext cx="625419" cy="2057165"/>
            </a:xfrm>
            <a:prstGeom prst="rect">
              <a:avLst/>
            </a:prstGeom>
            <a:solidFill>
              <a:srgbClr val="B0B9D9">
                <a:alpha val="20000"/>
              </a:srgb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7">
            <a:extLst>
              <a:ext uri="{FF2B5EF4-FFF2-40B4-BE49-F238E27FC236}">
                <a16:creationId xmlns:a16="http://schemas.microsoft.com/office/drawing/2014/main" id="{C3ADFC45-FEF7-4ECD-A110-412EECEFA034}"/>
              </a:ext>
            </a:extLst>
          </p:cNvPr>
          <p:cNvSpPr>
            <a:spLocks noGrp="1"/>
          </p:cNvSpPr>
          <p:nvPr>
            <p:ph type="pic" sz="quarter" idx="10"/>
          </p:nvPr>
        </p:nvSpPr>
        <p:spPr>
          <a:xfrm>
            <a:off x="6882371" y="503566"/>
            <a:ext cx="5933661" cy="5848483"/>
          </a:xfrm>
          <a:custGeom>
            <a:avLst/>
            <a:gdLst>
              <a:gd name="connsiteX0" fmla="*/ 1745443 w 6085774"/>
              <a:gd name="connsiteY0" fmla="*/ 4871250 h 5998412"/>
              <a:gd name="connsiteX1" fmla="*/ 1789366 w 6085774"/>
              <a:gd name="connsiteY1" fmla="*/ 4899406 h 5998412"/>
              <a:gd name="connsiteX2" fmla="*/ 1806821 w 6085774"/>
              <a:gd name="connsiteY2" fmla="*/ 4910528 h 5998412"/>
              <a:gd name="connsiteX3" fmla="*/ 1851590 w 6085774"/>
              <a:gd name="connsiteY3" fmla="*/ 4937839 h 5998412"/>
              <a:gd name="connsiteX4" fmla="*/ 1868061 w 6085774"/>
              <a:gd name="connsiteY4" fmla="*/ 4947552 h 5998412"/>
              <a:gd name="connsiteX5" fmla="*/ 1916631 w 6085774"/>
              <a:gd name="connsiteY5" fmla="*/ 4975708 h 5998412"/>
              <a:gd name="connsiteX6" fmla="*/ 1919024 w 6085774"/>
              <a:gd name="connsiteY6" fmla="*/ 4976976 h 5998412"/>
              <a:gd name="connsiteX7" fmla="*/ 3589794 w 6085774"/>
              <a:gd name="connsiteY7" fmla="*/ 5202223 h 5998412"/>
              <a:gd name="connsiteX8" fmla="*/ 3592327 w 6085774"/>
              <a:gd name="connsiteY8" fmla="*/ 5202223 h 5998412"/>
              <a:gd name="connsiteX9" fmla="*/ 3712554 w 6085774"/>
              <a:gd name="connsiteY9" fmla="*/ 5169703 h 5998412"/>
              <a:gd name="connsiteX10" fmla="*/ 3732967 w 6085774"/>
              <a:gd name="connsiteY10" fmla="*/ 5163509 h 5998412"/>
              <a:gd name="connsiteX11" fmla="*/ 3770977 w 6085774"/>
              <a:gd name="connsiteY11" fmla="*/ 5151402 h 5998412"/>
              <a:gd name="connsiteX12" fmla="*/ 3784914 w 6085774"/>
              <a:gd name="connsiteY12" fmla="*/ 5146615 h 5998412"/>
              <a:gd name="connsiteX13" fmla="*/ 4027196 w 6085774"/>
              <a:gd name="connsiteY13" fmla="*/ 5838827 h 5998412"/>
              <a:gd name="connsiteX14" fmla="*/ 1323105 w 6085774"/>
              <a:gd name="connsiteY14" fmla="*/ 5473786 h 5998412"/>
              <a:gd name="connsiteX15" fmla="*/ 4688295 w 6085774"/>
              <a:gd name="connsiteY15" fmla="*/ 4585750 h 5998412"/>
              <a:gd name="connsiteX16" fmla="*/ 5220723 w 6085774"/>
              <a:gd name="connsiteY16" fmla="*/ 5096075 h 5998412"/>
              <a:gd name="connsiteX17" fmla="*/ 4941277 w 6085774"/>
              <a:gd name="connsiteY17" fmla="*/ 5345678 h 5998412"/>
              <a:gd name="connsiteX18" fmla="*/ 4480647 w 6085774"/>
              <a:gd name="connsiteY18" fmla="*/ 4771015 h 5998412"/>
              <a:gd name="connsiteX19" fmla="*/ 4688295 w 6085774"/>
              <a:gd name="connsiteY19" fmla="*/ 4585750 h 5998412"/>
              <a:gd name="connsiteX20" fmla="*/ 1314377 w 6085774"/>
              <a:gd name="connsiteY20" fmla="*/ 4496073 h 5998412"/>
              <a:gd name="connsiteX21" fmla="*/ 1363086 w 6085774"/>
              <a:gd name="connsiteY21" fmla="*/ 4549147 h 5998412"/>
              <a:gd name="connsiteX22" fmla="*/ 1377164 w 6085774"/>
              <a:gd name="connsiteY22" fmla="*/ 4563225 h 5998412"/>
              <a:gd name="connsiteX23" fmla="*/ 1419398 w 6085774"/>
              <a:gd name="connsiteY23" fmla="*/ 4605459 h 5998412"/>
              <a:gd name="connsiteX24" fmla="*/ 1437840 w 6085774"/>
              <a:gd name="connsiteY24" fmla="*/ 4623338 h 5998412"/>
              <a:gd name="connsiteX25" fmla="*/ 1477681 w 6085774"/>
              <a:gd name="connsiteY25" fmla="*/ 4660785 h 5998412"/>
              <a:gd name="connsiteX26" fmla="*/ 1496264 w 6085774"/>
              <a:gd name="connsiteY26" fmla="*/ 4677680 h 5998412"/>
              <a:gd name="connsiteX27" fmla="*/ 1541594 w 6085774"/>
              <a:gd name="connsiteY27" fmla="*/ 4717238 h 5998412"/>
              <a:gd name="connsiteX28" fmla="*/ 1555672 w 6085774"/>
              <a:gd name="connsiteY28" fmla="*/ 4729064 h 5998412"/>
              <a:gd name="connsiteX29" fmla="*/ 1682374 w 6085774"/>
              <a:gd name="connsiteY29" fmla="*/ 4827609 h 5998412"/>
              <a:gd name="connsiteX30" fmla="*/ 1692370 w 6085774"/>
              <a:gd name="connsiteY30" fmla="*/ 4834648 h 5998412"/>
              <a:gd name="connsiteX31" fmla="*/ 1728409 w 6085774"/>
              <a:gd name="connsiteY31" fmla="*/ 4860411 h 5998412"/>
              <a:gd name="connsiteX32" fmla="*/ 1306071 w 6085774"/>
              <a:gd name="connsiteY32" fmla="*/ 5463369 h 5998412"/>
              <a:gd name="connsiteX33" fmla="*/ 755201 w 6085774"/>
              <a:gd name="connsiteY33" fmla="*/ 4976413 h 5998412"/>
              <a:gd name="connsiteX34" fmla="*/ 3751127 w 6085774"/>
              <a:gd name="connsiteY34" fmla="*/ 4345158 h 5998412"/>
              <a:gd name="connsiteX35" fmla="*/ 3853755 w 6085774"/>
              <a:gd name="connsiteY35" fmla="*/ 4537885 h 5998412"/>
              <a:gd name="connsiteX36" fmla="*/ 4096458 w 6085774"/>
              <a:gd name="connsiteY36" fmla="*/ 4993166 h 5998412"/>
              <a:gd name="connsiteX37" fmla="*/ 3797585 w 6085774"/>
              <a:gd name="connsiteY37" fmla="*/ 5119868 h 5998412"/>
              <a:gd name="connsiteX38" fmla="*/ 3555444 w 6085774"/>
              <a:gd name="connsiteY38" fmla="*/ 4428359 h 5998412"/>
              <a:gd name="connsiteX39" fmla="*/ 3751127 w 6085774"/>
              <a:gd name="connsiteY39" fmla="*/ 4345158 h 5998412"/>
              <a:gd name="connsiteX40" fmla="*/ 4970559 w 6085774"/>
              <a:gd name="connsiteY40" fmla="*/ 4239995 h 5998412"/>
              <a:gd name="connsiteX41" fmla="*/ 5353900 w 6085774"/>
              <a:gd name="connsiteY41" fmla="*/ 4484671 h 5998412"/>
              <a:gd name="connsiteX42" fmla="*/ 5593225 w 6085774"/>
              <a:gd name="connsiteY42" fmla="*/ 4637276 h 5998412"/>
              <a:gd name="connsiteX43" fmla="*/ 5235365 w 6085774"/>
              <a:gd name="connsiteY43" fmla="*/ 5080871 h 5998412"/>
              <a:gd name="connsiteX44" fmla="*/ 4702937 w 6085774"/>
              <a:gd name="connsiteY44" fmla="*/ 4570828 h 5998412"/>
              <a:gd name="connsiteX45" fmla="*/ 4706879 w 6085774"/>
              <a:gd name="connsiteY45" fmla="*/ 4566604 h 5998412"/>
              <a:gd name="connsiteX46" fmla="*/ 4725743 w 6085774"/>
              <a:gd name="connsiteY46" fmla="*/ 4546754 h 5998412"/>
              <a:gd name="connsiteX47" fmla="*/ 4753055 w 6085774"/>
              <a:gd name="connsiteY47" fmla="*/ 4517330 h 5998412"/>
              <a:gd name="connsiteX48" fmla="*/ 4775297 w 6085774"/>
              <a:gd name="connsiteY48" fmla="*/ 4492835 h 5998412"/>
              <a:gd name="connsiteX49" fmla="*/ 4810915 w 6085774"/>
              <a:gd name="connsiteY49" fmla="*/ 4451728 h 5998412"/>
              <a:gd name="connsiteX50" fmla="*/ 4839070 w 6085774"/>
              <a:gd name="connsiteY50" fmla="*/ 4418363 h 5998412"/>
              <a:gd name="connsiteX51" fmla="*/ 4851459 w 6085774"/>
              <a:gd name="connsiteY51" fmla="*/ 4403017 h 5998412"/>
              <a:gd name="connsiteX52" fmla="*/ 4937898 w 6085774"/>
              <a:gd name="connsiteY52" fmla="*/ 4287438 h 5998412"/>
              <a:gd name="connsiteX53" fmla="*/ 4944515 w 6085774"/>
              <a:gd name="connsiteY53" fmla="*/ 4278005 h 5998412"/>
              <a:gd name="connsiteX54" fmla="*/ 4970559 w 6085774"/>
              <a:gd name="connsiteY54" fmla="*/ 4239995 h 5998412"/>
              <a:gd name="connsiteX55" fmla="*/ 3990313 w 6085774"/>
              <a:gd name="connsiteY55" fmla="*/ 4192693 h 5998412"/>
              <a:gd name="connsiteX56" fmla="*/ 4451647 w 6085774"/>
              <a:gd name="connsiteY56" fmla="*/ 4768059 h 5998412"/>
              <a:gd name="connsiteX57" fmla="*/ 4116169 w 6085774"/>
              <a:gd name="connsiteY57" fmla="*/ 4983734 h 5998412"/>
              <a:gd name="connsiteX58" fmla="*/ 3871493 w 6085774"/>
              <a:gd name="connsiteY58" fmla="*/ 4526763 h 5998412"/>
              <a:gd name="connsiteX59" fmla="*/ 3769148 w 6085774"/>
              <a:gd name="connsiteY59" fmla="*/ 4334881 h 5998412"/>
              <a:gd name="connsiteX60" fmla="*/ 3785055 w 6085774"/>
              <a:gd name="connsiteY60" fmla="*/ 4326012 h 5998412"/>
              <a:gd name="connsiteX61" fmla="*/ 3802372 w 6085774"/>
              <a:gd name="connsiteY61" fmla="*/ 4316439 h 5998412"/>
              <a:gd name="connsiteX62" fmla="*/ 3842211 w 6085774"/>
              <a:gd name="connsiteY62" fmla="*/ 4293351 h 5998412"/>
              <a:gd name="connsiteX63" fmla="*/ 3861077 w 6085774"/>
              <a:gd name="connsiteY63" fmla="*/ 4281806 h 5998412"/>
              <a:gd name="connsiteX64" fmla="*/ 3897819 w 6085774"/>
              <a:gd name="connsiteY64" fmla="*/ 4258297 h 5998412"/>
              <a:gd name="connsiteX65" fmla="*/ 3917669 w 6085774"/>
              <a:gd name="connsiteY65" fmla="*/ 4244923 h 5998412"/>
              <a:gd name="connsiteX66" fmla="*/ 3952021 w 6085774"/>
              <a:gd name="connsiteY66" fmla="*/ 4220990 h 5998412"/>
              <a:gd name="connsiteX67" fmla="*/ 3972433 w 6085774"/>
              <a:gd name="connsiteY67" fmla="*/ 4205787 h 5998412"/>
              <a:gd name="connsiteX68" fmla="*/ 3990313 w 6085774"/>
              <a:gd name="connsiteY68" fmla="*/ 4192693 h 5998412"/>
              <a:gd name="connsiteX69" fmla="*/ 1040420 w 6085774"/>
              <a:gd name="connsiteY69" fmla="*/ 4113434 h 5998412"/>
              <a:gd name="connsiteX70" fmla="*/ 1043939 w 6085774"/>
              <a:gd name="connsiteY70" fmla="*/ 4119348 h 5998412"/>
              <a:gd name="connsiteX71" fmla="*/ 1066746 w 6085774"/>
              <a:gd name="connsiteY71" fmla="*/ 4158203 h 5998412"/>
              <a:gd name="connsiteX72" fmla="*/ 1070546 w 6085774"/>
              <a:gd name="connsiteY72" fmla="*/ 4164397 h 5998412"/>
              <a:gd name="connsiteX73" fmla="*/ 1098702 w 6085774"/>
              <a:gd name="connsiteY73" fmla="*/ 4209446 h 5998412"/>
              <a:gd name="connsiteX74" fmla="*/ 1301706 w 6085774"/>
              <a:gd name="connsiteY74" fmla="*/ 4479743 h 5998412"/>
              <a:gd name="connsiteX75" fmla="*/ 740981 w 6085774"/>
              <a:gd name="connsiteY75" fmla="*/ 4960223 h 5998412"/>
              <a:gd name="connsiteX76" fmla="*/ 391568 w 6085774"/>
              <a:gd name="connsiteY76" fmla="*/ 4470451 h 5998412"/>
              <a:gd name="connsiteX77" fmla="*/ 1890163 w 6085774"/>
              <a:gd name="connsiteY77" fmla="*/ 4002782 h 5998412"/>
              <a:gd name="connsiteX78" fmla="*/ 2219024 w 6085774"/>
              <a:gd name="connsiteY78" fmla="*/ 4279133 h 5998412"/>
              <a:gd name="connsiteX79" fmla="*/ 2233102 w 6085774"/>
              <a:gd name="connsiteY79" fmla="*/ 4287439 h 5998412"/>
              <a:gd name="connsiteX80" fmla="*/ 2252811 w 6085774"/>
              <a:gd name="connsiteY80" fmla="*/ 4299265 h 5998412"/>
              <a:gd name="connsiteX81" fmla="*/ 2273788 w 6085774"/>
              <a:gd name="connsiteY81" fmla="*/ 4311511 h 5998412"/>
              <a:gd name="connsiteX82" fmla="*/ 2312501 w 6085774"/>
              <a:gd name="connsiteY82" fmla="*/ 4332910 h 5998412"/>
              <a:gd name="connsiteX83" fmla="*/ 2316303 w 6085774"/>
              <a:gd name="connsiteY83" fmla="*/ 4334881 h 5998412"/>
              <a:gd name="connsiteX84" fmla="*/ 3535453 w 6085774"/>
              <a:gd name="connsiteY84" fmla="*/ 4435679 h 5998412"/>
              <a:gd name="connsiteX85" fmla="*/ 3778016 w 6085774"/>
              <a:gd name="connsiteY85" fmla="*/ 5127611 h 5998412"/>
              <a:gd name="connsiteX86" fmla="*/ 3730432 w 6085774"/>
              <a:gd name="connsiteY86" fmla="*/ 5143096 h 5998412"/>
              <a:gd name="connsiteX87" fmla="*/ 3714243 w 6085774"/>
              <a:gd name="connsiteY87" fmla="*/ 5148024 h 5998412"/>
              <a:gd name="connsiteX88" fmla="*/ 1748399 w 6085774"/>
              <a:gd name="connsiteY88" fmla="*/ 4849148 h 5998412"/>
              <a:gd name="connsiteX89" fmla="*/ 1740093 w 6085774"/>
              <a:gd name="connsiteY89" fmla="*/ 4843517 h 5998412"/>
              <a:gd name="connsiteX90" fmla="*/ 1374066 w 6085774"/>
              <a:gd name="connsiteY90" fmla="*/ 4529580 h 5998412"/>
              <a:gd name="connsiteX91" fmla="*/ 1369421 w 6085774"/>
              <a:gd name="connsiteY91" fmla="*/ 4524512 h 5998412"/>
              <a:gd name="connsiteX92" fmla="*/ 1331129 w 6085774"/>
              <a:gd name="connsiteY92" fmla="*/ 4482278 h 5998412"/>
              <a:gd name="connsiteX93" fmla="*/ 5213684 w 6085774"/>
              <a:gd name="connsiteY93" fmla="*/ 3754728 h 5998412"/>
              <a:gd name="connsiteX94" fmla="*/ 5915891 w 6085774"/>
              <a:gd name="connsiteY94" fmla="*/ 3996023 h 5998412"/>
              <a:gd name="connsiteX95" fmla="*/ 5605473 w 6085774"/>
              <a:gd name="connsiteY95" fmla="*/ 4620100 h 5998412"/>
              <a:gd name="connsiteX96" fmla="*/ 5365303 w 6085774"/>
              <a:gd name="connsiteY96" fmla="*/ 4467213 h 5998412"/>
              <a:gd name="connsiteX97" fmla="*/ 4981961 w 6085774"/>
              <a:gd name="connsiteY97" fmla="*/ 4222256 h 5998412"/>
              <a:gd name="connsiteX98" fmla="*/ 5213684 w 6085774"/>
              <a:gd name="connsiteY98" fmla="*/ 3754728 h 5998412"/>
              <a:gd name="connsiteX99" fmla="*/ 874581 w 6085774"/>
              <a:gd name="connsiteY99" fmla="*/ 3753884 h 5998412"/>
              <a:gd name="connsiteX100" fmla="*/ 1030001 w 6085774"/>
              <a:gd name="connsiteY100" fmla="*/ 4095414 h 5998412"/>
              <a:gd name="connsiteX101" fmla="*/ 381007 w 6085774"/>
              <a:gd name="connsiteY101" fmla="*/ 4452150 h 5998412"/>
              <a:gd name="connsiteX102" fmla="*/ 172796 w 6085774"/>
              <a:gd name="connsiteY102" fmla="*/ 3994758 h 5998412"/>
              <a:gd name="connsiteX103" fmla="*/ 1594526 w 6085774"/>
              <a:gd name="connsiteY103" fmla="*/ 3508223 h 5998412"/>
              <a:gd name="connsiteX104" fmla="*/ 1876085 w 6085774"/>
              <a:gd name="connsiteY104" fmla="*/ 3986873 h 5998412"/>
              <a:gd name="connsiteX105" fmla="*/ 1317051 w 6085774"/>
              <a:gd name="connsiteY105" fmla="*/ 4466509 h 5998412"/>
              <a:gd name="connsiteX106" fmla="*/ 1083778 w 6085774"/>
              <a:gd name="connsiteY106" fmla="*/ 4146798 h 5998412"/>
              <a:gd name="connsiteX107" fmla="*/ 1081385 w 6085774"/>
              <a:gd name="connsiteY107" fmla="*/ 4142857 h 5998412"/>
              <a:gd name="connsiteX108" fmla="*/ 1056608 w 6085774"/>
              <a:gd name="connsiteY108" fmla="*/ 4099637 h 5998412"/>
              <a:gd name="connsiteX109" fmla="*/ 894713 w 6085774"/>
              <a:gd name="connsiteY109" fmla="*/ 3747688 h 5998412"/>
              <a:gd name="connsiteX110" fmla="*/ 1486830 w 6085774"/>
              <a:gd name="connsiteY110" fmla="*/ 3544966 h 5998412"/>
              <a:gd name="connsiteX111" fmla="*/ 4493174 w 6085774"/>
              <a:gd name="connsiteY111" fmla="*/ 3506535 h 5998412"/>
              <a:gd name="connsiteX112" fmla="*/ 5193129 w 6085774"/>
              <a:gd name="connsiteY112" fmla="*/ 3747549 h 5998412"/>
              <a:gd name="connsiteX113" fmla="*/ 4957185 w 6085774"/>
              <a:gd name="connsiteY113" fmla="*/ 4219865 h 5998412"/>
              <a:gd name="connsiteX114" fmla="*/ 4951411 w 6085774"/>
              <a:gd name="connsiteY114" fmla="*/ 4228452 h 5998412"/>
              <a:gd name="connsiteX115" fmla="*/ 4928465 w 6085774"/>
              <a:gd name="connsiteY115" fmla="*/ 4262521 h 5998412"/>
              <a:gd name="connsiteX116" fmla="*/ 4923961 w 6085774"/>
              <a:gd name="connsiteY116" fmla="*/ 4268997 h 5998412"/>
              <a:gd name="connsiteX117" fmla="*/ 4833017 w 6085774"/>
              <a:gd name="connsiteY117" fmla="*/ 4390770 h 5998412"/>
              <a:gd name="connsiteX118" fmla="*/ 4822599 w 6085774"/>
              <a:gd name="connsiteY118" fmla="*/ 4403722 h 5998412"/>
              <a:gd name="connsiteX119" fmla="*/ 4794443 w 6085774"/>
              <a:gd name="connsiteY119" fmla="*/ 4438495 h 5998412"/>
              <a:gd name="connsiteX120" fmla="*/ 4780365 w 6085774"/>
              <a:gd name="connsiteY120" fmla="*/ 4455389 h 5998412"/>
              <a:gd name="connsiteX121" fmla="*/ 4737427 w 6085774"/>
              <a:gd name="connsiteY121" fmla="*/ 4503817 h 5998412"/>
              <a:gd name="connsiteX122" fmla="*/ 4712087 w 6085774"/>
              <a:gd name="connsiteY122" fmla="*/ 4531129 h 5998412"/>
              <a:gd name="connsiteX123" fmla="*/ 4691111 w 6085774"/>
              <a:gd name="connsiteY123" fmla="*/ 4553090 h 5998412"/>
              <a:gd name="connsiteX124" fmla="*/ 4687451 w 6085774"/>
              <a:gd name="connsiteY124" fmla="*/ 4556750 h 5998412"/>
              <a:gd name="connsiteX125" fmla="*/ 4680411 w 6085774"/>
              <a:gd name="connsiteY125" fmla="*/ 4563367 h 5998412"/>
              <a:gd name="connsiteX126" fmla="*/ 4467835 w 6085774"/>
              <a:gd name="connsiteY126" fmla="*/ 4753841 h 5998412"/>
              <a:gd name="connsiteX127" fmla="*/ 4007205 w 6085774"/>
              <a:gd name="connsiteY127" fmla="*/ 4180447 h 5998412"/>
              <a:gd name="connsiteX128" fmla="*/ 4493174 w 6085774"/>
              <a:gd name="connsiteY128" fmla="*/ 3506535 h 5998412"/>
              <a:gd name="connsiteX129" fmla="*/ 1515549 w 6085774"/>
              <a:gd name="connsiteY129" fmla="*/ 3170634 h 5998412"/>
              <a:gd name="connsiteX130" fmla="*/ 1587628 w 6085774"/>
              <a:gd name="connsiteY130" fmla="*/ 3488373 h 5998412"/>
              <a:gd name="connsiteX131" fmla="*/ 1480918 w 6085774"/>
              <a:gd name="connsiteY131" fmla="*/ 3524976 h 5998412"/>
              <a:gd name="connsiteX132" fmla="*/ 887110 w 6085774"/>
              <a:gd name="connsiteY132" fmla="*/ 3727981 h 5998412"/>
              <a:gd name="connsiteX133" fmla="*/ 777584 w 6085774"/>
              <a:gd name="connsiteY133" fmla="*/ 3247922 h 5998412"/>
              <a:gd name="connsiteX134" fmla="*/ 2276744 w 6085774"/>
              <a:gd name="connsiteY134" fmla="*/ 3089405 h 5998412"/>
              <a:gd name="connsiteX135" fmla="*/ 2630382 w 6085774"/>
              <a:gd name="connsiteY135" fmla="*/ 3643513 h 5998412"/>
              <a:gd name="connsiteX136" fmla="*/ 3287963 w 6085774"/>
              <a:gd name="connsiteY136" fmla="*/ 3723618 h 5998412"/>
              <a:gd name="connsiteX137" fmla="*/ 3528555 w 6085774"/>
              <a:gd name="connsiteY137" fmla="*/ 4415970 h 5998412"/>
              <a:gd name="connsiteX138" fmla="*/ 2307856 w 6085774"/>
              <a:gd name="connsiteY138" fmla="*/ 4307289 h 5998412"/>
              <a:gd name="connsiteX139" fmla="*/ 2303210 w 6085774"/>
              <a:gd name="connsiteY139" fmla="*/ 4304755 h 5998412"/>
              <a:gd name="connsiteX140" fmla="*/ 2280826 w 6085774"/>
              <a:gd name="connsiteY140" fmla="*/ 4291944 h 5998412"/>
              <a:gd name="connsiteX141" fmla="*/ 2250418 w 6085774"/>
              <a:gd name="connsiteY141" fmla="*/ 4274205 h 5998412"/>
              <a:gd name="connsiteX142" fmla="*/ 2243520 w 6085774"/>
              <a:gd name="connsiteY142" fmla="*/ 4269982 h 5998412"/>
              <a:gd name="connsiteX143" fmla="*/ 1900159 w 6085774"/>
              <a:gd name="connsiteY143" fmla="*/ 3980821 h 5998412"/>
              <a:gd name="connsiteX144" fmla="*/ 1893401 w 6085774"/>
              <a:gd name="connsiteY144" fmla="*/ 3973360 h 5998412"/>
              <a:gd name="connsiteX145" fmla="*/ 1615221 w 6085774"/>
              <a:gd name="connsiteY145" fmla="*/ 3500200 h 5998412"/>
              <a:gd name="connsiteX146" fmla="*/ 1616207 w 6085774"/>
              <a:gd name="connsiteY146" fmla="*/ 3500200 h 5998412"/>
              <a:gd name="connsiteX147" fmla="*/ 1612688 w 6085774"/>
              <a:gd name="connsiteY147" fmla="*/ 3490485 h 5998412"/>
              <a:gd name="connsiteX148" fmla="*/ 1538216 w 6085774"/>
              <a:gd name="connsiteY148" fmla="*/ 3168664 h 5998412"/>
              <a:gd name="connsiteX149" fmla="*/ 3043710 w 6085774"/>
              <a:gd name="connsiteY149" fmla="*/ 2255428 h 5998412"/>
              <a:gd name="connsiteX150" fmla="*/ 3044696 w 6085774"/>
              <a:gd name="connsiteY150" fmla="*/ 2255428 h 5998412"/>
              <a:gd name="connsiteX151" fmla="*/ 3788433 w 6085774"/>
              <a:gd name="connsiteY151" fmla="*/ 2876406 h 5998412"/>
              <a:gd name="connsiteX152" fmla="*/ 3291623 w 6085774"/>
              <a:gd name="connsiteY152" fmla="*/ 3700247 h 5998412"/>
              <a:gd name="connsiteX153" fmla="*/ 3281909 w 6085774"/>
              <a:gd name="connsiteY153" fmla="*/ 3703626 h 5998412"/>
              <a:gd name="connsiteX154" fmla="*/ 2641222 w 6085774"/>
              <a:gd name="connsiteY154" fmla="*/ 3626056 h 5998412"/>
              <a:gd name="connsiteX155" fmla="*/ 2297016 w 6085774"/>
              <a:gd name="connsiteY155" fmla="*/ 3086026 h 5998412"/>
              <a:gd name="connsiteX156" fmla="*/ 2298002 w 6085774"/>
              <a:gd name="connsiteY156" fmla="*/ 3086026 h 5998412"/>
              <a:gd name="connsiteX157" fmla="*/ 2296876 w 6085774"/>
              <a:gd name="connsiteY157" fmla="*/ 3075890 h 5998412"/>
              <a:gd name="connsiteX158" fmla="*/ 2483690 w 6085774"/>
              <a:gd name="connsiteY158" fmla="*/ 2501792 h 5998412"/>
              <a:gd name="connsiteX159" fmla="*/ 3043710 w 6085774"/>
              <a:gd name="connsiteY159" fmla="*/ 2255428 h 5998412"/>
              <a:gd name="connsiteX160" fmla="*/ 3054269 w 6085774"/>
              <a:gd name="connsiteY160" fmla="*/ 1505495 h 5998412"/>
              <a:gd name="connsiteX161" fmla="*/ 3191387 w 6085774"/>
              <a:gd name="connsiteY161" fmla="*/ 1512112 h 5998412"/>
              <a:gd name="connsiteX162" fmla="*/ 3244884 w 6085774"/>
              <a:gd name="connsiteY162" fmla="*/ 1518306 h 5998412"/>
              <a:gd name="connsiteX163" fmla="*/ 3269380 w 6085774"/>
              <a:gd name="connsiteY163" fmla="*/ 1521685 h 5998412"/>
              <a:gd name="connsiteX164" fmla="*/ 3279797 w 6085774"/>
              <a:gd name="connsiteY164" fmla="*/ 1523234 h 5998412"/>
              <a:gd name="connsiteX165" fmla="*/ 4280597 w 6085774"/>
              <a:gd name="connsiteY165" fmla="*/ 2133512 h 5998412"/>
              <a:gd name="connsiteX166" fmla="*/ 4299743 w 6085774"/>
              <a:gd name="connsiteY166" fmla="*/ 2161668 h 5998412"/>
              <a:gd name="connsiteX167" fmla="*/ 4317905 w 6085774"/>
              <a:gd name="connsiteY167" fmla="*/ 2188697 h 5998412"/>
              <a:gd name="connsiteX168" fmla="*/ 4327337 w 6085774"/>
              <a:gd name="connsiteY168" fmla="*/ 2202775 h 5998412"/>
              <a:gd name="connsiteX169" fmla="*/ 4485292 w 6085774"/>
              <a:gd name="connsiteY169" fmla="*/ 3465427 h 5998412"/>
              <a:gd name="connsiteX170" fmla="*/ 4483039 w 6085774"/>
              <a:gd name="connsiteY170" fmla="*/ 3472043 h 5998412"/>
              <a:gd name="connsiteX171" fmla="*/ 4466989 w 6085774"/>
              <a:gd name="connsiteY171" fmla="*/ 3516952 h 5998412"/>
              <a:gd name="connsiteX172" fmla="*/ 4460515 w 6085774"/>
              <a:gd name="connsiteY172" fmla="*/ 3534268 h 5998412"/>
              <a:gd name="connsiteX173" fmla="*/ 4443761 w 6085774"/>
              <a:gd name="connsiteY173" fmla="*/ 3575235 h 5998412"/>
              <a:gd name="connsiteX174" fmla="*/ 4434892 w 6085774"/>
              <a:gd name="connsiteY174" fmla="*/ 3595929 h 5998412"/>
              <a:gd name="connsiteX175" fmla="*/ 4414199 w 6085774"/>
              <a:gd name="connsiteY175" fmla="*/ 3640978 h 5998412"/>
              <a:gd name="connsiteX176" fmla="*/ 4401527 w 6085774"/>
              <a:gd name="connsiteY176" fmla="*/ 3666318 h 5998412"/>
              <a:gd name="connsiteX177" fmla="*/ 4387449 w 6085774"/>
              <a:gd name="connsiteY177" fmla="*/ 3693067 h 5998412"/>
              <a:gd name="connsiteX178" fmla="*/ 4373371 w 6085774"/>
              <a:gd name="connsiteY178" fmla="*/ 3719534 h 5998412"/>
              <a:gd name="connsiteX179" fmla="*/ 4359294 w 6085774"/>
              <a:gd name="connsiteY179" fmla="*/ 3744311 h 5998412"/>
              <a:gd name="connsiteX180" fmla="*/ 4343949 w 6085774"/>
              <a:gd name="connsiteY180" fmla="*/ 3770355 h 5998412"/>
              <a:gd name="connsiteX181" fmla="*/ 4328182 w 6085774"/>
              <a:gd name="connsiteY181" fmla="*/ 3795414 h 5998412"/>
              <a:gd name="connsiteX182" fmla="*/ 4312555 w 6085774"/>
              <a:gd name="connsiteY182" fmla="*/ 3819769 h 5998412"/>
              <a:gd name="connsiteX183" fmla="*/ 4290031 w 6085774"/>
              <a:gd name="connsiteY183" fmla="*/ 3852430 h 5998412"/>
              <a:gd name="connsiteX184" fmla="*/ 4268209 w 6085774"/>
              <a:gd name="connsiteY184" fmla="*/ 3882275 h 5998412"/>
              <a:gd name="connsiteX185" fmla="*/ 4245544 w 6085774"/>
              <a:gd name="connsiteY185" fmla="*/ 3912261 h 5998412"/>
              <a:gd name="connsiteX186" fmla="*/ 4229637 w 6085774"/>
              <a:gd name="connsiteY186" fmla="*/ 3931970 h 5998412"/>
              <a:gd name="connsiteX187" fmla="*/ 4207535 w 6085774"/>
              <a:gd name="connsiteY187" fmla="*/ 3958859 h 5998412"/>
              <a:gd name="connsiteX188" fmla="*/ 4191344 w 6085774"/>
              <a:gd name="connsiteY188" fmla="*/ 3977582 h 5998412"/>
              <a:gd name="connsiteX189" fmla="*/ 4166145 w 6085774"/>
              <a:gd name="connsiteY189" fmla="*/ 4005738 h 5998412"/>
              <a:gd name="connsiteX190" fmla="*/ 4152067 w 6085774"/>
              <a:gd name="connsiteY190" fmla="*/ 4021365 h 5998412"/>
              <a:gd name="connsiteX191" fmla="*/ 4116731 w 6085774"/>
              <a:gd name="connsiteY191" fmla="*/ 4057405 h 5998412"/>
              <a:gd name="connsiteX192" fmla="*/ 4110819 w 6085774"/>
              <a:gd name="connsiteY192" fmla="*/ 4063317 h 5998412"/>
              <a:gd name="connsiteX193" fmla="*/ 4015371 w 6085774"/>
              <a:gd name="connsiteY193" fmla="*/ 4147784 h 5998412"/>
              <a:gd name="connsiteX194" fmla="*/ 4012976 w 6085774"/>
              <a:gd name="connsiteY194" fmla="*/ 4149756 h 5998412"/>
              <a:gd name="connsiteX195" fmla="*/ 3993971 w 6085774"/>
              <a:gd name="connsiteY195" fmla="*/ 4164537 h 5998412"/>
              <a:gd name="connsiteX196" fmla="*/ 3986087 w 6085774"/>
              <a:gd name="connsiteY196" fmla="*/ 4170732 h 5998412"/>
              <a:gd name="connsiteX197" fmla="*/ 3752956 w 6085774"/>
              <a:gd name="connsiteY197" fmla="*/ 4320803 h 5998412"/>
              <a:gd name="connsiteX198" fmla="*/ 3747748 w 6085774"/>
              <a:gd name="connsiteY198" fmla="*/ 4323619 h 5998412"/>
              <a:gd name="connsiteX199" fmla="*/ 3741976 w 6085774"/>
              <a:gd name="connsiteY199" fmla="*/ 4326575 h 5998412"/>
              <a:gd name="connsiteX200" fmla="*/ 3548404 w 6085774"/>
              <a:gd name="connsiteY200" fmla="*/ 4408790 h 5998412"/>
              <a:gd name="connsiteX201" fmla="*/ 3308235 w 6085774"/>
              <a:gd name="connsiteY201" fmla="*/ 3716296 h 5998412"/>
              <a:gd name="connsiteX202" fmla="*/ 3808847 w 6085774"/>
              <a:gd name="connsiteY202" fmla="*/ 2873027 h 5998412"/>
              <a:gd name="connsiteX203" fmla="*/ 3054269 w 6085774"/>
              <a:gd name="connsiteY203" fmla="*/ 2235015 h 5998412"/>
              <a:gd name="connsiteX204" fmla="*/ 3034560 w 6085774"/>
              <a:gd name="connsiteY204" fmla="*/ 1505495 h 5998412"/>
              <a:gd name="connsiteX205" fmla="*/ 3034560 w 6085774"/>
              <a:gd name="connsiteY205" fmla="*/ 2234873 h 5998412"/>
              <a:gd name="connsiteX206" fmla="*/ 2469049 w 6085774"/>
              <a:gd name="connsiteY206" fmla="*/ 2488699 h 5998412"/>
              <a:gd name="connsiteX207" fmla="*/ 2275900 w 6085774"/>
              <a:gd name="connsiteY207" fmla="*/ 3068570 h 5998412"/>
              <a:gd name="connsiteX208" fmla="*/ 1535541 w 6085774"/>
              <a:gd name="connsiteY208" fmla="*/ 3148532 h 5998412"/>
              <a:gd name="connsiteX209" fmla="*/ 1528643 w 6085774"/>
              <a:gd name="connsiteY209" fmla="*/ 3045059 h 5998412"/>
              <a:gd name="connsiteX210" fmla="*/ 1528643 w 6085774"/>
              <a:gd name="connsiteY210" fmla="*/ 3038021 h 5998412"/>
              <a:gd name="connsiteX211" fmla="*/ 1528643 w 6085774"/>
              <a:gd name="connsiteY211" fmla="*/ 2988184 h 5998412"/>
              <a:gd name="connsiteX212" fmla="*/ 1528643 w 6085774"/>
              <a:gd name="connsiteY212" fmla="*/ 2968335 h 5998412"/>
              <a:gd name="connsiteX213" fmla="*/ 1529627 w 6085774"/>
              <a:gd name="connsiteY213" fmla="*/ 2940179 h 5998412"/>
              <a:gd name="connsiteX214" fmla="*/ 1530753 w 6085774"/>
              <a:gd name="connsiteY214" fmla="*/ 2913993 h 5998412"/>
              <a:gd name="connsiteX215" fmla="*/ 1530753 w 6085774"/>
              <a:gd name="connsiteY215" fmla="*/ 2908925 h 5998412"/>
              <a:gd name="connsiteX216" fmla="*/ 1536526 w 6085774"/>
              <a:gd name="connsiteY216" fmla="*/ 2841774 h 5998412"/>
              <a:gd name="connsiteX217" fmla="*/ 1537653 w 6085774"/>
              <a:gd name="connsiteY217" fmla="*/ 2831778 h 5998412"/>
              <a:gd name="connsiteX218" fmla="*/ 1553701 w 6085774"/>
              <a:gd name="connsiteY218" fmla="*/ 2726054 h 5998412"/>
              <a:gd name="connsiteX219" fmla="*/ 1555390 w 6085774"/>
              <a:gd name="connsiteY219" fmla="*/ 2717465 h 5998412"/>
              <a:gd name="connsiteX220" fmla="*/ 1577634 w 6085774"/>
              <a:gd name="connsiteY220" fmla="*/ 2620891 h 5998412"/>
              <a:gd name="connsiteX221" fmla="*/ 1583828 w 6085774"/>
              <a:gd name="connsiteY221" fmla="*/ 2598084 h 5998412"/>
              <a:gd name="connsiteX222" fmla="*/ 1590023 w 6085774"/>
              <a:gd name="connsiteY222" fmla="*/ 2576686 h 5998412"/>
              <a:gd name="connsiteX223" fmla="*/ 1604101 w 6085774"/>
              <a:gd name="connsiteY223" fmla="*/ 2531496 h 5998412"/>
              <a:gd name="connsiteX224" fmla="*/ 1605790 w 6085774"/>
              <a:gd name="connsiteY224" fmla="*/ 2526568 h 5998412"/>
              <a:gd name="connsiteX225" fmla="*/ 2178339 w 6085774"/>
              <a:gd name="connsiteY225" fmla="*/ 1771850 h 5998412"/>
              <a:gd name="connsiteX226" fmla="*/ 2201568 w 6085774"/>
              <a:gd name="connsiteY226" fmla="*/ 1756365 h 5998412"/>
              <a:gd name="connsiteX227" fmla="*/ 2219166 w 6085774"/>
              <a:gd name="connsiteY227" fmla="*/ 1744820 h 5998412"/>
              <a:gd name="connsiteX228" fmla="*/ 3034560 w 6085774"/>
              <a:gd name="connsiteY228" fmla="*/ 1505495 h 5998412"/>
              <a:gd name="connsiteX229" fmla="*/ 5540434 w 6085774"/>
              <a:gd name="connsiteY229" fmla="*/ 1282219 h 5998412"/>
              <a:gd name="connsiteX230" fmla="*/ 5921947 w 6085774"/>
              <a:gd name="connsiteY230" fmla="*/ 3973360 h 5998412"/>
              <a:gd name="connsiteX231" fmla="*/ 5220865 w 6085774"/>
              <a:gd name="connsiteY231" fmla="*/ 3734034 h 5998412"/>
              <a:gd name="connsiteX232" fmla="*/ 5222132 w 6085774"/>
              <a:gd name="connsiteY232" fmla="*/ 3730093 h 5998412"/>
              <a:gd name="connsiteX233" fmla="*/ 5106833 w 6085774"/>
              <a:gd name="connsiteY233" fmla="*/ 1993860 h 5998412"/>
              <a:gd name="connsiteX234" fmla="*/ 5105285 w 6085774"/>
              <a:gd name="connsiteY234" fmla="*/ 1990622 h 5998412"/>
              <a:gd name="connsiteX235" fmla="*/ 5081071 w 6085774"/>
              <a:gd name="connsiteY235" fmla="*/ 1944306 h 5998412"/>
              <a:gd name="connsiteX236" fmla="*/ 5071920 w 6085774"/>
              <a:gd name="connsiteY236" fmla="*/ 1926849 h 5998412"/>
              <a:gd name="connsiteX237" fmla="*/ 5053760 w 6085774"/>
              <a:gd name="connsiteY237" fmla="*/ 1894329 h 5998412"/>
              <a:gd name="connsiteX238" fmla="*/ 5036303 w 6085774"/>
              <a:gd name="connsiteY238" fmla="*/ 1863780 h 5998412"/>
              <a:gd name="connsiteX239" fmla="*/ 5024478 w 6085774"/>
              <a:gd name="connsiteY239" fmla="*/ 1844071 h 5998412"/>
              <a:gd name="connsiteX240" fmla="*/ 4998575 w 6085774"/>
              <a:gd name="connsiteY240" fmla="*/ 1801837 h 5998412"/>
              <a:gd name="connsiteX241" fmla="*/ 4993507 w 6085774"/>
              <a:gd name="connsiteY241" fmla="*/ 1794094 h 5998412"/>
              <a:gd name="connsiteX242" fmla="*/ 4932972 w 6085774"/>
              <a:gd name="connsiteY242" fmla="*/ 1703151 h 5998412"/>
              <a:gd name="connsiteX243" fmla="*/ 5263380 w 6085774"/>
              <a:gd name="connsiteY243" fmla="*/ 1473962 h 5998412"/>
              <a:gd name="connsiteX244" fmla="*/ 2051356 w 6085774"/>
              <a:gd name="connsiteY244" fmla="*/ 977432 h 5998412"/>
              <a:gd name="connsiteX245" fmla="*/ 2368955 w 6085774"/>
              <a:gd name="connsiteY245" fmla="*/ 1636701 h 5998412"/>
              <a:gd name="connsiteX246" fmla="*/ 2193966 w 6085774"/>
              <a:gd name="connsiteY246" fmla="*/ 1735247 h 5998412"/>
              <a:gd name="connsiteX247" fmla="*/ 2168906 w 6085774"/>
              <a:gd name="connsiteY247" fmla="*/ 1751718 h 5998412"/>
              <a:gd name="connsiteX248" fmla="*/ 2156800 w 6085774"/>
              <a:gd name="connsiteY248" fmla="*/ 1760165 h 5998412"/>
              <a:gd name="connsiteX249" fmla="*/ 1897906 w 6085774"/>
              <a:gd name="connsiteY249" fmla="*/ 1985412 h 5998412"/>
              <a:gd name="connsiteX250" fmla="*/ 1585798 w 6085774"/>
              <a:gd name="connsiteY250" fmla="*/ 2515025 h 5998412"/>
              <a:gd name="connsiteX251" fmla="*/ 1582279 w 6085774"/>
              <a:gd name="connsiteY251" fmla="*/ 2525442 h 5998412"/>
              <a:gd name="connsiteX252" fmla="*/ 1568201 w 6085774"/>
              <a:gd name="connsiteY252" fmla="*/ 2571054 h 5998412"/>
              <a:gd name="connsiteX253" fmla="*/ 1562007 w 6085774"/>
              <a:gd name="connsiteY253" fmla="*/ 2592735 h 5998412"/>
              <a:gd name="connsiteX254" fmla="*/ 1555671 w 6085774"/>
              <a:gd name="connsiteY254" fmla="*/ 2615681 h 5998412"/>
              <a:gd name="connsiteX255" fmla="*/ 1548350 w 6085774"/>
              <a:gd name="connsiteY255" fmla="*/ 2644542 h 5998412"/>
              <a:gd name="connsiteX256" fmla="*/ 1545677 w 6085774"/>
              <a:gd name="connsiteY256" fmla="*/ 2655662 h 5998412"/>
              <a:gd name="connsiteX257" fmla="*/ 1531599 w 6085774"/>
              <a:gd name="connsiteY257" fmla="*/ 2721689 h 5998412"/>
              <a:gd name="connsiteX258" fmla="*/ 1531599 w 6085774"/>
              <a:gd name="connsiteY258" fmla="*/ 2725208 h 5998412"/>
              <a:gd name="connsiteX259" fmla="*/ 1525122 w 6085774"/>
              <a:gd name="connsiteY259" fmla="*/ 2762234 h 5998412"/>
              <a:gd name="connsiteX260" fmla="*/ 1525122 w 6085774"/>
              <a:gd name="connsiteY260" fmla="*/ 2766175 h 5998412"/>
              <a:gd name="connsiteX261" fmla="*/ 1515126 w 6085774"/>
              <a:gd name="connsiteY261" fmla="*/ 2840648 h 5998412"/>
              <a:gd name="connsiteX262" fmla="*/ 1515126 w 6085774"/>
              <a:gd name="connsiteY262" fmla="*/ 2842197 h 5998412"/>
              <a:gd name="connsiteX263" fmla="*/ 1511890 w 6085774"/>
              <a:gd name="connsiteY263" fmla="*/ 2876405 h 5998412"/>
              <a:gd name="connsiteX264" fmla="*/ 1510763 w 6085774"/>
              <a:gd name="connsiteY264" fmla="*/ 2891188 h 5998412"/>
              <a:gd name="connsiteX265" fmla="*/ 1508229 w 6085774"/>
              <a:gd name="connsiteY265" fmla="*/ 2933421 h 5998412"/>
              <a:gd name="connsiteX266" fmla="*/ 1507102 w 6085774"/>
              <a:gd name="connsiteY266" fmla="*/ 2964814 h 5998412"/>
              <a:gd name="connsiteX267" fmla="*/ 1507102 w 6085774"/>
              <a:gd name="connsiteY267" fmla="*/ 2985228 h 5998412"/>
              <a:gd name="connsiteX268" fmla="*/ 1507102 w 6085774"/>
              <a:gd name="connsiteY268" fmla="*/ 3024505 h 5998412"/>
              <a:gd name="connsiteX269" fmla="*/ 1507102 w 6085774"/>
              <a:gd name="connsiteY269" fmla="*/ 3034360 h 5998412"/>
              <a:gd name="connsiteX270" fmla="*/ 1514142 w 6085774"/>
              <a:gd name="connsiteY270" fmla="*/ 3149659 h 5998412"/>
              <a:gd name="connsiteX271" fmla="*/ 776176 w 6085774"/>
              <a:gd name="connsiteY271" fmla="*/ 3226806 h 5998412"/>
              <a:gd name="connsiteX272" fmla="*/ 770967 w 6085774"/>
              <a:gd name="connsiteY272" fmla="*/ 2824740 h 5998412"/>
              <a:gd name="connsiteX273" fmla="*/ 776879 w 6085774"/>
              <a:gd name="connsiteY273" fmla="*/ 2762092 h 5998412"/>
              <a:gd name="connsiteX274" fmla="*/ 777584 w 6085774"/>
              <a:gd name="connsiteY274" fmla="*/ 2754771 h 5998412"/>
              <a:gd name="connsiteX275" fmla="*/ 784763 w 6085774"/>
              <a:gd name="connsiteY275" fmla="*/ 2697615 h 5998412"/>
              <a:gd name="connsiteX276" fmla="*/ 787578 w 6085774"/>
              <a:gd name="connsiteY276" fmla="*/ 2677766 h 5998412"/>
              <a:gd name="connsiteX277" fmla="*/ 793492 w 6085774"/>
              <a:gd name="connsiteY277" fmla="*/ 2640177 h 5998412"/>
              <a:gd name="connsiteX278" fmla="*/ 800953 w 6085774"/>
              <a:gd name="connsiteY278" fmla="*/ 2597944 h 5998412"/>
              <a:gd name="connsiteX279" fmla="*/ 805317 w 6085774"/>
              <a:gd name="connsiteY279" fmla="*/ 2574573 h 5998412"/>
              <a:gd name="connsiteX280" fmla="*/ 812778 w 6085774"/>
              <a:gd name="connsiteY280" fmla="*/ 2537971 h 5998412"/>
              <a:gd name="connsiteX281" fmla="*/ 812778 w 6085774"/>
              <a:gd name="connsiteY281" fmla="*/ 2535578 h 5998412"/>
              <a:gd name="connsiteX282" fmla="*/ 1291428 w 6085774"/>
              <a:gd name="connsiteY282" fmla="*/ 1562088 h 5998412"/>
              <a:gd name="connsiteX283" fmla="*/ 1301424 w 6085774"/>
              <a:gd name="connsiteY283" fmla="*/ 1550404 h 5998412"/>
              <a:gd name="connsiteX284" fmla="*/ 1323103 w 6085774"/>
              <a:gd name="connsiteY284" fmla="*/ 1525345 h 5998412"/>
              <a:gd name="connsiteX285" fmla="*/ 1357032 w 6085774"/>
              <a:gd name="connsiteY285" fmla="*/ 1487616 h 5998412"/>
              <a:gd name="connsiteX286" fmla="*/ 1367449 w 6085774"/>
              <a:gd name="connsiteY286" fmla="*/ 1476494 h 5998412"/>
              <a:gd name="connsiteX287" fmla="*/ 1554404 w 6085774"/>
              <a:gd name="connsiteY287" fmla="*/ 1298831 h 5998412"/>
              <a:gd name="connsiteX288" fmla="*/ 1562148 w 6085774"/>
              <a:gd name="connsiteY288" fmla="*/ 1292354 h 5998412"/>
              <a:gd name="connsiteX289" fmla="*/ 2051356 w 6085774"/>
              <a:gd name="connsiteY289" fmla="*/ 977432 h 5998412"/>
              <a:gd name="connsiteX290" fmla="*/ 2639251 w 6085774"/>
              <a:gd name="connsiteY290" fmla="*/ 788507 h 5998412"/>
              <a:gd name="connsiteX291" fmla="*/ 2767923 w 6085774"/>
              <a:gd name="connsiteY291" fmla="*/ 1508310 h 5998412"/>
              <a:gd name="connsiteX292" fmla="*/ 2390353 w 6085774"/>
              <a:gd name="connsiteY292" fmla="*/ 1627692 h 5998412"/>
              <a:gd name="connsiteX293" fmla="*/ 2069939 w 6085774"/>
              <a:gd name="connsiteY293" fmla="*/ 968424 h 5998412"/>
              <a:gd name="connsiteX294" fmla="*/ 2639251 w 6085774"/>
              <a:gd name="connsiteY294" fmla="*/ 788507 h 5998412"/>
              <a:gd name="connsiteX295" fmla="*/ 3034560 w 6085774"/>
              <a:gd name="connsiteY295" fmla="*/ 752747 h 5998412"/>
              <a:gd name="connsiteX296" fmla="*/ 3034560 w 6085774"/>
              <a:gd name="connsiteY296" fmla="*/ 1483956 h 5998412"/>
              <a:gd name="connsiteX297" fmla="*/ 2788758 w 6085774"/>
              <a:gd name="connsiteY297" fmla="*/ 1505072 h 5998412"/>
              <a:gd name="connsiteX298" fmla="*/ 2660087 w 6085774"/>
              <a:gd name="connsiteY298" fmla="*/ 784985 h 5998412"/>
              <a:gd name="connsiteX299" fmla="*/ 3034560 w 6085774"/>
              <a:gd name="connsiteY299" fmla="*/ 752747 h 5998412"/>
              <a:gd name="connsiteX300" fmla="*/ 3054832 w 6085774"/>
              <a:gd name="connsiteY300" fmla="*/ 752606 h 5998412"/>
              <a:gd name="connsiteX301" fmla="*/ 4903689 w 6085774"/>
              <a:gd name="connsiteY301" fmla="*/ 1697518 h 5998412"/>
              <a:gd name="connsiteX302" fmla="*/ 4979709 w 6085774"/>
              <a:gd name="connsiteY302" fmla="*/ 1810142 h 5998412"/>
              <a:gd name="connsiteX303" fmla="*/ 5007865 w 6085774"/>
              <a:gd name="connsiteY303" fmla="*/ 1855191 h 5998412"/>
              <a:gd name="connsiteX304" fmla="*/ 5017438 w 6085774"/>
              <a:gd name="connsiteY304" fmla="*/ 1871099 h 5998412"/>
              <a:gd name="connsiteX305" fmla="*/ 5034472 w 6085774"/>
              <a:gd name="connsiteY305" fmla="*/ 1900804 h 5998412"/>
              <a:gd name="connsiteX306" fmla="*/ 5052632 w 6085774"/>
              <a:gd name="connsiteY306" fmla="*/ 1933184 h 5998412"/>
              <a:gd name="connsiteX307" fmla="*/ 5059813 w 6085774"/>
              <a:gd name="connsiteY307" fmla="*/ 1946557 h 5998412"/>
              <a:gd name="connsiteX308" fmla="*/ 5202563 w 6085774"/>
              <a:gd name="connsiteY308" fmla="*/ 3727981 h 5998412"/>
              <a:gd name="connsiteX309" fmla="*/ 4499651 w 6085774"/>
              <a:gd name="connsiteY309" fmla="*/ 3486826 h 5998412"/>
              <a:gd name="connsiteX310" fmla="*/ 4297211 w 6085774"/>
              <a:gd name="connsiteY310" fmla="*/ 2121265 h 5998412"/>
              <a:gd name="connsiteX311" fmla="*/ 4038036 w 6085774"/>
              <a:gd name="connsiteY311" fmla="*/ 1843789 h 5998412"/>
              <a:gd name="connsiteX312" fmla="*/ 4036487 w 6085774"/>
              <a:gd name="connsiteY312" fmla="*/ 1842380 h 5998412"/>
              <a:gd name="connsiteX313" fmla="*/ 4034094 w 6085774"/>
              <a:gd name="connsiteY313" fmla="*/ 1840550 h 5998412"/>
              <a:gd name="connsiteX314" fmla="*/ 3987636 w 6085774"/>
              <a:gd name="connsiteY314" fmla="*/ 1803384 h 5998412"/>
              <a:gd name="connsiteX315" fmla="*/ 3982568 w 6085774"/>
              <a:gd name="connsiteY315" fmla="*/ 1799442 h 5998412"/>
              <a:gd name="connsiteX316" fmla="*/ 3938222 w 6085774"/>
              <a:gd name="connsiteY316" fmla="*/ 1767204 h 5998412"/>
              <a:gd name="connsiteX317" fmla="*/ 3917387 w 6085774"/>
              <a:gd name="connsiteY317" fmla="*/ 1753126 h 5998412"/>
              <a:gd name="connsiteX318" fmla="*/ 3891625 w 6085774"/>
              <a:gd name="connsiteY318" fmla="*/ 1736093 h 5998412"/>
              <a:gd name="connsiteX319" fmla="*/ 3847983 w 6085774"/>
              <a:gd name="connsiteY319" fmla="*/ 1708640 h 5998412"/>
              <a:gd name="connsiteX320" fmla="*/ 3829400 w 6085774"/>
              <a:gd name="connsiteY320" fmla="*/ 1697518 h 5998412"/>
              <a:gd name="connsiteX321" fmla="*/ 3798288 w 6085774"/>
              <a:gd name="connsiteY321" fmla="*/ 1679781 h 5998412"/>
              <a:gd name="connsiteX322" fmla="*/ 3783365 w 6085774"/>
              <a:gd name="connsiteY322" fmla="*/ 1671615 h 5998412"/>
              <a:gd name="connsiteX323" fmla="*/ 3721141 w 6085774"/>
              <a:gd name="connsiteY323" fmla="*/ 1639799 h 5998412"/>
              <a:gd name="connsiteX324" fmla="*/ 3711708 w 6085774"/>
              <a:gd name="connsiteY324" fmla="*/ 1635152 h 5998412"/>
              <a:gd name="connsiteX325" fmla="*/ 3678062 w 6085774"/>
              <a:gd name="connsiteY325" fmla="*/ 1619667 h 5998412"/>
              <a:gd name="connsiteX326" fmla="*/ 3661451 w 6085774"/>
              <a:gd name="connsiteY326" fmla="*/ 1612487 h 5998412"/>
              <a:gd name="connsiteX327" fmla="*/ 3607954 w 6085774"/>
              <a:gd name="connsiteY327" fmla="*/ 1590526 h 5998412"/>
              <a:gd name="connsiteX328" fmla="*/ 3585710 w 6085774"/>
              <a:gd name="connsiteY328" fmla="*/ 1581939 h 5998412"/>
              <a:gd name="connsiteX329" fmla="*/ 3557555 w 6085774"/>
              <a:gd name="connsiteY329" fmla="*/ 1571802 h 5998412"/>
              <a:gd name="connsiteX330" fmla="*/ 3528555 w 6085774"/>
              <a:gd name="connsiteY330" fmla="*/ 1561947 h 5998412"/>
              <a:gd name="connsiteX331" fmla="*/ 3505044 w 6085774"/>
              <a:gd name="connsiteY331" fmla="*/ 1554346 h 5998412"/>
              <a:gd name="connsiteX332" fmla="*/ 3453660 w 6085774"/>
              <a:gd name="connsiteY332" fmla="*/ 1539422 h 5998412"/>
              <a:gd name="connsiteX333" fmla="*/ 3436344 w 6085774"/>
              <a:gd name="connsiteY333" fmla="*/ 1534918 h 5998412"/>
              <a:gd name="connsiteX334" fmla="*/ 3387353 w 6085774"/>
              <a:gd name="connsiteY334" fmla="*/ 1522952 h 5998412"/>
              <a:gd name="connsiteX335" fmla="*/ 3379329 w 6085774"/>
              <a:gd name="connsiteY335" fmla="*/ 1521122 h 5998412"/>
              <a:gd name="connsiteX336" fmla="*/ 3316119 w 6085774"/>
              <a:gd name="connsiteY336" fmla="*/ 1508593 h 5998412"/>
              <a:gd name="connsiteX337" fmla="*/ 3314993 w 6085774"/>
              <a:gd name="connsiteY337" fmla="*/ 1508593 h 5998412"/>
              <a:gd name="connsiteX338" fmla="*/ 3054832 w 6085774"/>
              <a:gd name="connsiteY338" fmla="*/ 1484660 h 5998412"/>
              <a:gd name="connsiteX339" fmla="*/ 1057173 w 6085774"/>
              <a:gd name="connsiteY339" fmla="*/ 726704 h 5998412"/>
              <a:gd name="connsiteX340" fmla="*/ 1540046 w 6085774"/>
              <a:gd name="connsiteY340" fmla="*/ 1282783 h 5998412"/>
              <a:gd name="connsiteX341" fmla="*/ 1390539 w 6085774"/>
              <a:gd name="connsiteY341" fmla="*/ 1422294 h 5998412"/>
              <a:gd name="connsiteX342" fmla="*/ 1384485 w 6085774"/>
              <a:gd name="connsiteY342" fmla="*/ 1428630 h 5998412"/>
              <a:gd name="connsiteX343" fmla="*/ 1347319 w 6085774"/>
              <a:gd name="connsiteY343" fmla="*/ 1467626 h 5998412"/>
              <a:gd name="connsiteX344" fmla="*/ 1328596 w 6085774"/>
              <a:gd name="connsiteY344" fmla="*/ 1488179 h 5998412"/>
              <a:gd name="connsiteX345" fmla="*/ 1307055 w 6085774"/>
              <a:gd name="connsiteY345" fmla="*/ 1512252 h 5998412"/>
              <a:gd name="connsiteX346" fmla="*/ 784342 w 6085774"/>
              <a:gd name="connsiteY346" fmla="*/ 2573166 h 5998412"/>
              <a:gd name="connsiteX347" fmla="*/ 780822 w 6085774"/>
              <a:gd name="connsiteY347" fmla="*/ 2591186 h 5998412"/>
              <a:gd name="connsiteX348" fmla="*/ 774346 w 6085774"/>
              <a:gd name="connsiteY348" fmla="*/ 2627789 h 5998412"/>
              <a:gd name="connsiteX349" fmla="*/ 767167 w 6085774"/>
              <a:gd name="connsiteY349" fmla="*/ 2672557 h 5998412"/>
              <a:gd name="connsiteX350" fmla="*/ 764210 w 6085774"/>
              <a:gd name="connsiteY350" fmla="*/ 2694237 h 5998412"/>
              <a:gd name="connsiteX351" fmla="*/ 757875 w 6085774"/>
              <a:gd name="connsiteY351" fmla="*/ 2743791 h 5998412"/>
              <a:gd name="connsiteX352" fmla="*/ 757031 w 6085774"/>
              <a:gd name="connsiteY352" fmla="*/ 2750971 h 5998412"/>
              <a:gd name="connsiteX353" fmla="*/ 750837 w 6085774"/>
              <a:gd name="connsiteY353" fmla="*/ 2814040 h 5998412"/>
              <a:gd name="connsiteX354" fmla="*/ 750837 w 6085774"/>
              <a:gd name="connsiteY354" fmla="*/ 2820375 h 5998412"/>
              <a:gd name="connsiteX355" fmla="*/ 755342 w 6085774"/>
              <a:gd name="connsiteY355" fmla="*/ 3228918 h 5998412"/>
              <a:gd name="connsiteX356" fmla="*/ 16108 w 6085774"/>
              <a:gd name="connsiteY356" fmla="*/ 3306486 h 5998412"/>
              <a:gd name="connsiteX357" fmla="*/ 1057173 w 6085774"/>
              <a:gd name="connsiteY357" fmla="*/ 726704 h 5998412"/>
              <a:gd name="connsiteX358" fmla="*/ 1721369 w 6085774"/>
              <a:gd name="connsiteY358" fmla="*/ 298733 h 5998412"/>
              <a:gd name="connsiteX359" fmla="*/ 1973927 w 6085774"/>
              <a:gd name="connsiteY359" fmla="*/ 817647 h 5998412"/>
              <a:gd name="connsiteX360" fmla="*/ 2041783 w 6085774"/>
              <a:gd name="connsiteY360" fmla="*/ 957442 h 5998412"/>
              <a:gd name="connsiteX361" fmla="*/ 1556376 w 6085774"/>
              <a:gd name="connsiteY361" fmla="*/ 1269126 h 5998412"/>
              <a:gd name="connsiteX362" fmla="*/ 1073784 w 6085774"/>
              <a:gd name="connsiteY362" fmla="*/ 713611 h 5998412"/>
              <a:gd name="connsiteX363" fmla="*/ 1721369 w 6085774"/>
              <a:gd name="connsiteY363" fmla="*/ 298733 h 5998412"/>
              <a:gd name="connsiteX364" fmla="*/ 2507482 w 6085774"/>
              <a:gd name="connsiteY364" fmla="*/ 46598 h 5998412"/>
              <a:gd name="connsiteX365" fmla="*/ 2636294 w 6085774"/>
              <a:gd name="connsiteY365" fmla="*/ 766965 h 5998412"/>
              <a:gd name="connsiteX366" fmla="*/ 2060366 w 6085774"/>
              <a:gd name="connsiteY366" fmla="*/ 948712 h 5998412"/>
              <a:gd name="connsiteX367" fmla="*/ 1998845 w 6085774"/>
              <a:gd name="connsiteY367" fmla="*/ 822434 h 5998412"/>
              <a:gd name="connsiteX368" fmla="*/ 1739389 w 6085774"/>
              <a:gd name="connsiteY368" fmla="*/ 288738 h 5998412"/>
              <a:gd name="connsiteX369" fmla="*/ 2507482 w 6085774"/>
              <a:gd name="connsiteY369" fmla="*/ 46598 h 5998412"/>
              <a:gd name="connsiteX370" fmla="*/ 3054832 w 6085774"/>
              <a:gd name="connsiteY370" fmla="*/ 0 h 5998412"/>
              <a:gd name="connsiteX371" fmla="*/ 5529453 w 6085774"/>
              <a:gd name="connsiteY371" fmla="*/ 1265326 h 5998412"/>
              <a:gd name="connsiteX372" fmla="*/ 5249864 w 6085774"/>
              <a:gd name="connsiteY372" fmla="*/ 1458898 h 5998412"/>
              <a:gd name="connsiteX373" fmla="*/ 4921005 w 6085774"/>
              <a:gd name="connsiteY373" fmla="*/ 1686538 h 5998412"/>
              <a:gd name="connsiteX374" fmla="*/ 3054832 w 6085774"/>
              <a:gd name="connsiteY374" fmla="*/ 732053 h 59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6085774" h="5998412">
                <a:moveTo>
                  <a:pt x="1745443" y="4871250"/>
                </a:moveTo>
                <a:cubicBezTo>
                  <a:pt x="1759942" y="4880401"/>
                  <a:pt x="1775288" y="4889974"/>
                  <a:pt x="1789366" y="4899406"/>
                </a:cubicBezTo>
                <a:lnTo>
                  <a:pt x="1806821" y="4910528"/>
                </a:lnTo>
                <a:cubicBezTo>
                  <a:pt x="1821604" y="4919819"/>
                  <a:pt x="1836526" y="4928971"/>
                  <a:pt x="1851590" y="4937839"/>
                </a:cubicBezTo>
                <a:lnTo>
                  <a:pt x="1868061" y="4947552"/>
                </a:lnTo>
                <a:cubicBezTo>
                  <a:pt x="1884111" y="4957267"/>
                  <a:pt x="1900299" y="4966700"/>
                  <a:pt x="1916631" y="4975708"/>
                </a:cubicBezTo>
                <a:lnTo>
                  <a:pt x="1919024" y="4976976"/>
                </a:lnTo>
                <a:cubicBezTo>
                  <a:pt x="2428294" y="5258028"/>
                  <a:pt x="3024283" y="5338385"/>
                  <a:pt x="3589794" y="5202223"/>
                </a:cubicBezTo>
                <a:lnTo>
                  <a:pt x="3592327" y="5202223"/>
                </a:lnTo>
                <a:cubicBezTo>
                  <a:pt x="3632591" y="5192551"/>
                  <a:pt x="3672670" y="5181712"/>
                  <a:pt x="3712554" y="5169703"/>
                </a:cubicBezTo>
                <a:lnTo>
                  <a:pt x="3732967" y="5163509"/>
                </a:lnTo>
                <a:lnTo>
                  <a:pt x="3770977" y="5151402"/>
                </a:lnTo>
                <a:lnTo>
                  <a:pt x="3784914" y="5146615"/>
                </a:lnTo>
                <a:lnTo>
                  <a:pt x="4027196" y="5838827"/>
                </a:lnTo>
                <a:cubicBezTo>
                  <a:pt x="3117972" y="6142770"/>
                  <a:pt x="2119198" y="6007933"/>
                  <a:pt x="1323105" y="5473786"/>
                </a:cubicBezTo>
                <a:close/>
                <a:moveTo>
                  <a:pt x="4688295" y="4585750"/>
                </a:moveTo>
                <a:lnTo>
                  <a:pt x="5220723" y="5096075"/>
                </a:lnTo>
                <a:cubicBezTo>
                  <a:pt x="5132737" y="5184892"/>
                  <a:pt x="5039413" y="5268248"/>
                  <a:pt x="4941277" y="5345678"/>
                </a:cubicBezTo>
                <a:lnTo>
                  <a:pt x="4480647" y="4771015"/>
                </a:lnTo>
                <a:cubicBezTo>
                  <a:pt x="4553569" y="4713534"/>
                  <a:pt x="4622917" y="4651676"/>
                  <a:pt x="4688295" y="4585750"/>
                </a:cubicBezTo>
                <a:close/>
                <a:moveTo>
                  <a:pt x="1314377" y="4496073"/>
                </a:moveTo>
                <a:cubicBezTo>
                  <a:pt x="1330285" y="4513953"/>
                  <a:pt x="1346615" y="4531690"/>
                  <a:pt x="1363086" y="4549147"/>
                </a:cubicBezTo>
                <a:lnTo>
                  <a:pt x="1377164" y="4563225"/>
                </a:lnTo>
                <a:cubicBezTo>
                  <a:pt x="1391242" y="4577486"/>
                  <a:pt x="1405320" y="4591564"/>
                  <a:pt x="1419398" y="4605459"/>
                </a:cubicBezTo>
                <a:cubicBezTo>
                  <a:pt x="1425452" y="4611513"/>
                  <a:pt x="1431646" y="4617284"/>
                  <a:pt x="1437840" y="4623338"/>
                </a:cubicBezTo>
                <a:cubicBezTo>
                  <a:pt x="1450933" y="4636009"/>
                  <a:pt x="1463603" y="4648538"/>
                  <a:pt x="1477681" y="4660785"/>
                </a:cubicBezTo>
                <a:lnTo>
                  <a:pt x="1496264" y="4677680"/>
                </a:lnTo>
                <a:cubicBezTo>
                  <a:pt x="1511186" y="4691193"/>
                  <a:pt x="1526250" y="4704287"/>
                  <a:pt x="1541594" y="4717238"/>
                </a:cubicBezTo>
                <a:cubicBezTo>
                  <a:pt x="1546522" y="4721180"/>
                  <a:pt x="1551027" y="4725262"/>
                  <a:pt x="1555672" y="4729064"/>
                </a:cubicBezTo>
                <a:cubicBezTo>
                  <a:pt x="1596597" y="4763231"/>
                  <a:pt x="1638831" y="4796075"/>
                  <a:pt x="1682374" y="4827609"/>
                </a:cubicBezTo>
                <a:lnTo>
                  <a:pt x="1692370" y="4834648"/>
                </a:lnTo>
                <a:cubicBezTo>
                  <a:pt x="1704055" y="4843094"/>
                  <a:pt x="1715738" y="4851682"/>
                  <a:pt x="1728409" y="4860411"/>
                </a:cubicBezTo>
                <a:lnTo>
                  <a:pt x="1306071" y="5463369"/>
                </a:lnTo>
                <a:cubicBezTo>
                  <a:pt x="1103368" y="5324012"/>
                  <a:pt x="918384" y="5160482"/>
                  <a:pt x="755201" y="4976413"/>
                </a:cubicBezTo>
                <a:close/>
                <a:moveTo>
                  <a:pt x="3751127" y="4345158"/>
                </a:moveTo>
                <a:lnTo>
                  <a:pt x="3853755" y="4537885"/>
                </a:lnTo>
                <a:lnTo>
                  <a:pt x="4096458" y="4993166"/>
                </a:lnTo>
                <a:cubicBezTo>
                  <a:pt x="3999912" y="5042326"/>
                  <a:pt x="3900043" y="5084659"/>
                  <a:pt x="3797585" y="5119868"/>
                </a:cubicBezTo>
                <a:lnTo>
                  <a:pt x="3555444" y="4428359"/>
                </a:lnTo>
                <a:cubicBezTo>
                  <a:pt x="3622496" y="4405129"/>
                  <a:pt x="3687874" y="4377340"/>
                  <a:pt x="3751127" y="4345158"/>
                </a:cubicBezTo>
                <a:close/>
                <a:moveTo>
                  <a:pt x="4970559" y="4239995"/>
                </a:moveTo>
                <a:lnTo>
                  <a:pt x="5353900" y="4484671"/>
                </a:lnTo>
                <a:lnTo>
                  <a:pt x="5593225" y="4637276"/>
                </a:lnTo>
                <a:cubicBezTo>
                  <a:pt x="5488218" y="4796101"/>
                  <a:pt x="5368387" y="4944639"/>
                  <a:pt x="5235365" y="5080871"/>
                </a:cubicBezTo>
                <a:lnTo>
                  <a:pt x="4702937" y="4570828"/>
                </a:lnTo>
                <a:lnTo>
                  <a:pt x="4706879" y="4566604"/>
                </a:lnTo>
                <a:cubicBezTo>
                  <a:pt x="4713214" y="4560127"/>
                  <a:pt x="4719409" y="4553370"/>
                  <a:pt x="4725743" y="4546754"/>
                </a:cubicBezTo>
                <a:cubicBezTo>
                  <a:pt x="4734893" y="4537041"/>
                  <a:pt x="4745593" y="4525496"/>
                  <a:pt x="4753055" y="4517330"/>
                </a:cubicBezTo>
                <a:cubicBezTo>
                  <a:pt x="4760516" y="4509166"/>
                  <a:pt x="4767977" y="4501142"/>
                  <a:pt x="4775297" y="4492835"/>
                </a:cubicBezTo>
                <a:cubicBezTo>
                  <a:pt x="4787405" y="4479883"/>
                  <a:pt x="4799231" y="4465806"/>
                  <a:pt x="4810915" y="4451728"/>
                </a:cubicBezTo>
                <a:cubicBezTo>
                  <a:pt x="4820769" y="4440746"/>
                  <a:pt x="4829920" y="4429626"/>
                  <a:pt x="4839070" y="4418363"/>
                </a:cubicBezTo>
                <a:lnTo>
                  <a:pt x="4851459" y="4403017"/>
                </a:lnTo>
                <a:cubicBezTo>
                  <a:pt x="4881487" y="4365387"/>
                  <a:pt x="4910305" y="4326856"/>
                  <a:pt x="4937898" y="4287438"/>
                </a:cubicBezTo>
                <a:lnTo>
                  <a:pt x="4944515" y="4278005"/>
                </a:lnTo>
                <a:cubicBezTo>
                  <a:pt x="4953243" y="4265476"/>
                  <a:pt x="4961970" y="4252807"/>
                  <a:pt x="4970559" y="4239995"/>
                </a:cubicBezTo>
                <a:close/>
                <a:moveTo>
                  <a:pt x="3990313" y="4192693"/>
                </a:moveTo>
                <a:lnTo>
                  <a:pt x="4451647" y="4768059"/>
                </a:lnTo>
                <a:cubicBezTo>
                  <a:pt x="4346315" y="4849584"/>
                  <a:pt x="4234057" y="4921748"/>
                  <a:pt x="4116169" y="4983734"/>
                </a:cubicBezTo>
                <a:lnTo>
                  <a:pt x="3871493" y="4526763"/>
                </a:lnTo>
                <a:lnTo>
                  <a:pt x="3769148" y="4334881"/>
                </a:lnTo>
                <a:cubicBezTo>
                  <a:pt x="3774497" y="4332066"/>
                  <a:pt x="3779143" y="4329108"/>
                  <a:pt x="3785055" y="4326012"/>
                </a:cubicBezTo>
                <a:cubicBezTo>
                  <a:pt x="3790967" y="4322914"/>
                  <a:pt x="3796599" y="4319677"/>
                  <a:pt x="3802372" y="4316439"/>
                </a:cubicBezTo>
                <a:cubicBezTo>
                  <a:pt x="3815745" y="4308836"/>
                  <a:pt x="3829119" y="4301235"/>
                  <a:pt x="3842211" y="4293351"/>
                </a:cubicBezTo>
                <a:lnTo>
                  <a:pt x="3861077" y="4281806"/>
                </a:lnTo>
                <a:cubicBezTo>
                  <a:pt x="3873465" y="4274205"/>
                  <a:pt x="3885713" y="4266321"/>
                  <a:pt x="3897819" y="4258297"/>
                </a:cubicBezTo>
                <a:cubicBezTo>
                  <a:pt x="3904577" y="4253933"/>
                  <a:pt x="3911053" y="4249428"/>
                  <a:pt x="3917669" y="4244923"/>
                </a:cubicBezTo>
                <a:cubicBezTo>
                  <a:pt x="3929214" y="4237180"/>
                  <a:pt x="3940757" y="4229156"/>
                  <a:pt x="3952021" y="4220990"/>
                </a:cubicBezTo>
                <a:lnTo>
                  <a:pt x="3972433" y="4205787"/>
                </a:lnTo>
                <a:cubicBezTo>
                  <a:pt x="3977782" y="4201422"/>
                  <a:pt x="3984399" y="4197198"/>
                  <a:pt x="3990313" y="4192693"/>
                </a:cubicBezTo>
                <a:close/>
                <a:moveTo>
                  <a:pt x="1040420" y="4113434"/>
                </a:moveTo>
                <a:lnTo>
                  <a:pt x="1043939" y="4119348"/>
                </a:lnTo>
                <a:cubicBezTo>
                  <a:pt x="1051400" y="4132440"/>
                  <a:pt x="1059003" y="4145251"/>
                  <a:pt x="1066746" y="4158203"/>
                </a:cubicBezTo>
                <a:lnTo>
                  <a:pt x="1070546" y="4164397"/>
                </a:lnTo>
                <a:cubicBezTo>
                  <a:pt x="1079838" y="4179459"/>
                  <a:pt x="1089271" y="4194523"/>
                  <a:pt x="1098702" y="4209446"/>
                </a:cubicBezTo>
                <a:cubicBezTo>
                  <a:pt x="1159603" y="4304430"/>
                  <a:pt x="1227456" y="4394782"/>
                  <a:pt x="1301706" y="4479743"/>
                </a:cubicBezTo>
                <a:lnTo>
                  <a:pt x="740981" y="4960223"/>
                </a:lnTo>
                <a:cubicBezTo>
                  <a:pt x="608403" y="4809081"/>
                  <a:pt x="491344" y="4644989"/>
                  <a:pt x="391568" y="4470451"/>
                </a:cubicBezTo>
                <a:close/>
                <a:moveTo>
                  <a:pt x="1890163" y="4002782"/>
                </a:moveTo>
                <a:cubicBezTo>
                  <a:pt x="1986456" y="4109675"/>
                  <a:pt x="2097138" y="4202689"/>
                  <a:pt x="2219024" y="4279133"/>
                </a:cubicBezTo>
                <a:lnTo>
                  <a:pt x="2233102" y="4287439"/>
                </a:lnTo>
                <a:lnTo>
                  <a:pt x="2252811" y="4299265"/>
                </a:lnTo>
                <a:cubicBezTo>
                  <a:pt x="2259710" y="4303347"/>
                  <a:pt x="2266748" y="4307569"/>
                  <a:pt x="2273788" y="4311511"/>
                </a:cubicBezTo>
                <a:cubicBezTo>
                  <a:pt x="2286598" y="4318832"/>
                  <a:pt x="2299549" y="4326012"/>
                  <a:pt x="2312501" y="4332910"/>
                </a:cubicBezTo>
                <a:lnTo>
                  <a:pt x="2316303" y="4334881"/>
                </a:lnTo>
                <a:cubicBezTo>
                  <a:pt x="2691691" y="4534154"/>
                  <a:pt x="3132429" y="4570603"/>
                  <a:pt x="3535453" y="4435679"/>
                </a:cubicBezTo>
                <a:lnTo>
                  <a:pt x="3778016" y="5127611"/>
                </a:lnTo>
                <a:cubicBezTo>
                  <a:pt x="3762249" y="5132960"/>
                  <a:pt x="3746341" y="5138168"/>
                  <a:pt x="3730432" y="5143096"/>
                </a:cubicBezTo>
                <a:lnTo>
                  <a:pt x="3714243" y="5148024"/>
                </a:lnTo>
                <a:cubicBezTo>
                  <a:pt x="3047342" y="5348859"/>
                  <a:pt x="2325481" y="5239108"/>
                  <a:pt x="1748399" y="4849148"/>
                </a:cubicBezTo>
                <a:lnTo>
                  <a:pt x="1740093" y="4843517"/>
                </a:lnTo>
                <a:cubicBezTo>
                  <a:pt x="1607324" y="4752124"/>
                  <a:pt x="1484621" y="4646877"/>
                  <a:pt x="1374066" y="4529580"/>
                </a:cubicBezTo>
                <a:lnTo>
                  <a:pt x="1369421" y="4524512"/>
                </a:lnTo>
                <a:cubicBezTo>
                  <a:pt x="1356469" y="4510434"/>
                  <a:pt x="1343658" y="4496356"/>
                  <a:pt x="1331129" y="4482278"/>
                </a:cubicBezTo>
                <a:close/>
                <a:moveTo>
                  <a:pt x="5213684" y="3754728"/>
                </a:moveTo>
                <a:lnTo>
                  <a:pt x="5915891" y="3996023"/>
                </a:lnTo>
                <a:cubicBezTo>
                  <a:pt x="5837183" y="4215471"/>
                  <a:pt x="5733005" y="4424937"/>
                  <a:pt x="5605473" y="4620100"/>
                </a:cubicBezTo>
                <a:lnTo>
                  <a:pt x="5365303" y="4467213"/>
                </a:lnTo>
                <a:lnTo>
                  <a:pt x="4981961" y="4222256"/>
                </a:lnTo>
                <a:cubicBezTo>
                  <a:pt x="5077045" y="4075916"/>
                  <a:pt x="5154811" y="3919018"/>
                  <a:pt x="5213684" y="3754728"/>
                </a:cubicBezTo>
                <a:close/>
                <a:moveTo>
                  <a:pt x="874581" y="3753884"/>
                </a:moveTo>
                <a:cubicBezTo>
                  <a:pt x="916834" y="3871843"/>
                  <a:pt x="968819" y="3986072"/>
                  <a:pt x="1030001" y="4095414"/>
                </a:cubicBezTo>
                <a:lnTo>
                  <a:pt x="381007" y="4452150"/>
                </a:lnTo>
                <a:cubicBezTo>
                  <a:pt x="298848" y="4305824"/>
                  <a:pt x="229198" y="4152811"/>
                  <a:pt x="172796" y="3994758"/>
                </a:cubicBezTo>
                <a:close/>
                <a:moveTo>
                  <a:pt x="1594526" y="3508223"/>
                </a:moveTo>
                <a:cubicBezTo>
                  <a:pt x="1657807" y="3683887"/>
                  <a:pt x="1753284" y="3846221"/>
                  <a:pt x="1876085" y="3986873"/>
                </a:cubicBezTo>
                <a:lnTo>
                  <a:pt x="1317051" y="4466509"/>
                </a:lnTo>
                <a:cubicBezTo>
                  <a:pt x="1230054" y="4366992"/>
                  <a:pt x="1151995" y="4260013"/>
                  <a:pt x="1083778" y="4146798"/>
                </a:cubicBezTo>
                <a:lnTo>
                  <a:pt x="1081385" y="4142857"/>
                </a:lnTo>
                <a:cubicBezTo>
                  <a:pt x="1072939" y="4128638"/>
                  <a:pt x="1064492" y="4114279"/>
                  <a:pt x="1056608" y="4099637"/>
                </a:cubicBezTo>
                <a:cubicBezTo>
                  <a:pt x="992562" y="3987225"/>
                  <a:pt x="938393" y="3869464"/>
                  <a:pt x="894713" y="3747688"/>
                </a:cubicBezTo>
                <a:lnTo>
                  <a:pt x="1486830" y="3544966"/>
                </a:lnTo>
                <a:close/>
                <a:moveTo>
                  <a:pt x="4493174" y="3506535"/>
                </a:moveTo>
                <a:lnTo>
                  <a:pt x="5193129" y="3747549"/>
                </a:lnTo>
                <a:cubicBezTo>
                  <a:pt x="5133425" y="3913768"/>
                  <a:pt x="5054224" y="4072313"/>
                  <a:pt x="4957185" y="4219865"/>
                </a:cubicBezTo>
                <a:lnTo>
                  <a:pt x="4951411" y="4228452"/>
                </a:lnTo>
                <a:cubicBezTo>
                  <a:pt x="4943810" y="4239855"/>
                  <a:pt x="4936207" y="4251259"/>
                  <a:pt x="4928465" y="4262521"/>
                </a:cubicBezTo>
                <a:lnTo>
                  <a:pt x="4923961" y="4268997"/>
                </a:lnTo>
                <a:cubicBezTo>
                  <a:pt x="4895058" y="4310667"/>
                  <a:pt x="4864734" y="4351255"/>
                  <a:pt x="4833017" y="4390770"/>
                </a:cubicBezTo>
                <a:cubicBezTo>
                  <a:pt x="4829637" y="4395135"/>
                  <a:pt x="4826119" y="4399499"/>
                  <a:pt x="4822599" y="4403722"/>
                </a:cubicBezTo>
                <a:cubicBezTo>
                  <a:pt x="4813730" y="4415407"/>
                  <a:pt x="4804157" y="4426952"/>
                  <a:pt x="4794443" y="4438495"/>
                </a:cubicBezTo>
                <a:lnTo>
                  <a:pt x="4780365" y="4455389"/>
                </a:lnTo>
                <a:cubicBezTo>
                  <a:pt x="4766189" y="4471818"/>
                  <a:pt x="4751886" y="4487952"/>
                  <a:pt x="4737427" y="4503817"/>
                </a:cubicBezTo>
                <a:cubicBezTo>
                  <a:pt x="4728980" y="4512967"/>
                  <a:pt x="4720673" y="4522119"/>
                  <a:pt x="4712087" y="4531129"/>
                </a:cubicBezTo>
                <a:lnTo>
                  <a:pt x="4691111" y="4553090"/>
                </a:lnTo>
                <a:lnTo>
                  <a:pt x="4687451" y="4556750"/>
                </a:lnTo>
                <a:lnTo>
                  <a:pt x="4680411" y="4563367"/>
                </a:lnTo>
                <a:cubicBezTo>
                  <a:pt x="4613611" y="4631250"/>
                  <a:pt x="4542616" y="4694869"/>
                  <a:pt x="4467835" y="4753841"/>
                </a:cubicBezTo>
                <a:lnTo>
                  <a:pt x="4007205" y="4180447"/>
                </a:lnTo>
                <a:cubicBezTo>
                  <a:pt x="4228903" y="4005556"/>
                  <a:pt x="4397234" y="3772115"/>
                  <a:pt x="4493174" y="3506535"/>
                </a:cubicBezTo>
                <a:close/>
                <a:moveTo>
                  <a:pt x="1515549" y="3170634"/>
                </a:moveTo>
                <a:cubicBezTo>
                  <a:pt x="1528050" y="3278837"/>
                  <a:pt x="1552223" y="3385366"/>
                  <a:pt x="1587628" y="3488373"/>
                </a:cubicBezTo>
                <a:lnTo>
                  <a:pt x="1480918" y="3524976"/>
                </a:lnTo>
                <a:lnTo>
                  <a:pt x="887110" y="3727981"/>
                </a:lnTo>
                <a:cubicBezTo>
                  <a:pt x="832864" y="3572532"/>
                  <a:pt x="796130" y="3411522"/>
                  <a:pt x="777584" y="3247922"/>
                </a:cubicBezTo>
                <a:close/>
                <a:moveTo>
                  <a:pt x="2276744" y="3089405"/>
                </a:moveTo>
                <a:cubicBezTo>
                  <a:pt x="2303422" y="3318566"/>
                  <a:pt x="2433783" y="3522809"/>
                  <a:pt x="2630382" y="3643513"/>
                </a:cubicBezTo>
                <a:cubicBezTo>
                  <a:pt x="2826643" y="3767006"/>
                  <a:pt x="3067797" y="3796372"/>
                  <a:pt x="3287963" y="3723618"/>
                </a:cubicBezTo>
                <a:lnTo>
                  <a:pt x="3528555" y="4415970"/>
                </a:lnTo>
                <a:cubicBezTo>
                  <a:pt x="3124264" y="4551246"/>
                  <a:pt x="2681880" y="4511869"/>
                  <a:pt x="2307856" y="4307289"/>
                </a:cubicBezTo>
                <a:lnTo>
                  <a:pt x="2303210" y="4304755"/>
                </a:lnTo>
                <a:lnTo>
                  <a:pt x="2280826" y="4291944"/>
                </a:lnTo>
                <a:cubicBezTo>
                  <a:pt x="2270508" y="4286130"/>
                  <a:pt x="2260372" y="4280216"/>
                  <a:pt x="2250418" y="4274205"/>
                </a:cubicBezTo>
                <a:lnTo>
                  <a:pt x="2243520" y="4269982"/>
                </a:lnTo>
                <a:cubicBezTo>
                  <a:pt x="2115382" y="4191118"/>
                  <a:pt x="1999677" y="4093669"/>
                  <a:pt x="1900159" y="3980821"/>
                </a:cubicBezTo>
                <a:lnTo>
                  <a:pt x="1893401" y="3973360"/>
                </a:lnTo>
                <a:cubicBezTo>
                  <a:pt x="1772007" y="3834340"/>
                  <a:pt x="1677671" y="3673865"/>
                  <a:pt x="1615221" y="3500200"/>
                </a:cubicBezTo>
                <a:lnTo>
                  <a:pt x="1616207" y="3500200"/>
                </a:lnTo>
                <a:lnTo>
                  <a:pt x="1612688" y="3490485"/>
                </a:lnTo>
                <a:cubicBezTo>
                  <a:pt x="1575945" y="3386323"/>
                  <a:pt x="1550956" y="3278373"/>
                  <a:pt x="1538216" y="3168664"/>
                </a:cubicBezTo>
                <a:close/>
                <a:moveTo>
                  <a:pt x="3043710" y="2255428"/>
                </a:moveTo>
                <a:lnTo>
                  <a:pt x="3044696" y="2255428"/>
                </a:lnTo>
                <a:cubicBezTo>
                  <a:pt x="3413819" y="2256977"/>
                  <a:pt x="3726632" y="2517981"/>
                  <a:pt x="3788433" y="2876406"/>
                </a:cubicBezTo>
                <a:cubicBezTo>
                  <a:pt x="3848308" y="3235900"/>
                  <a:pt x="3637517" y="3585456"/>
                  <a:pt x="3291623" y="3700247"/>
                </a:cubicBezTo>
                <a:lnTo>
                  <a:pt x="3281909" y="3703626"/>
                </a:lnTo>
                <a:cubicBezTo>
                  <a:pt x="3067473" y="3774719"/>
                  <a:pt x="2832485" y="3746268"/>
                  <a:pt x="2641222" y="3626056"/>
                </a:cubicBezTo>
                <a:cubicBezTo>
                  <a:pt x="2449664" y="3508436"/>
                  <a:pt x="2322751" y="3309331"/>
                  <a:pt x="2297016" y="3086026"/>
                </a:cubicBezTo>
                <a:lnTo>
                  <a:pt x="2298002" y="3086026"/>
                </a:lnTo>
                <a:lnTo>
                  <a:pt x="2296876" y="3075890"/>
                </a:lnTo>
                <a:cubicBezTo>
                  <a:pt x="2274069" y="2866607"/>
                  <a:pt x="2342094" y="2657578"/>
                  <a:pt x="2483690" y="2501792"/>
                </a:cubicBezTo>
                <a:cubicBezTo>
                  <a:pt x="2628537" y="2346146"/>
                  <a:pt x="2831106" y="2257033"/>
                  <a:pt x="3043710" y="2255428"/>
                </a:cubicBezTo>
                <a:close/>
                <a:moveTo>
                  <a:pt x="3054269" y="1505495"/>
                </a:moveTo>
                <a:cubicBezTo>
                  <a:pt x="3100542" y="1505678"/>
                  <a:pt x="3146239" y="1507888"/>
                  <a:pt x="3191387" y="1512112"/>
                </a:cubicBezTo>
                <a:cubicBezTo>
                  <a:pt x="3209267" y="1513801"/>
                  <a:pt x="3227146" y="1516054"/>
                  <a:pt x="3244884" y="1518306"/>
                </a:cubicBezTo>
                <a:cubicBezTo>
                  <a:pt x="3253050" y="1519433"/>
                  <a:pt x="3261214" y="1520418"/>
                  <a:pt x="3269380" y="1521685"/>
                </a:cubicBezTo>
                <a:lnTo>
                  <a:pt x="3279797" y="1523234"/>
                </a:lnTo>
                <a:cubicBezTo>
                  <a:pt x="3681427" y="1585078"/>
                  <a:pt x="4041723" y="1804778"/>
                  <a:pt x="4280597" y="2133512"/>
                </a:cubicBezTo>
                <a:cubicBezTo>
                  <a:pt x="4287075" y="2143227"/>
                  <a:pt x="4293549" y="2152658"/>
                  <a:pt x="4299743" y="2161668"/>
                </a:cubicBezTo>
                <a:cubicBezTo>
                  <a:pt x="4305938" y="2170677"/>
                  <a:pt x="4311992" y="2179547"/>
                  <a:pt x="4317905" y="2188697"/>
                </a:cubicBezTo>
                <a:cubicBezTo>
                  <a:pt x="4321002" y="2193062"/>
                  <a:pt x="4324240" y="2197849"/>
                  <a:pt x="4327337" y="2202775"/>
                </a:cubicBezTo>
                <a:cubicBezTo>
                  <a:pt x="4565466" y="2579108"/>
                  <a:pt x="4623383" y="3042032"/>
                  <a:pt x="4485292" y="3465427"/>
                </a:cubicBezTo>
                <a:cubicBezTo>
                  <a:pt x="4484447" y="3467680"/>
                  <a:pt x="4483743" y="3469790"/>
                  <a:pt x="4483039" y="3472043"/>
                </a:cubicBezTo>
                <a:cubicBezTo>
                  <a:pt x="4477971" y="3487107"/>
                  <a:pt x="4472481" y="3502874"/>
                  <a:pt x="4466989" y="3516952"/>
                </a:cubicBezTo>
                <a:cubicBezTo>
                  <a:pt x="4464737" y="3522723"/>
                  <a:pt x="4462767" y="3528496"/>
                  <a:pt x="4460515" y="3534268"/>
                </a:cubicBezTo>
                <a:cubicBezTo>
                  <a:pt x="4455164" y="3548064"/>
                  <a:pt x="4449533" y="3561157"/>
                  <a:pt x="4443761" y="3575235"/>
                </a:cubicBezTo>
                <a:cubicBezTo>
                  <a:pt x="4440805" y="3581851"/>
                  <a:pt x="4437990" y="3589031"/>
                  <a:pt x="4434892" y="3595929"/>
                </a:cubicBezTo>
                <a:cubicBezTo>
                  <a:pt x="4428277" y="3610993"/>
                  <a:pt x="4421377" y="3626056"/>
                  <a:pt x="4414199" y="3640978"/>
                </a:cubicBezTo>
                <a:cubicBezTo>
                  <a:pt x="4410115" y="3649425"/>
                  <a:pt x="4406455" y="3657309"/>
                  <a:pt x="4401527" y="3666318"/>
                </a:cubicBezTo>
                <a:cubicBezTo>
                  <a:pt x="4396600" y="3675328"/>
                  <a:pt x="4392095" y="3684198"/>
                  <a:pt x="4387449" y="3693067"/>
                </a:cubicBezTo>
                <a:lnTo>
                  <a:pt x="4373371" y="3719534"/>
                </a:lnTo>
                <a:cubicBezTo>
                  <a:pt x="4368867" y="3727840"/>
                  <a:pt x="4364362" y="3735582"/>
                  <a:pt x="4359294" y="3744311"/>
                </a:cubicBezTo>
                <a:cubicBezTo>
                  <a:pt x="4354225" y="3753039"/>
                  <a:pt x="4349157" y="3761908"/>
                  <a:pt x="4343949" y="3770355"/>
                </a:cubicBezTo>
                <a:cubicBezTo>
                  <a:pt x="4338741" y="3778802"/>
                  <a:pt x="4333391" y="3787248"/>
                  <a:pt x="4328182" y="3795414"/>
                </a:cubicBezTo>
                <a:cubicBezTo>
                  <a:pt x="4322973" y="3803579"/>
                  <a:pt x="4317905" y="3811745"/>
                  <a:pt x="4312555" y="3819769"/>
                </a:cubicBezTo>
                <a:cubicBezTo>
                  <a:pt x="4305235" y="3830749"/>
                  <a:pt x="4297773" y="3842434"/>
                  <a:pt x="4290031" y="3852430"/>
                </a:cubicBezTo>
                <a:cubicBezTo>
                  <a:pt x="4282287" y="3862425"/>
                  <a:pt x="4275671" y="3872139"/>
                  <a:pt x="4268209" y="3882275"/>
                </a:cubicBezTo>
                <a:cubicBezTo>
                  <a:pt x="4260748" y="3892411"/>
                  <a:pt x="4253287" y="3902407"/>
                  <a:pt x="4245544" y="3912261"/>
                </a:cubicBezTo>
                <a:cubicBezTo>
                  <a:pt x="4240476" y="3918878"/>
                  <a:pt x="4234985" y="3925495"/>
                  <a:pt x="4229637" y="3931970"/>
                </a:cubicBezTo>
                <a:cubicBezTo>
                  <a:pt x="4222456" y="3941120"/>
                  <a:pt x="4214995" y="3949989"/>
                  <a:pt x="4207535" y="3958859"/>
                </a:cubicBezTo>
                <a:cubicBezTo>
                  <a:pt x="4202184" y="3965194"/>
                  <a:pt x="4196693" y="3971388"/>
                  <a:pt x="4191344" y="3977582"/>
                </a:cubicBezTo>
                <a:cubicBezTo>
                  <a:pt x="4183038" y="3987155"/>
                  <a:pt x="4174591" y="3996447"/>
                  <a:pt x="4166145" y="4005738"/>
                </a:cubicBezTo>
                <a:lnTo>
                  <a:pt x="4152067" y="4021365"/>
                </a:lnTo>
                <a:cubicBezTo>
                  <a:pt x="4140523" y="4033613"/>
                  <a:pt x="4128698" y="4045579"/>
                  <a:pt x="4116731" y="4057405"/>
                </a:cubicBezTo>
                <a:cubicBezTo>
                  <a:pt x="4114620" y="4059234"/>
                  <a:pt x="4112789" y="4061346"/>
                  <a:pt x="4110819" y="4063317"/>
                </a:cubicBezTo>
                <a:cubicBezTo>
                  <a:pt x="4080227" y="4092417"/>
                  <a:pt x="4048411" y="4120573"/>
                  <a:pt x="4015371" y="4147784"/>
                </a:cubicBezTo>
                <a:lnTo>
                  <a:pt x="4012976" y="4149756"/>
                </a:lnTo>
                <a:cubicBezTo>
                  <a:pt x="4006782" y="4154824"/>
                  <a:pt x="4000307" y="4159611"/>
                  <a:pt x="3993971" y="4164537"/>
                </a:cubicBezTo>
                <a:lnTo>
                  <a:pt x="3986087" y="4170732"/>
                </a:lnTo>
                <a:cubicBezTo>
                  <a:pt x="3913108" y="4227747"/>
                  <a:pt x="3835074" y="4277978"/>
                  <a:pt x="3752956" y="4320803"/>
                </a:cubicBezTo>
                <a:lnTo>
                  <a:pt x="3747748" y="4323619"/>
                </a:lnTo>
                <a:lnTo>
                  <a:pt x="3741976" y="4326575"/>
                </a:lnTo>
                <a:cubicBezTo>
                  <a:pt x="3679386" y="4358334"/>
                  <a:pt x="3614712" y="4385801"/>
                  <a:pt x="3548404" y="4408790"/>
                </a:cubicBezTo>
                <a:lnTo>
                  <a:pt x="3308235" y="3716296"/>
                </a:lnTo>
                <a:cubicBezTo>
                  <a:pt x="3658339" y="3594803"/>
                  <a:pt x="3869817" y="3238560"/>
                  <a:pt x="3808847" y="2873027"/>
                </a:cubicBezTo>
                <a:cubicBezTo>
                  <a:pt x="3743975" y="2506282"/>
                  <a:pt x="3426700" y="2238012"/>
                  <a:pt x="3054269" y="2235015"/>
                </a:cubicBezTo>
                <a:close/>
                <a:moveTo>
                  <a:pt x="3034560" y="1505495"/>
                </a:moveTo>
                <a:lnTo>
                  <a:pt x="3034560" y="2234873"/>
                </a:lnTo>
                <a:cubicBezTo>
                  <a:pt x="2819434" y="2239322"/>
                  <a:pt x="2615346" y="2330927"/>
                  <a:pt x="2469049" y="2488699"/>
                </a:cubicBezTo>
                <a:cubicBezTo>
                  <a:pt x="2325932" y="2646203"/>
                  <a:pt x="2255810" y="2856710"/>
                  <a:pt x="2275900" y="3068570"/>
                </a:cubicBezTo>
                <a:lnTo>
                  <a:pt x="1535541" y="3148532"/>
                </a:lnTo>
                <a:cubicBezTo>
                  <a:pt x="1532063" y="3113900"/>
                  <a:pt x="1529769" y="3079409"/>
                  <a:pt x="1528643" y="3045059"/>
                </a:cubicBezTo>
                <a:cubicBezTo>
                  <a:pt x="1528643" y="3042666"/>
                  <a:pt x="1528643" y="3040273"/>
                  <a:pt x="1528643" y="3038021"/>
                </a:cubicBezTo>
                <a:cubicBezTo>
                  <a:pt x="1528643" y="3021268"/>
                  <a:pt x="1528643" y="3004797"/>
                  <a:pt x="1528643" y="2988184"/>
                </a:cubicBezTo>
                <a:cubicBezTo>
                  <a:pt x="1528643" y="2981567"/>
                  <a:pt x="1528643" y="2974952"/>
                  <a:pt x="1528643" y="2968335"/>
                </a:cubicBezTo>
                <a:cubicBezTo>
                  <a:pt x="1529627" y="2958479"/>
                  <a:pt x="1529346" y="2948906"/>
                  <a:pt x="1529627" y="2940179"/>
                </a:cubicBezTo>
                <a:cubicBezTo>
                  <a:pt x="1529909" y="2931450"/>
                  <a:pt x="1530753" y="2922722"/>
                  <a:pt x="1530753" y="2913993"/>
                </a:cubicBezTo>
                <a:lnTo>
                  <a:pt x="1530753" y="2908925"/>
                </a:lnTo>
                <a:cubicBezTo>
                  <a:pt x="1532162" y="2886400"/>
                  <a:pt x="1534132" y="2864017"/>
                  <a:pt x="1536526" y="2841774"/>
                </a:cubicBezTo>
                <a:cubicBezTo>
                  <a:pt x="1536948" y="2838395"/>
                  <a:pt x="1537653" y="2835016"/>
                  <a:pt x="1537653" y="2831778"/>
                </a:cubicBezTo>
                <a:cubicBezTo>
                  <a:pt x="1541735" y="2796443"/>
                  <a:pt x="1547084" y="2760967"/>
                  <a:pt x="1553701" y="2726054"/>
                </a:cubicBezTo>
                <a:lnTo>
                  <a:pt x="1555390" y="2717465"/>
                </a:lnTo>
                <a:cubicBezTo>
                  <a:pt x="1561725" y="2684946"/>
                  <a:pt x="1569187" y="2652848"/>
                  <a:pt x="1577634" y="2620891"/>
                </a:cubicBezTo>
                <a:cubicBezTo>
                  <a:pt x="1579745" y="2613288"/>
                  <a:pt x="1581716" y="2605404"/>
                  <a:pt x="1583828" y="2598084"/>
                </a:cubicBezTo>
                <a:cubicBezTo>
                  <a:pt x="1585939" y="2590763"/>
                  <a:pt x="1587911" y="2583725"/>
                  <a:pt x="1590023" y="2576686"/>
                </a:cubicBezTo>
                <a:cubicBezTo>
                  <a:pt x="1594528" y="2561481"/>
                  <a:pt x="1599173" y="2546419"/>
                  <a:pt x="1604101" y="2531496"/>
                </a:cubicBezTo>
                <a:lnTo>
                  <a:pt x="1605790" y="2526568"/>
                </a:lnTo>
                <a:cubicBezTo>
                  <a:pt x="1710206" y="2219811"/>
                  <a:pt x="1911056" y="1955046"/>
                  <a:pt x="2178339" y="1771850"/>
                </a:cubicBezTo>
                <a:cubicBezTo>
                  <a:pt x="2185942" y="1766641"/>
                  <a:pt x="2193685" y="1761433"/>
                  <a:pt x="2201568" y="1756365"/>
                </a:cubicBezTo>
                <a:lnTo>
                  <a:pt x="2219166" y="1744820"/>
                </a:lnTo>
                <a:cubicBezTo>
                  <a:pt x="2462981" y="1589794"/>
                  <a:pt x="2745638" y="1506832"/>
                  <a:pt x="3034560" y="1505495"/>
                </a:cubicBezTo>
                <a:close/>
                <a:moveTo>
                  <a:pt x="5540434" y="1282219"/>
                </a:moveTo>
                <a:cubicBezTo>
                  <a:pt x="6093642" y="2065445"/>
                  <a:pt x="6235660" y="3067234"/>
                  <a:pt x="5921947" y="3973360"/>
                </a:cubicBezTo>
                <a:lnTo>
                  <a:pt x="5220865" y="3734034"/>
                </a:lnTo>
                <a:lnTo>
                  <a:pt x="5222132" y="3730093"/>
                </a:lnTo>
                <a:cubicBezTo>
                  <a:pt x="5419125" y="3159443"/>
                  <a:pt x="5377553" y="2533454"/>
                  <a:pt x="5106833" y="1993860"/>
                </a:cubicBezTo>
                <a:cubicBezTo>
                  <a:pt x="5106257" y="1992805"/>
                  <a:pt x="5105750" y="1991735"/>
                  <a:pt x="5105285" y="1990622"/>
                </a:cubicBezTo>
                <a:cubicBezTo>
                  <a:pt x="5097401" y="1975137"/>
                  <a:pt x="5089377" y="1959650"/>
                  <a:pt x="5081071" y="1944306"/>
                </a:cubicBezTo>
                <a:lnTo>
                  <a:pt x="5071920" y="1926849"/>
                </a:lnTo>
                <a:cubicBezTo>
                  <a:pt x="5066008" y="1916009"/>
                  <a:pt x="5059531" y="1904465"/>
                  <a:pt x="5053760" y="1894329"/>
                </a:cubicBezTo>
                <a:cubicBezTo>
                  <a:pt x="5047989" y="1884192"/>
                  <a:pt x="5042215" y="1873916"/>
                  <a:pt x="5036303" y="1863780"/>
                </a:cubicBezTo>
                <a:lnTo>
                  <a:pt x="5024478" y="1844071"/>
                </a:lnTo>
                <a:cubicBezTo>
                  <a:pt x="5016031" y="1829993"/>
                  <a:pt x="5007303" y="1815915"/>
                  <a:pt x="4998575" y="1801837"/>
                </a:cubicBezTo>
                <a:lnTo>
                  <a:pt x="4993507" y="1794094"/>
                </a:lnTo>
                <a:cubicBezTo>
                  <a:pt x="4974078" y="1763404"/>
                  <a:pt x="4954088" y="1732996"/>
                  <a:pt x="4932972" y="1703151"/>
                </a:cubicBezTo>
                <a:lnTo>
                  <a:pt x="5263380" y="1473962"/>
                </a:lnTo>
                <a:close/>
                <a:moveTo>
                  <a:pt x="2051356" y="977432"/>
                </a:moveTo>
                <a:lnTo>
                  <a:pt x="2368955" y="1636701"/>
                </a:lnTo>
                <a:cubicBezTo>
                  <a:pt x="2308518" y="1665673"/>
                  <a:pt x="2250066" y="1698588"/>
                  <a:pt x="2193966" y="1735247"/>
                </a:cubicBezTo>
                <a:lnTo>
                  <a:pt x="2168906" y="1751718"/>
                </a:lnTo>
                <a:lnTo>
                  <a:pt x="2156800" y="1760165"/>
                </a:lnTo>
                <a:cubicBezTo>
                  <a:pt x="2062379" y="1825359"/>
                  <a:pt x="1975532" y="1900916"/>
                  <a:pt x="1897906" y="1985412"/>
                </a:cubicBezTo>
                <a:cubicBezTo>
                  <a:pt x="1758900" y="2138862"/>
                  <a:pt x="1652682" y="2319073"/>
                  <a:pt x="1585798" y="2515025"/>
                </a:cubicBezTo>
                <a:cubicBezTo>
                  <a:pt x="1584672" y="2518544"/>
                  <a:pt x="1583406" y="2521923"/>
                  <a:pt x="1582279" y="2525442"/>
                </a:cubicBezTo>
                <a:cubicBezTo>
                  <a:pt x="1577633" y="2540646"/>
                  <a:pt x="1572847" y="2555850"/>
                  <a:pt x="1568201" y="2571054"/>
                </a:cubicBezTo>
                <a:cubicBezTo>
                  <a:pt x="1566089" y="2578657"/>
                  <a:pt x="1564118" y="2585555"/>
                  <a:pt x="1562007" y="2592735"/>
                </a:cubicBezTo>
                <a:lnTo>
                  <a:pt x="1555671" y="2615681"/>
                </a:lnTo>
                <a:cubicBezTo>
                  <a:pt x="1553138" y="2625254"/>
                  <a:pt x="1550745" y="2634827"/>
                  <a:pt x="1548350" y="2644542"/>
                </a:cubicBezTo>
                <a:cubicBezTo>
                  <a:pt x="1547366" y="2648201"/>
                  <a:pt x="1546521" y="2651862"/>
                  <a:pt x="1545677" y="2655662"/>
                </a:cubicBezTo>
                <a:cubicBezTo>
                  <a:pt x="1540467" y="2677484"/>
                  <a:pt x="1535821" y="2699586"/>
                  <a:pt x="1531599" y="2721689"/>
                </a:cubicBezTo>
                <a:cubicBezTo>
                  <a:pt x="1531599" y="2722815"/>
                  <a:pt x="1531599" y="2724082"/>
                  <a:pt x="1531599" y="2725208"/>
                </a:cubicBezTo>
                <a:cubicBezTo>
                  <a:pt x="1529346" y="2737597"/>
                  <a:pt x="1527094" y="2749845"/>
                  <a:pt x="1525122" y="2762234"/>
                </a:cubicBezTo>
                <a:cubicBezTo>
                  <a:pt x="1525122" y="2763500"/>
                  <a:pt x="1525122" y="2764907"/>
                  <a:pt x="1525122" y="2766175"/>
                </a:cubicBezTo>
                <a:cubicBezTo>
                  <a:pt x="1521180" y="2790811"/>
                  <a:pt x="1517802" y="2815730"/>
                  <a:pt x="1515126" y="2840648"/>
                </a:cubicBezTo>
                <a:cubicBezTo>
                  <a:pt x="1515126" y="2841210"/>
                  <a:pt x="1515126" y="2842197"/>
                  <a:pt x="1515126" y="2842197"/>
                </a:cubicBezTo>
                <a:cubicBezTo>
                  <a:pt x="1513860" y="2853599"/>
                  <a:pt x="1512874" y="2865002"/>
                  <a:pt x="1511890" y="2876405"/>
                </a:cubicBezTo>
                <a:cubicBezTo>
                  <a:pt x="1510763" y="2881332"/>
                  <a:pt x="1510763" y="2886260"/>
                  <a:pt x="1510763" y="2891188"/>
                </a:cubicBezTo>
                <a:cubicBezTo>
                  <a:pt x="1509778" y="2905265"/>
                  <a:pt x="1508229" y="2919344"/>
                  <a:pt x="1508229" y="2933421"/>
                </a:cubicBezTo>
                <a:cubicBezTo>
                  <a:pt x="1507102" y="2943838"/>
                  <a:pt x="1507102" y="2954397"/>
                  <a:pt x="1507102" y="2964814"/>
                </a:cubicBezTo>
                <a:cubicBezTo>
                  <a:pt x="1507102" y="2971150"/>
                  <a:pt x="1507102" y="2978471"/>
                  <a:pt x="1507102" y="2985228"/>
                </a:cubicBezTo>
                <a:cubicBezTo>
                  <a:pt x="1507102" y="2998362"/>
                  <a:pt x="1507102" y="3011455"/>
                  <a:pt x="1507102" y="3024505"/>
                </a:cubicBezTo>
                <a:cubicBezTo>
                  <a:pt x="1507102" y="3027743"/>
                  <a:pt x="1507102" y="3031122"/>
                  <a:pt x="1507102" y="3034360"/>
                </a:cubicBezTo>
                <a:cubicBezTo>
                  <a:pt x="1507948" y="3072751"/>
                  <a:pt x="1510298" y="3111183"/>
                  <a:pt x="1514142" y="3149659"/>
                </a:cubicBezTo>
                <a:lnTo>
                  <a:pt x="776176" y="3226806"/>
                </a:lnTo>
                <a:cubicBezTo>
                  <a:pt x="762210" y="3093220"/>
                  <a:pt x="760467" y="2958635"/>
                  <a:pt x="770967" y="2824740"/>
                </a:cubicBezTo>
                <a:cubicBezTo>
                  <a:pt x="772656" y="2804325"/>
                  <a:pt x="774627" y="2782927"/>
                  <a:pt x="776879" y="2762092"/>
                </a:cubicBezTo>
                <a:cubicBezTo>
                  <a:pt x="777584" y="2759699"/>
                  <a:pt x="777584" y="2757165"/>
                  <a:pt x="777584" y="2754771"/>
                </a:cubicBezTo>
                <a:cubicBezTo>
                  <a:pt x="779695" y="2735625"/>
                  <a:pt x="782229" y="2716621"/>
                  <a:pt x="784763" y="2697615"/>
                </a:cubicBezTo>
                <a:cubicBezTo>
                  <a:pt x="785749" y="2690999"/>
                  <a:pt x="786594" y="2684382"/>
                  <a:pt x="787578" y="2677766"/>
                </a:cubicBezTo>
                <a:cubicBezTo>
                  <a:pt x="789410" y="2665236"/>
                  <a:pt x="791099" y="2654255"/>
                  <a:pt x="793492" y="2640177"/>
                </a:cubicBezTo>
                <a:cubicBezTo>
                  <a:pt x="795885" y="2626099"/>
                  <a:pt x="798278" y="2612021"/>
                  <a:pt x="800953" y="2597944"/>
                </a:cubicBezTo>
                <a:cubicBezTo>
                  <a:pt x="802361" y="2590200"/>
                  <a:pt x="803768" y="2582317"/>
                  <a:pt x="805317" y="2574573"/>
                </a:cubicBezTo>
                <a:cubicBezTo>
                  <a:pt x="807710" y="2562327"/>
                  <a:pt x="810245" y="2550079"/>
                  <a:pt x="812778" y="2537971"/>
                </a:cubicBezTo>
                <a:cubicBezTo>
                  <a:pt x="812778" y="2537267"/>
                  <a:pt x="812778" y="2536423"/>
                  <a:pt x="812778" y="2535578"/>
                </a:cubicBezTo>
                <a:cubicBezTo>
                  <a:pt x="890412" y="2176859"/>
                  <a:pt x="1054753" y="1842619"/>
                  <a:pt x="1291428" y="1562088"/>
                </a:cubicBezTo>
                <a:lnTo>
                  <a:pt x="1301424" y="1550404"/>
                </a:lnTo>
                <a:cubicBezTo>
                  <a:pt x="1309025" y="1541957"/>
                  <a:pt x="1315783" y="1533651"/>
                  <a:pt x="1323103" y="1525345"/>
                </a:cubicBezTo>
                <a:cubicBezTo>
                  <a:pt x="1334225" y="1512675"/>
                  <a:pt x="1345488" y="1500004"/>
                  <a:pt x="1357032" y="1487616"/>
                </a:cubicBezTo>
                <a:cubicBezTo>
                  <a:pt x="1360411" y="1483814"/>
                  <a:pt x="1363930" y="1480155"/>
                  <a:pt x="1367449" y="1476494"/>
                </a:cubicBezTo>
                <a:cubicBezTo>
                  <a:pt x="1426337" y="1413763"/>
                  <a:pt x="1488759" y="1354442"/>
                  <a:pt x="1554404" y="1298831"/>
                </a:cubicBezTo>
                <a:lnTo>
                  <a:pt x="1562148" y="1292354"/>
                </a:lnTo>
                <a:cubicBezTo>
                  <a:pt x="1711120" y="1166949"/>
                  <a:pt x="1875522" y="1061115"/>
                  <a:pt x="2051356" y="977432"/>
                </a:cubicBezTo>
                <a:close/>
                <a:moveTo>
                  <a:pt x="2639251" y="788507"/>
                </a:moveTo>
                <a:lnTo>
                  <a:pt x="2767923" y="1508310"/>
                </a:lnTo>
                <a:cubicBezTo>
                  <a:pt x="2637463" y="1531750"/>
                  <a:pt x="2510565" y="1571873"/>
                  <a:pt x="2390353" y="1627692"/>
                </a:cubicBezTo>
                <a:lnTo>
                  <a:pt x="2069939" y="968424"/>
                </a:lnTo>
                <a:cubicBezTo>
                  <a:pt x="2251093" y="884001"/>
                  <a:pt x="2442484" y="823519"/>
                  <a:pt x="2639251" y="788507"/>
                </a:cubicBezTo>
                <a:close/>
                <a:moveTo>
                  <a:pt x="3034560" y="752747"/>
                </a:moveTo>
                <a:lnTo>
                  <a:pt x="3034560" y="1483956"/>
                </a:lnTo>
                <a:cubicBezTo>
                  <a:pt x="2952203" y="1484504"/>
                  <a:pt x="2870003" y="1491572"/>
                  <a:pt x="2788758" y="1505072"/>
                </a:cubicBezTo>
                <a:lnTo>
                  <a:pt x="2660087" y="784985"/>
                </a:lnTo>
                <a:cubicBezTo>
                  <a:pt x="2783831" y="764123"/>
                  <a:pt x="2909069" y="753341"/>
                  <a:pt x="3034560" y="752747"/>
                </a:cubicBezTo>
                <a:close/>
                <a:moveTo>
                  <a:pt x="3054832" y="752606"/>
                </a:moveTo>
                <a:cubicBezTo>
                  <a:pt x="3788152" y="755846"/>
                  <a:pt x="4478675" y="1108639"/>
                  <a:pt x="4903689" y="1697518"/>
                </a:cubicBezTo>
                <a:cubicBezTo>
                  <a:pt x="4930295" y="1734684"/>
                  <a:pt x="4955495" y="1772132"/>
                  <a:pt x="4979709" y="1810142"/>
                </a:cubicBezTo>
                <a:cubicBezTo>
                  <a:pt x="4989705" y="1825065"/>
                  <a:pt x="4998855" y="1840127"/>
                  <a:pt x="5007865" y="1855191"/>
                </a:cubicBezTo>
                <a:cubicBezTo>
                  <a:pt x="5011103" y="1860542"/>
                  <a:pt x="5014340" y="1865750"/>
                  <a:pt x="5017438" y="1871099"/>
                </a:cubicBezTo>
                <a:cubicBezTo>
                  <a:pt x="5023209" y="1880954"/>
                  <a:pt x="5028418" y="1890104"/>
                  <a:pt x="5034472" y="1900804"/>
                </a:cubicBezTo>
                <a:cubicBezTo>
                  <a:pt x="5040526" y="1911503"/>
                  <a:pt x="5046720" y="1922202"/>
                  <a:pt x="5052632" y="1933184"/>
                </a:cubicBezTo>
                <a:lnTo>
                  <a:pt x="5059813" y="1946557"/>
                </a:lnTo>
                <a:cubicBezTo>
                  <a:pt x="5353788" y="2494457"/>
                  <a:pt x="5405539" y="3140254"/>
                  <a:pt x="5202563" y="3727981"/>
                </a:cubicBezTo>
                <a:lnTo>
                  <a:pt x="4499651" y="3486826"/>
                </a:lnTo>
                <a:cubicBezTo>
                  <a:pt x="4658281" y="3025801"/>
                  <a:pt x="4582767" y="2516432"/>
                  <a:pt x="4297211" y="2121265"/>
                </a:cubicBezTo>
                <a:cubicBezTo>
                  <a:pt x="4222737" y="2018312"/>
                  <a:pt x="4135680" y="1925102"/>
                  <a:pt x="4038036" y="1843789"/>
                </a:cubicBezTo>
                <a:lnTo>
                  <a:pt x="4036487" y="1842380"/>
                </a:lnTo>
                <a:lnTo>
                  <a:pt x="4034094" y="1840550"/>
                </a:lnTo>
                <a:cubicBezTo>
                  <a:pt x="4018890" y="1827881"/>
                  <a:pt x="4003403" y="1815492"/>
                  <a:pt x="3987636" y="1803384"/>
                </a:cubicBezTo>
                <a:lnTo>
                  <a:pt x="3982568" y="1799442"/>
                </a:lnTo>
                <a:cubicBezTo>
                  <a:pt x="3967927" y="1788321"/>
                  <a:pt x="3953145" y="1777621"/>
                  <a:pt x="3938222" y="1767204"/>
                </a:cubicBezTo>
                <a:cubicBezTo>
                  <a:pt x="3931465" y="1762559"/>
                  <a:pt x="3925975" y="1758898"/>
                  <a:pt x="3917387" y="1753126"/>
                </a:cubicBezTo>
                <a:cubicBezTo>
                  <a:pt x="3908799" y="1747355"/>
                  <a:pt x="3900213" y="1741582"/>
                  <a:pt x="3891625" y="1736093"/>
                </a:cubicBezTo>
                <a:cubicBezTo>
                  <a:pt x="3877265" y="1726660"/>
                  <a:pt x="3862061" y="1717510"/>
                  <a:pt x="3847983" y="1708640"/>
                </a:cubicBezTo>
                <a:cubicBezTo>
                  <a:pt x="3841789" y="1704839"/>
                  <a:pt x="3835594" y="1701037"/>
                  <a:pt x="3829400" y="1697518"/>
                </a:cubicBezTo>
                <a:cubicBezTo>
                  <a:pt x="3819123" y="1691464"/>
                  <a:pt x="3808705" y="1685552"/>
                  <a:pt x="3798288" y="1679781"/>
                </a:cubicBezTo>
                <a:lnTo>
                  <a:pt x="3783365" y="1671615"/>
                </a:lnTo>
                <a:cubicBezTo>
                  <a:pt x="3762909" y="1660536"/>
                  <a:pt x="3742159" y="1649935"/>
                  <a:pt x="3721141" y="1639799"/>
                </a:cubicBezTo>
                <a:lnTo>
                  <a:pt x="3711708" y="1635152"/>
                </a:lnTo>
                <a:cubicBezTo>
                  <a:pt x="3700446" y="1629804"/>
                  <a:pt x="3689324" y="1624736"/>
                  <a:pt x="3678062" y="1619667"/>
                </a:cubicBezTo>
                <a:lnTo>
                  <a:pt x="3661451" y="1612487"/>
                </a:lnTo>
                <a:cubicBezTo>
                  <a:pt x="3643711" y="1604604"/>
                  <a:pt x="3625833" y="1597565"/>
                  <a:pt x="3607954" y="1590526"/>
                </a:cubicBezTo>
                <a:lnTo>
                  <a:pt x="3585710" y="1581939"/>
                </a:lnTo>
                <a:cubicBezTo>
                  <a:pt x="3576321" y="1578377"/>
                  <a:pt x="3566944" y="1574998"/>
                  <a:pt x="3557555" y="1571802"/>
                </a:cubicBezTo>
                <a:lnTo>
                  <a:pt x="3528555" y="1561947"/>
                </a:lnTo>
                <a:cubicBezTo>
                  <a:pt x="3520671" y="1559414"/>
                  <a:pt x="3512928" y="1556739"/>
                  <a:pt x="3505044" y="1554346"/>
                </a:cubicBezTo>
                <a:cubicBezTo>
                  <a:pt x="3488010" y="1548995"/>
                  <a:pt x="3470834" y="1544069"/>
                  <a:pt x="3453660" y="1539422"/>
                </a:cubicBezTo>
                <a:lnTo>
                  <a:pt x="3436344" y="1534918"/>
                </a:lnTo>
                <a:cubicBezTo>
                  <a:pt x="3420013" y="1530695"/>
                  <a:pt x="3403823" y="1526613"/>
                  <a:pt x="3387353" y="1522952"/>
                </a:cubicBezTo>
                <a:lnTo>
                  <a:pt x="3379329" y="1521122"/>
                </a:lnTo>
                <a:cubicBezTo>
                  <a:pt x="3358353" y="1516476"/>
                  <a:pt x="3337375" y="1512393"/>
                  <a:pt x="3316119" y="1508593"/>
                </a:cubicBezTo>
                <a:lnTo>
                  <a:pt x="3314993" y="1508593"/>
                </a:lnTo>
                <a:cubicBezTo>
                  <a:pt x="3229088" y="1493374"/>
                  <a:pt x="3142073" y="1485378"/>
                  <a:pt x="3054832" y="1484660"/>
                </a:cubicBezTo>
                <a:close/>
                <a:moveTo>
                  <a:pt x="1057173" y="726704"/>
                </a:moveTo>
                <a:lnTo>
                  <a:pt x="1540046" y="1282783"/>
                </a:lnTo>
                <a:cubicBezTo>
                  <a:pt x="1487958" y="1327269"/>
                  <a:pt x="1438121" y="1373773"/>
                  <a:pt x="1390539" y="1422294"/>
                </a:cubicBezTo>
                <a:lnTo>
                  <a:pt x="1384485" y="1428630"/>
                </a:lnTo>
                <a:cubicBezTo>
                  <a:pt x="1371956" y="1441440"/>
                  <a:pt x="1359567" y="1454534"/>
                  <a:pt x="1347319" y="1467626"/>
                </a:cubicBezTo>
                <a:lnTo>
                  <a:pt x="1328596" y="1488179"/>
                </a:lnTo>
                <a:cubicBezTo>
                  <a:pt x="1321275" y="1496161"/>
                  <a:pt x="1314095" y="1504185"/>
                  <a:pt x="1307055" y="1512252"/>
                </a:cubicBezTo>
                <a:cubicBezTo>
                  <a:pt x="1041429" y="1813013"/>
                  <a:pt x="860971" y="2179279"/>
                  <a:pt x="784342" y="2573166"/>
                </a:cubicBezTo>
                <a:cubicBezTo>
                  <a:pt x="783075" y="2579220"/>
                  <a:pt x="781949" y="2585274"/>
                  <a:pt x="780822" y="2591186"/>
                </a:cubicBezTo>
                <a:cubicBezTo>
                  <a:pt x="778570" y="2603434"/>
                  <a:pt x="776458" y="2615541"/>
                  <a:pt x="774346" y="2627789"/>
                </a:cubicBezTo>
                <a:cubicBezTo>
                  <a:pt x="771813" y="2642712"/>
                  <a:pt x="769420" y="2657634"/>
                  <a:pt x="767167" y="2672557"/>
                </a:cubicBezTo>
                <a:lnTo>
                  <a:pt x="764210" y="2694237"/>
                </a:lnTo>
                <a:cubicBezTo>
                  <a:pt x="761817" y="2710707"/>
                  <a:pt x="759705" y="2727320"/>
                  <a:pt x="757875" y="2743791"/>
                </a:cubicBezTo>
                <a:cubicBezTo>
                  <a:pt x="757031" y="2746184"/>
                  <a:pt x="757031" y="2748578"/>
                  <a:pt x="757031" y="2750971"/>
                </a:cubicBezTo>
                <a:cubicBezTo>
                  <a:pt x="754637" y="2771807"/>
                  <a:pt x="752667" y="2792923"/>
                  <a:pt x="750837" y="2814040"/>
                </a:cubicBezTo>
                <a:lnTo>
                  <a:pt x="750837" y="2820375"/>
                </a:lnTo>
                <a:cubicBezTo>
                  <a:pt x="739752" y="2956410"/>
                  <a:pt x="741259" y="3093164"/>
                  <a:pt x="755342" y="3228918"/>
                </a:cubicBezTo>
                <a:lnTo>
                  <a:pt x="16108" y="3306486"/>
                </a:lnTo>
                <a:cubicBezTo>
                  <a:pt x="-86098" y="2330322"/>
                  <a:pt x="302453" y="1367531"/>
                  <a:pt x="1057173" y="726704"/>
                </a:cubicBezTo>
                <a:close/>
                <a:moveTo>
                  <a:pt x="1721369" y="298733"/>
                </a:moveTo>
                <a:lnTo>
                  <a:pt x="1973927" y="817647"/>
                </a:lnTo>
                <a:lnTo>
                  <a:pt x="2041783" y="957442"/>
                </a:lnTo>
                <a:cubicBezTo>
                  <a:pt x="1867526" y="1040537"/>
                  <a:pt x="1704446" y="1145258"/>
                  <a:pt x="1556376" y="1269126"/>
                </a:cubicBezTo>
                <a:lnTo>
                  <a:pt x="1073784" y="713611"/>
                </a:lnTo>
                <a:cubicBezTo>
                  <a:pt x="1271255" y="548520"/>
                  <a:pt x="1488843" y="409118"/>
                  <a:pt x="1721369" y="298733"/>
                </a:cubicBezTo>
                <a:close/>
                <a:moveTo>
                  <a:pt x="2507482" y="46598"/>
                </a:moveTo>
                <a:lnTo>
                  <a:pt x="2636294" y="766965"/>
                </a:lnTo>
                <a:cubicBezTo>
                  <a:pt x="2437261" y="802372"/>
                  <a:pt x="2243675" y="863464"/>
                  <a:pt x="2060366" y="948712"/>
                </a:cubicBezTo>
                <a:lnTo>
                  <a:pt x="1998845" y="822434"/>
                </a:lnTo>
                <a:lnTo>
                  <a:pt x="1739389" y="288738"/>
                </a:lnTo>
                <a:cubicBezTo>
                  <a:pt x="1983754" y="174830"/>
                  <a:pt x="2241971" y="93424"/>
                  <a:pt x="2507482" y="46598"/>
                </a:cubicBezTo>
                <a:close/>
                <a:moveTo>
                  <a:pt x="3054832" y="0"/>
                </a:moveTo>
                <a:cubicBezTo>
                  <a:pt x="4037753" y="3238"/>
                  <a:pt x="4961407" y="475554"/>
                  <a:pt x="5529453" y="1265326"/>
                </a:cubicBezTo>
                <a:lnTo>
                  <a:pt x="5249864" y="1458898"/>
                </a:lnTo>
                <a:lnTo>
                  <a:pt x="4921005" y="1686538"/>
                </a:lnTo>
                <a:cubicBezTo>
                  <a:pt x="4492613" y="1091042"/>
                  <a:pt x="3796176" y="734730"/>
                  <a:pt x="3054832" y="732053"/>
                </a:cubicBezTo>
                <a:close/>
              </a:path>
            </a:pathLst>
          </a:custGeom>
        </p:spPr>
        <p:txBody>
          <a:bodyPr wrap="square">
            <a:noAutofit/>
          </a:bodyPr>
          <a:lstStyle/>
          <a:p>
            <a:endParaRPr lang="en-US"/>
          </a:p>
        </p:txBody>
      </p:sp>
      <p:pic>
        <p:nvPicPr>
          <p:cNvPr id="9" name="Picture 8" descr="Shape, circle&#10;&#10;Description automatically generated">
            <a:extLst>
              <a:ext uri="{FF2B5EF4-FFF2-40B4-BE49-F238E27FC236}">
                <a16:creationId xmlns:a16="http://schemas.microsoft.com/office/drawing/2014/main" id="{FAE01CA4-3C23-4F0A-8D4B-E18451C766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15082" y="315460"/>
            <a:ext cx="6282461" cy="6224693"/>
          </a:xfrm>
          <a:prstGeom prst="rect">
            <a:avLst/>
          </a:prstGeom>
        </p:spPr>
      </p:pic>
      <p:sp>
        <p:nvSpPr>
          <p:cNvPr id="19" name="Title 1">
            <a:extLst>
              <a:ext uri="{FF2B5EF4-FFF2-40B4-BE49-F238E27FC236}">
                <a16:creationId xmlns:a16="http://schemas.microsoft.com/office/drawing/2014/main" id="{4CA47116-7A4D-41E4-878C-2884A1681CD2}"/>
              </a:ext>
            </a:extLst>
          </p:cNvPr>
          <p:cNvSpPr>
            <a:spLocks noGrp="1"/>
          </p:cNvSpPr>
          <p:nvPr>
            <p:ph type="ctrTitle" hasCustomPrompt="1"/>
          </p:nvPr>
        </p:nvSpPr>
        <p:spPr>
          <a:xfrm>
            <a:off x="353786" y="2017199"/>
            <a:ext cx="6134100" cy="2387600"/>
          </a:xfrm>
          <a:prstGeom prst="rect">
            <a:avLst/>
          </a:prstGeom>
        </p:spPr>
        <p:txBody>
          <a:bodyPr lIns="0" anchor="b">
            <a:noAutofit/>
          </a:bodyPr>
          <a:lstStyle>
            <a:lvl1pPr algn="l">
              <a:defRPr sz="5400" b="1">
                <a:solidFill>
                  <a:schemeClr val="bg2"/>
                </a:solidFill>
                <a:latin typeface="+mj-lt"/>
                <a:ea typeface="Ebrima" panose="02000000000000000000" pitchFamily="2" charset="0"/>
                <a:cs typeface="Ebrima"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231885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9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219200"/>
            <a:ext cx="11239500" cy="4952999"/>
          </a:xfrm>
          <a:prstGeom prst="rect">
            <a:avLst/>
          </a:prstGeom>
        </p:spPr>
        <p:txBody>
          <a:bodyPr lIns="0">
            <a:noAutofit/>
          </a:bodyPr>
          <a:lstStyle>
            <a:lvl1pPr marL="344488" indent="-344488">
              <a:lnSpc>
                <a:spcPct val="100000"/>
              </a:lnSpc>
              <a:spcBef>
                <a:spcPts val="0"/>
              </a:spcBef>
              <a:spcAft>
                <a:spcPts val="400"/>
              </a:spcAft>
              <a:buClr>
                <a:schemeClr val="tx2"/>
              </a:buClr>
              <a:buFontTx/>
              <a:buBlip>
                <a:blip r:embed="rId2"/>
              </a:buBlip>
              <a:defRPr sz="2400">
                <a:solidFill>
                  <a:schemeClr val="tx1"/>
                </a:solidFill>
              </a:defRPr>
            </a:lvl1pPr>
            <a:lvl2pPr marL="569913" indent="-225425">
              <a:lnSpc>
                <a:spcPct val="100000"/>
              </a:lnSpc>
              <a:spcBef>
                <a:spcPts val="0"/>
              </a:spcBef>
              <a:spcAft>
                <a:spcPts val="400"/>
              </a:spcAft>
              <a:buClr>
                <a:schemeClr val="accent1"/>
              </a:buClr>
              <a:buFont typeface="Arial" panose="020B0604020202020204" pitchFamily="34" charset="0"/>
              <a:buChar char="•"/>
              <a:defRPr sz="2200">
                <a:solidFill>
                  <a:schemeClr val="tx1"/>
                </a:solidFill>
              </a:defRPr>
            </a:lvl2pPr>
            <a:lvl3pPr marL="569913" indent="-225425">
              <a:lnSpc>
                <a:spcPct val="100000"/>
              </a:lnSpc>
              <a:spcBef>
                <a:spcPts val="0"/>
              </a:spcBef>
              <a:spcAft>
                <a:spcPts val="400"/>
              </a:spcAft>
              <a:buClr>
                <a:schemeClr val="accent1"/>
              </a:buClr>
              <a:buFont typeface="Arial" panose="020B0604020202020204" pitchFamily="34" charset="0"/>
              <a:buChar char="•"/>
              <a:defRPr sz="2000">
                <a:solidFill>
                  <a:schemeClr val="tx1"/>
                </a:solidFill>
              </a:defRPr>
            </a:lvl3pPr>
            <a:lvl4pPr marL="569913" indent="-225425">
              <a:lnSpc>
                <a:spcPct val="100000"/>
              </a:lnSpc>
              <a:spcBef>
                <a:spcPts val="0"/>
              </a:spcBef>
              <a:spcAft>
                <a:spcPts val="400"/>
              </a:spcAft>
              <a:buClr>
                <a:schemeClr val="accent1"/>
              </a:buClr>
              <a:buFont typeface="Arial" panose="020B0604020202020204" pitchFamily="34" charset="0"/>
              <a:buChar char="•"/>
              <a:defRPr sz="1800">
                <a:solidFill>
                  <a:schemeClr val="tx1"/>
                </a:solidFill>
              </a:defRPr>
            </a:lvl4pPr>
            <a:lvl5pPr marL="569913" indent="-225425">
              <a:lnSpc>
                <a:spcPct val="100000"/>
              </a:lnSpc>
              <a:spcBef>
                <a:spcPts val="0"/>
              </a:spcBef>
              <a:spcAft>
                <a:spcPts val="400"/>
              </a:spcAft>
              <a:buClr>
                <a:schemeClr val="accent1"/>
              </a:buClr>
              <a:buFont typeface="Arial" panose="020B0604020202020204" pitchFamily="34" charset="0"/>
              <a:buChar cha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6">
            <a:extLst>
              <a:ext uri="{FF2B5EF4-FFF2-40B4-BE49-F238E27FC236}">
                <a16:creationId xmlns:a16="http://schemas.microsoft.com/office/drawing/2014/main" id="{C6ACCB50-46AD-4A25-82A5-D821545E1397}"/>
              </a:ext>
            </a:extLst>
          </p:cNvPr>
          <p:cNvSpPr>
            <a:spLocks noGrp="1"/>
          </p:cNvSpPr>
          <p:nvPr>
            <p:ph type="title" hasCustomPrompt="1"/>
          </p:nvPr>
        </p:nvSpPr>
        <p:spPr>
          <a:xfrm>
            <a:off x="342901" y="298575"/>
            <a:ext cx="9530772" cy="487680"/>
          </a:xfrm>
          <a:prstGeom prst="rect">
            <a:avLst/>
          </a:prstGeom>
        </p:spPr>
        <p:txBody>
          <a:bodyPr vert="horz" lIns="0" tIns="0" rIns="0" bIns="0" rtlCol="0" anchor="t" anchorCtr="0">
            <a:noAutofit/>
          </a:bodyPr>
          <a:lstStyle>
            <a:lvl1pPr>
              <a:defRPr sz="3200"/>
            </a:lvl1pPr>
          </a:lstStyle>
          <a:p>
            <a:r>
              <a:rPr lang="en-US" dirty="0"/>
              <a:t>Click to Add Title</a:t>
            </a:r>
          </a:p>
        </p:txBody>
      </p:sp>
      <p:pic>
        <p:nvPicPr>
          <p:cNvPr id="10" name="Picture 9">
            <a:extLst>
              <a:ext uri="{FF2B5EF4-FFF2-40B4-BE49-F238E27FC236}">
                <a16:creationId xmlns:a16="http://schemas.microsoft.com/office/drawing/2014/main" id="{E42FC7C0-887F-4C3F-8218-C2D7F8BB8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
        <p:nvSpPr>
          <p:cNvPr id="11" name="Rectangle 10">
            <a:extLst>
              <a:ext uri="{FF2B5EF4-FFF2-40B4-BE49-F238E27FC236}">
                <a16:creationId xmlns:a16="http://schemas.microsoft.com/office/drawing/2014/main" id="{A12551EB-A9BC-4BE0-BF42-076B5AD157A6}"/>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C16EBB-5CE0-488C-8347-758570D86A72}"/>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14" name="TextBox 13">
            <a:extLst>
              <a:ext uri="{FF2B5EF4-FFF2-40B4-BE49-F238E27FC236}">
                <a16:creationId xmlns:a16="http://schemas.microsoft.com/office/drawing/2014/main" id="{98A8AE8B-74C9-4CB9-96DF-815E0BF93AB3}"/>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29445782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16" name="Title Placeholder 6">
            <a:extLst>
              <a:ext uri="{FF2B5EF4-FFF2-40B4-BE49-F238E27FC236}">
                <a16:creationId xmlns:a16="http://schemas.microsoft.com/office/drawing/2014/main" id="{338A1AB3-F966-4EFB-8007-5BA923B711B8}"/>
              </a:ext>
            </a:extLst>
          </p:cNvPr>
          <p:cNvSpPr>
            <a:spLocks noGrp="1"/>
          </p:cNvSpPr>
          <p:nvPr>
            <p:ph type="title" hasCustomPrompt="1"/>
          </p:nvPr>
        </p:nvSpPr>
        <p:spPr>
          <a:xfrm>
            <a:off x="342901" y="298575"/>
            <a:ext cx="9530772" cy="487680"/>
          </a:xfrm>
          <a:prstGeom prst="rect">
            <a:avLst/>
          </a:prstGeom>
        </p:spPr>
        <p:txBody>
          <a:bodyPr vert="horz" lIns="0" tIns="0" rIns="0" bIns="0" rtlCol="0" anchor="t" anchorCtr="0">
            <a:noAutofit/>
          </a:bodyPr>
          <a:lstStyle>
            <a:lvl1pPr>
              <a:defRPr sz="3200"/>
            </a:lvl1pPr>
          </a:lstStyle>
          <a:p>
            <a:r>
              <a:rPr lang="en-US" dirty="0"/>
              <a:t>Click to Add Title</a:t>
            </a:r>
          </a:p>
        </p:txBody>
      </p:sp>
      <p:pic>
        <p:nvPicPr>
          <p:cNvPr id="11" name="Picture 10">
            <a:extLst>
              <a:ext uri="{FF2B5EF4-FFF2-40B4-BE49-F238E27FC236}">
                <a16:creationId xmlns:a16="http://schemas.microsoft.com/office/drawing/2014/main" id="{8EE32DBC-4E0B-43E3-B8DF-B7FC80C1DC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
        <p:nvSpPr>
          <p:cNvPr id="18" name="Rectangle 17">
            <a:extLst>
              <a:ext uri="{FF2B5EF4-FFF2-40B4-BE49-F238E27FC236}">
                <a16:creationId xmlns:a16="http://schemas.microsoft.com/office/drawing/2014/main" id="{76C5A07F-7C49-4FC6-B160-BF270D5220CE}"/>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66C1B67-8A39-420F-9D67-F435007B98A3}"/>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20" name="TextBox 19">
            <a:extLst>
              <a:ext uri="{FF2B5EF4-FFF2-40B4-BE49-F238E27FC236}">
                <a16:creationId xmlns:a16="http://schemas.microsoft.com/office/drawing/2014/main" id="{C9D3B553-4B3B-4417-9D98-7A9E4CC7F6D7}"/>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4249189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_Dk_BG">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6" name="Title Placeholder 6">
            <a:extLst>
              <a:ext uri="{FF2B5EF4-FFF2-40B4-BE49-F238E27FC236}">
                <a16:creationId xmlns:a16="http://schemas.microsoft.com/office/drawing/2014/main" id="{338A1AB3-F966-4EFB-8007-5BA923B711B8}"/>
              </a:ext>
            </a:extLst>
          </p:cNvPr>
          <p:cNvSpPr>
            <a:spLocks noGrp="1"/>
          </p:cNvSpPr>
          <p:nvPr>
            <p:ph type="title" hasCustomPrompt="1"/>
          </p:nvPr>
        </p:nvSpPr>
        <p:spPr>
          <a:xfrm>
            <a:off x="342901" y="298575"/>
            <a:ext cx="9530772" cy="487680"/>
          </a:xfrm>
          <a:prstGeom prst="rect">
            <a:avLst/>
          </a:prstGeom>
        </p:spPr>
        <p:txBody>
          <a:bodyPr vert="horz" lIns="0" tIns="0" rIns="0" bIns="0" rtlCol="0" anchor="t" anchorCtr="0">
            <a:noAutofit/>
          </a:bodyPr>
          <a:lstStyle>
            <a:lvl1pPr>
              <a:defRPr sz="3200"/>
            </a:lvl1pPr>
          </a:lstStyle>
          <a:p>
            <a:r>
              <a:rPr lang="en-US" dirty="0"/>
              <a:t>Click to Add Title</a:t>
            </a:r>
          </a:p>
        </p:txBody>
      </p:sp>
      <p:pic>
        <p:nvPicPr>
          <p:cNvPr id="11" name="Picture 10">
            <a:extLst>
              <a:ext uri="{FF2B5EF4-FFF2-40B4-BE49-F238E27FC236}">
                <a16:creationId xmlns:a16="http://schemas.microsoft.com/office/drawing/2014/main" id="{8EE32DBC-4E0B-43E3-B8DF-B7FC80C1DC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204051" y="336465"/>
            <a:ext cx="1654285" cy="411681"/>
          </a:xfrm>
          <a:prstGeom prst="rect">
            <a:avLst/>
          </a:prstGeom>
        </p:spPr>
      </p:pic>
      <p:sp>
        <p:nvSpPr>
          <p:cNvPr id="18" name="Rectangle 17">
            <a:extLst>
              <a:ext uri="{FF2B5EF4-FFF2-40B4-BE49-F238E27FC236}">
                <a16:creationId xmlns:a16="http://schemas.microsoft.com/office/drawing/2014/main" id="{76C5A07F-7C49-4FC6-B160-BF270D5220CE}"/>
              </a:ext>
            </a:extLst>
          </p:cNvPr>
          <p:cNvSpPr/>
          <p:nvPr userDrawn="1"/>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66C1B67-8A39-420F-9D67-F435007B98A3}"/>
              </a:ext>
            </a:extLst>
          </p:cNvPr>
          <p:cNvSpPr txBox="1"/>
          <p:nvPr userDrawn="1"/>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20" name="TextBox 19">
            <a:extLst>
              <a:ext uri="{FF2B5EF4-FFF2-40B4-BE49-F238E27FC236}">
                <a16:creationId xmlns:a16="http://schemas.microsoft.com/office/drawing/2014/main" id="{C9D3B553-4B3B-4417-9D98-7A9E4CC7F6D7}"/>
              </a:ext>
            </a:extLst>
          </p:cNvPr>
          <p:cNvSpPr txBox="1"/>
          <p:nvPr userDrawn="1"/>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smtClean="0">
                <a:solidFill>
                  <a:schemeClr val="bg2"/>
                </a:solidFill>
              </a:rPr>
              <a:pPr algn="r"/>
              <a:t>‹#›</a:t>
            </a:fld>
            <a:endParaRPr lang="en-US" sz="1050" dirty="0">
              <a:solidFill>
                <a:schemeClr val="bg2"/>
              </a:solidFill>
            </a:endParaRPr>
          </a:p>
        </p:txBody>
      </p:sp>
    </p:spTree>
    <p:extLst>
      <p:ext uri="{BB962C8B-B14F-4D97-AF65-F5344CB8AC3E}">
        <p14:creationId xmlns:p14="http://schemas.microsoft.com/office/powerpoint/2010/main" val="8142266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42900" y="1253331"/>
            <a:ext cx="115062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p:cNvSpPr>
            <a:spLocks noGrp="1"/>
          </p:cNvSpPr>
          <p:nvPr>
            <p:ph type="title"/>
          </p:nvPr>
        </p:nvSpPr>
        <p:spPr>
          <a:xfrm>
            <a:off x="342901" y="354330"/>
            <a:ext cx="9715499" cy="487680"/>
          </a:xfrm>
          <a:prstGeom prst="rect">
            <a:avLst/>
          </a:prstGeom>
        </p:spPr>
        <p:txBody>
          <a:bodyPr vert="horz"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243357931"/>
      </p:ext>
    </p:extLst>
  </p:cSld>
  <p:clrMap bg1="lt1" tx1="dk1" bg2="lt2" tx2="dk2" accent1="accent1" accent2="accent2" accent3="accent3" accent4="accent4" accent5="accent5" accent6="accent6" hlink="hlink" folHlink="folHlink"/>
  <p:sldLayoutIdLst>
    <p:sldLayoutId id="2147483713" r:id="rId1"/>
    <p:sldLayoutId id="2147483726" r:id="rId2"/>
    <p:sldLayoutId id="2147483716" r:id="rId3"/>
    <p:sldLayoutId id="2147483705" r:id="rId4"/>
    <p:sldLayoutId id="2147483717" r:id="rId5"/>
    <p:sldLayoutId id="2147483728" r:id="rId6"/>
    <p:sldLayoutId id="2147483702" r:id="rId7"/>
    <p:sldLayoutId id="2147483707" r:id="rId8"/>
    <p:sldLayoutId id="2147483725" r:id="rId9"/>
    <p:sldLayoutId id="2147483706" r:id="rId10"/>
    <p:sldLayoutId id="2147483723" r:id="rId11"/>
    <p:sldLayoutId id="2147483720" r:id="rId12"/>
    <p:sldLayoutId id="2147483721" r:id="rId13"/>
    <p:sldLayoutId id="2147483711" r:id="rId14"/>
    <p:sldLayoutId id="2147483722" r:id="rId15"/>
    <p:sldLayoutId id="2147483709" r:id="rId16"/>
    <p:sldLayoutId id="2147483727" r:id="rId17"/>
    <p:sldLayoutId id="2147483710" r:id="rId18"/>
    <p:sldLayoutId id="2147483729" r:id="rId19"/>
  </p:sldLayoutIdLst>
  <p:txStyles>
    <p:titleStyle>
      <a:lvl1pPr algn="l" defTabSz="914400" rtl="0" eaLnBrk="1" latinLnBrk="0" hangingPunct="1">
        <a:lnSpc>
          <a:spcPct val="90000"/>
        </a:lnSpc>
        <a:spcBef>
          <a:spcPct val="0"/>
        </a:spcBef>
        <a:buNone/>
        <a:defRPr sz="3200" b="1" i="0" u="none" kern="1200">
          <a:solidFill>
            <a:schemeClr val="accent1"/>
          </a:solidFill>
          <a:latin typeface="+mj-lt"/>
          <a:ea typeface="Verdana" panose="020B0604030504040204" pitchFamily="34" charset="0"/>
          <a:cs typeface="Tahoma" panose="020B0604030504040204" pitchFamily="34" charset="0"/>
        </a:defRPr>
      </a:lvl1pPr>
    </p:titleStyle>
    <p:bodyStyle>
      <a:lvl1pPr marL="344488" indent="-344488" algn="l" defTabSz="914400" rtl="0" eaLnBrk="1" latinLnBrk="0" hangingPunct="1">
        <a:lnSpc>
          <a:spcPct val="100000"/>
        </a:lnSpc>
        <a:spcBef>
          <a:spcPts val="0"/>
        </a:spcBef>
        <a:spcAft>
          <a:spcPts val="400"/>
        </a:spcAft>
        <a:buFontTx/>
        <a:buBlip>
          <a:blip r:embed="rId21"/>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160" userDrawn="1">
          <p15:clr>
            <a:srgbClr val="5ACBF0"/>
          </p15:clr>
        </p15:guide>
        <p15:guide id="12" orient="horz" pos="4104" userDrawn="1">
          <p15:clr>
            <a:srgbClr val="9FCC3B"/>
          </p15:clr>
        </p15:guide>
        <p15:guide id="13" pos="216" userDrawn="1">
          <p15:clr>
            <a:srgbClr val="9FCC3B"/>
          </p15:clr>
        </p15:guide>
        <p15:guide id="14" pos="7464" userDrawn="1">
          <p15:clr>
            <a:srgbClr val="9FCC3B"/>
          </p15:clr>
        </p15:guide>
        <p15:guide id="35" orient="horz" pos="216" userDrawn="1">
          <p15:clr>
            <a:srgbClr val="9FCC3B"/>
          </p15:clr>
        </p15:guide>
        <p15:guide id="36" pos="384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customXml" Target="../../customXml/item11.xml"/><Relationship Id="rId1" Type="http://schemas.openxmlformats.org/officeDocument/2006/relationships/customXml" Target="../../customXml/item6.xml"/><Relationship Id="rId6" Type="http://schemas.openxmlformats.org/officeDocument/2006/relationships/image" Target="../media/image1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57.tiff"/><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hyperlink" Target="https://docs.aws.amazon.com/SchemaConversionTool/latest/userguide/CHAP_AssessmentReport.Create.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bin"/><Relationship Id="rId13" Type="http://schemas.openxmlformats.org/officeDocument/2006/relationships/image" Target="../media/image21.bin"/><Relationship Id="rId3" Type="http://schemas.openxmlformats.org/officeDocument/2006/relationships/slideLayout" Target="../slideLayouts/slideLayout16.xml"/><Relationship Id="rId7" Type="http://schemas.openxmlformats.org/officeDocument/2006/relationships/image" Target="../media/image15.bin"/><Relationship Id="rId12" Type="http://schemas.openxmlformats.org/officeDocument/2006/relationships/image" Target="../media/image20.bin"/><Relationship Id="rId2" Type="http://schemas.openxmlformats.org/officeDocument/2006/relationships/customXml" Target="../../customXml/item9.xml"/><Relationship Id="rId16" Type="http://schemas.openxmlformats.org/officeDocument/2006/relationships/image" Target="../media/image24.bin"/><Relationship Id="rId1" Type="http://schemas.openxmlformats.org/officeDocument/2006/relationships/customXml" Target="../../customXml/item2.xml"/><Relationship Id="rId6" Type="http://schemas.openxmlformats.org/officeDocument/2006/relationships/image" Target="../media/image14.bin"/><Relationship Id="rId11" Type="http://schemas.openxmlformats.org/officeDocument/2006/relationships/image" Target="../media/image19.bin"/><Relationship Id="rId5" Type="http://schemas.openxmlformats.org/officeDocument/2006/relationships/image" Target="../media/image13.png"/><Relationship Id="rId15" Type="http://schemas.openxmlformats.org/officeDocument/2006/relationships/image" Target="../media/image23.bin"/><Relationship Id="rId10" Type="http://schemas.openxmlformats.org/officeDocument/2006/relationships/image" Target="../media/image18.bin"/><Relationship Id="rId4" Type="http://schemas.openxmlformats.org/officeDocument/2006/relationships/notesSlide" Target="../notesSlides/notesSlide2.xml"/><Relationship Id="rId9" Type="http://schemas.openxmlformats.org/officeDocument/2006/relationships/image" Target="../media/image17.bin"/><Relationship Id="rId14" Type="http://schemas.openxmlformats.org/officeDocument/2006/relationships/image" Target="../media/image22.bin"/></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s://d1.awsstatic.com/whitepapers/Migration/oracle-database-amazon-aurora-postgresql-migration-playbook.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hyperlink" Target="https://docs.aws.amazon.com/dms/latest/userguide/CHAP_Source.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docs.aws.amazon.com/dms/latest/userguide/CHAP_Target.html"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25.jpe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73.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png"/><Relationship Id="rId7"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2.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13.xml"/><Relationship Id="rId1" Type="http://schemas.openxmlformats.org/officeDocument/2006/relationships/customXml" Target="../../customXml/item7.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99.bin"/><Relationship Id="rId2" Type="http://schemas.openxmlformats.org/officeDocument/2006/relationships/customXml" Target="../../customXml/item10.xml"/><Relationship Id="rId1" Type="http://schemas.openxmlformats.org/officeDocument/2006/relationships/customXml" Target="../../customXml/item4.xml"/><Relationship Id="rId6" Type="http://schemas.openxmlformats.org/officeDocument/2006/relationships/hyperlink" Target="mailto:shailesh.rangani@datavail.com" TargetMode="External"/><Relationship Id="rId5" Type="http://schemas.openxmlformats.org/officeDocument/2006/relationships/image" Target="../media/image98.bin"/><Relationship Id="rId4"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12"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12"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0777-BCDA-4D01-815F-5722CF04E864}"/>
              </a:ext>
            </a:extLst>
          </p:cNvPr>
          <p:cNvSpPr>
            <a:spLocks noGrp="1"/>
          </p:cNvSpPr>
          <p:nvPr>
            <p:ph type="ctrTitle"/>
          </p:nvPr>
        </p:nvSpPr>
        <p:spPr>
          <a:xfrm>
            <a:off x="353786" y="3314238"/>
            <a:ext cx="6232071" cy="2387600"/>
          </a:xfrm>
        </p:spPr>
        <p:txBody>
          <a:bodyPr/>
          <a:lstStyle/>
          <a:p>
            <a:r>
              <a:rPr lang="en-US" dirty="0"/>
              <a:t>Lessons from Migrating Oracle Databases to Amazon Aurora PostgreSQL</a:t>
            </a:r>
          </a:p>
        </p:txBody>
      </p:sp>
      <p:pic>
        <p:nvPicPr>
          <p:cNvPr id="6" name="Picture Placeholder 3">
            <a:extLst>
              <a:ext uri="{FF2B5EF4-FFF2-40B4-BE49-F238E27FC236}">
                <a16:creationId xmlns:a16="http://schemas.microsoft.com/office/drawing/2014/main" id="{ADA2E77F-FA73-9E8E-E4C2-34C98F3F1A8B}"/>
              </a:ext>
            </a:extLst>
          </p:cNvPr>
          <p:cNvPicPr>
            <a:picLocks noGrp="1" noChangeAspect="1"/>
          </p:cNvPicPr>
          <p:nvPr>
            <p:ph type="pic" sz="quarter" idx="10"/>
            <p:custDataLst>
              <p:tags r:id="rId3"/>
            </p:custDataLst>
          </p:nvPr>
        </p:nvPicPr>
        <p:blipFill rotWithShape="1">
          <a:blip r:embed="rId6">
            <a:extLst>
              <a:ext uri="{28A0092B-C50C-407E-A947-70E740481C1C}">
                <a14:useLocalDpi xmlns:a14="http://schemas.microsoft.com/office/drawing/2010/main" val="0"/>
              </a:ext>
            </a:extLst>
          </a:blip>
          <a:srcRect l="21857" r="21857"/>
          <a:stretch/>
        </p:blipFill>
        <p:spPr>
          <a:xfrm>
            <a:off x="6512256" y="-163877"/>
            <a:ext cx="5852160" cy="5848483"/>
          </a:xfrm>
        </p:spPr>
      </p:pic>
    </p:spTree>
    <p:custDataLst>
      <p:custData r:id="rId1"/>
      <p:custData r:id="rId2"/>
    </p:custDataLst>
    <p:extLst>
      <p:ext uri="{BB962C8B-B14F-4D97-AF65-F5344CB8AC3E}">
        <p14:creationId xmlns:p14="http://schemas.microsoft.com/office/powerpoint/2010/main" val="4205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405A1-8CB4-F24C-DC99-A08B36633CC2}"/>
              </a:ext>
            </a:extLst>
          </p:cNvPr>
          <p:cNvSpPr>
            <a:spLocks noGrp="1"/>
          </p:cNvSpPr>
          <p:nvPr>
            <p:ph type="title"/>
          </p:nvPr>
        </p:nvSpPr>
        <p:spPr/>
        <p:txBody>
          <a:bodyPr/>
          <a:lstStyle/>
          <a:p>
            <a:r>
              <a:rPr lang="en-US" dirty="0"/>
              <a:t>Introduction to Amazon Aurora </a:t>
            </a:r>
          </a:p>
        </p:txBody>
      </p:sp>
    </p:spTree>
    <p:extLst>
      <p:ext uri="{BB962C8B-B14F-4D97-AF65-F5344CB8AC3E}">
        <p14:creationId xmlns:p14="http://schemas.microsoft.com/office/powerpoint/2010/main" val="373848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379F51C-93A7-0745-1893-05519BBA21E2}"/>
              </a:ext>
            </a:extLst>
          </p:cNvPr>
          <p:cNvSpPr/>
          <p:nvPr/>
        </p:nvSpPr>
        <p:spPr>
          <a:xfrm>
            <a:off x="0" y="2400300"/>
            <a:ext cx="12192000" cy="4103370"/>
          </a:xfrm>
          <a:prstGeom prst="rect">
            <a:avLst/>
          </a:prstGeom>
          <a:solidFill>
            <a:schemeClr val="tx2">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Title 2">
            <a:extLst>
              <a:ext uri="{FF2B5EF4-FFF2-40B4-BE49-F238E27FC236}">
                <a16:creationId xmlns:a16="http://schemas.microsoft.com/office/drawing/2014/main" id="{79330567-BA80-1581-E74A-2BB80348E25F}"/>
              </a:ext>
            </a:extLst>
          </p:cNvPr>
          <p:cNvSpPr>
            <a:spLocks noGrp="1"/>
          </p:cNvSpPr>
          <p:nvPr>
            <p:ph type="title"/>
          </p:nvPr>
        </p:nvSpPr>
        <p:spPr/>
        <p:txBody>
          <a:bodyPr/>
          <a:lstStyle/>
          <a:p>
            <a:r>
              <a:rPr lang="en-US" dirty="0"/>
              <a:t>Benefits of Amazon Aurora</a:t>
            </a:r>
          </a:p>
        </p:txBody>
      </p:sp>
      <p:sp>
        <p:nvSpPr>
          <p:cNvPr id="5" name="Oval 4">
            <a:extLst>
              <a:ext uri="{FF2B5EF4-FFF2-40B4-BE49-F238E27FC236}">
                <a16:creationId xmlns:a16="http://schemas.microsoft.com/office/drawing/2014/main" id="{B5D66D46-D026-0B5E-08A9-39F09E244C30}"/>
              </a:ext>
            </a:extLst>
          </p:cNvPr>
          <p:cNvSpPr/>
          <p:nvPr/>
        </p:nvSpPr>
        <p:spPr>
          <a:xfrm>
            <a:off x="616779" y="3107928"/>
            <a:ext cx="2781345" cy="2767092"/>
          </a:xfrm>
          <a:prstGeom prst="ellipse">
            <a:avLst/>
          </a:prstGeom>
          <a:solidFill>
            <a:schemeClr val="tx2"/>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dirty="0">
              <a:latin typeface="+mj-lt"/>
            </a:endParaRPr>
          </a:p>
        </p:txBody>
      </p:sp>
      <p:sp>
        <p:nvSpPr>
          <p:cNvPr id="6" name="TextBox 5">
            <a:extLst>
              <a:ext uri="{FF2B5EF4-FFF2-40B4-BE49-F238E27FC236}">
                <a16:creationId xmlns:a16="http://schemas.microsoft.com/office/drawing/2014/main" id="{4CFC0181-8D6F-661E-984B-EADCAC4ACFAF}"/>
              </a:ext>
            </a:extLst>
          </p:cNvPr>
          <p:cNvSpPr txBox="1"/>
          <p:nvPr/>
        </p:nvSpPr>
        <p:spPr>
          <a:xfrm>
            <a:off x="1006487" y="5052802"/>
            <a:ext cx="2044631" cy="261238"/>
          </a:xfrm>
          <a:prstGeom prst="rect">
            <a:avLst/>
          </a:prstGeom>
          <a:noFill/>
        </p:spPr>
        <p:txBody>
          <a:bodyPr wrap="square" lIns="0" tIns="0" rIns="0" bIns="0" rtlCol="0" anchor="t">
            <a:noAutofit/>
          </a:bodyPr>
          <a:lstStyle/>
          <a:p>
            <a:pPr algn="ctr">
              <a:lnSpc>
                <a:spcPct val="9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Amazon Aurora</a:t>
            </a:r>
          </a:p>
        </p:txBody>
      </p:sp>
      <p:pic>
        <p:nvPicPr>
          <p:cNvPr id="7" name="Picture 6">
            <a:extLst>
              <a:ext uri="{FF2B5EF4-FFF2-40B4-BE49-F238E27FC236}">
                <a16:creationId xmlns:a16="http://schemas.microsoft.com/office/drawing/2014/main" id="{35B6C66D-3A20-05B9-0BBB-490A987E7CD6}"/>
              </a:ext>
            </a:extLst>
          </p:cNvPr>
          <p:cNvPicPr>
            <a:picLocks noChangeAspect="1"/>
          </p:cNvPicPr>
          <p:nvPr/>
        </p:nvPicPr>
        <p:blipFill>
          <a:blip r:embed="rId3"/>
          <a:stretch>
            <a:fillRect/>
          </a:stretch>
        </p:blipFill>
        <p:spPr>
          <a:xfrm>
            <a:off x="1366958" y="3671518"/>
            <a:ext cx="1323689" cy="1199326"/>
          </a:xfrm>
          <a:prstGeom prst="rect">
            <a:avLst/>
          </a:prstGeom>
        </p:spPr>
      </p:pic>
      <p:sp>
        <p:nvSpPr>
          <p:cNvPr id="8" name="Rectangle 7">
            <a:extLst>
              <a:ext uri="{FF2B5EF4-FFF2-40B4-BE49-F238E27FC236}">
                <a16:creationId xmlns:a16="http://schemas.microsoft.com/office/drawing/2014/main" id="{B0EACA12-2CF6-8210-FA1A-84460BB82DDE}"/>
              </a:ext>
            </a:extLst>
          </p:cNvPr>
          <p:cNvSpPr/>
          <p:nvPr/>
        </p:nvSpPr>
        <p:spPr>
          <a:xfrm>
            <a:off x="3850324" y="3160966"/>
            <a:ext cx="7525991" cy="461665"/>
          </a:xfrm>
          <a:prstGeom prst="rect">
            <a:avLst/>
          </a:prstGeom>
        </p:spPr>
        <p:txBody>
          <a:bodyPr wrap="square">
            <a:spAutoFit/>
          </a:bodyPr>
          <a:lstStyle/>
          <a:p>
            <a:r>
              <a:rPr lang="en-US" sz="2400" b="1" dirty="0">
                <a:ea typeface="Amazon Ember" panose="020B0603020204020204" pitchFamily="34" charset="0"/>
                <a:cs typeface="Amazon Ember" panose="020B0603020204020204" pitchFamily="34" charset="0"/>
              </a:rPr>
              <a:t>Speed </a:t>
            </a:r>
            <a:r>
              <a:rPr lang="en-US" sz="2400" dirty="0">
                <a:ea typeface="Amazon Ember" panose="020B0603020204020204" pitchFamily="34" charset="0"/>
                <a:cs typeface="Amazon Ember" panose="020B0603020204020204" pitchFamily="34" charset="0"/>
              </a:rPr>
              <a:t>and</a:t>
            </a:r>
            <a:r>
              <a:rPr lang="en-US" sz="2400" b="1" dirty="0">
                <a:ea typeface="Amazon Ember" panose="020B0603020204020204" pitchFamily="34" charset="0"/>
                <a:cs typeface="Amazon Ember" panose="020B0603020204020204" pitchFamily="34" charset="0"/>
              </a:rPr>
              <a:t> availability </a:t>
            </a:r>
            <a:r>
              <a:rPr lang="en-US" sz="2400" dirty="0">
                <a:ea typeface="Amazon Ember" panose="020B0603020204020204" pitchFamily="34" charset="0"/>
                <a:cs typeface="Amazon Ember" panose="020B0603020204020204" pitchFamily="34" charset="0"/>
              </a:rPr>
              <a:t>of high-end commercial databases</a:t>
            </a:r>
          </a:p>
        </p:txBody>
      </p:sp>
      <p:sp>
        <p:nvSpPr>
          <p:cNvPr id="9" name="Rectangle 8">
            <a:extLst>
              <a:ext uri="{FF2B5EF4-FFF2-40B4-BE49-F238E27FC236}">
                <a16:creationId xmlns:a16="http://schemas.microsoft.com/office/drawing/2014/main" id="{F8706A1A-3959-D8E6-8E27-8B6F9BB57B45}"/>
              </a:ext>
            </a:extLst>
          </p:cNvPr>
          <p:cNvSpPr/>
          <p:nvPr/>
        </p:nvSpPr>
        <p:spPr>
          <a:xfrm>
            <a:off x="3850324" y="3914967"/>
            <a:ext cx="7636826" cy="461665"/>
          </a:xfrm>
          <a:prstGeom prst="rect">
            <a:avLst/>
          </a:prstGeom>
        </p:spPr>
        <p:txBody>
          <a:bodyPr wrap="square">
            <a:spAutoFit/>
          </a:bodyPr>
          <a:lstStyle/>
          <a:p>
            <a:r>
              <a:rPr lang="en-US" sz="2400" b="1" dirty="0">
                <a:ea typeface="Amazon Ember" panose="020B0603020204020204" pitchFamily="34" charset="0"/>
                <a:cs typeface="Amazon Ember" panose="020B0603020204020204" pitchFamily="34" charset="0"/>
              </a:rPr>
              <a:t>Simplicity</a:t>
            </a:r>
            <a:r>
              <a:rPr lang="en-US" sz="2400" dirty="0">
                <a:ea typeface="Amazon Ember" panose="020B0603020204020204" pitchFamily="34" charset="0"/>
                <a:cs typeface="Amazon Ember" panose="020B0603020204020204" pitchFamily="34" charset="0"/>
              </a:rPr>
              <a:t> and </a:t>
            </a:r>
            <a:r>
              <a:rPr lang="en-US" sz="2400" b="1" dirty="0">
                <a:ea typeface="Amazon Ember" panose="020B0603020204020204" pitchFamily="34" charset="0"/>
                <a:cs typeface="Amazon Ember" panose="020B0603020204020204" pitchFamily="34" charset="0"/>
              </a:rPr>
              <a:t>cost-effectiveness</a:t>
            </a:r>
            <a:r>
              <a:rPr lang="en-US" sz="2400" dirty="0">
                <a:ea typeface="Amazon Ember" panose="020B0603020204020204" pitchFamily="34" charset="0"/>
                <a:cs typeface="Amazon Ember" panose="020B0603020204020204" pitchFamily="34" charset="0"/>
              </a:rPr>
              <a:t> of open-source databases</a:t>
            </a:r>
          </a:p>
        </p:txBody>
      </p:sp>
      <p:sp>
        <p:nvSpPr>
          <p:cNvPr id="10" name="Rectangle 9">
            <a:extLst>
              <a:ext uri="{FF2B5EF4-FFF2-40B4-BE49-F238E27FC236}">
                <a16:creationId xmlns:a16="http://schemas.microsoft.com/office/drawing/2014/main" id="{233DA5CB-B462-4352-F834-23DE18FB2D3D}"/>
              </a:ext>
            </a:extLst>
          </p:cNvPr>
          <p:cNvSpPr/>
          <p:nvPr/>
        </p:nvSpPr>
        <p:spPr>
          <a:xfrm>
            <a:off x="3850324" y="4675930"/>
            <a:ext cx="7525991" cy="461665"/>
          </a:xfrm>
          <a:prstGeom prst="rect">
            <a:avLst/>
          </a:prstGeom>
        </p:spPr>
        <p:txBody>
          <a:bodyPr wrap="square">
            <a:spAutoFit/>
          </a:bodyPr>
          <a:lstStyle/>
          <a:p>
            <a:r>
              <a:rPr lang="en-US" sz="2400" dirty="0">
                <a:ea typeface="Amazon Ember" panose="020B0603020204020204" pitchFamily="34" charset="0"/>
                <a:cs typeface="Amazon Ember" panose="020B0603020204020204" pitchFamily="34" charset="0"/>
              </a:rPr>
              <a:t>Drop-in </a:t>
            </a:r>
            <a:r>
              <a:rPr lang="en-US" sz="2400" b="1" dirty="0">
                <a:ea typeface="Amazon Ember" panose="020B0603020204020204" pitchFamily="34" charset="0"/>
                <a:cs typeface="Amazon Ember" panose="020B0603020204020204" pitchFamily="34" charset="0"/>
              </a:rPr>
              <a:t>compatibility</a:t>
            </a:r>
            <a:r>
              <a:rPr lang="en-US" sz="2400" dirty="0">
                <a:ea typeface="Amazon Ember" panose="020B0603020204020204" pitchFamily="34" charset="0"/>
                <a:cs typeface="Amazon Ember" panose="020B0603020204020204" pitchFamily="34" charset="0"/>
              </a:rPr>
              <a:t> with MySQL and PostgreSQL</a:t>
            </a:r>
          </a:p>
        </p:txBody>
      </p:sp>
      <p:sp>
        <p:nvSpPr>
          <p:cNvPr id="11" name="Rectangle 10">
            <a:extLst>
              <a:ext uri="{FF2B5EF4-FFF2-40B4-BE49-F238E27FC236}">
                <a16:creationId xmlns:a16="http://schemas.microsoft.com/office/drawing/2014/main" id="{DD08A961-F746-A9BD-4A2E-9CBA355954FB}"/>
              </a:ext>
            </a:extLst>
          </p:cNvPr>
          <p:cNvSpPr/>
          <p:nvPr/>
        </p:nvSpPr>
        <p:spPr>
          <a:xfrm>
            <a:off x="3850324" y="5394083"/>
            <a:ext cx="7525991" cy="461665"/>
          </a:xfrm>
          <a:prstGeom prst="rect">
            <a:avLst/>
          </a:prstGeom>
        </p:spPr>
        <p:txBody>
          <a:bodyPr wrap="square">
            <a:spAutoFit/>
          </a:bodyPr>
          <a:lstStyle/>
          <a:p>
            <a:r>
              <a:rPr lang="en-US" sz="2400" dirty="0">
                <a:ea typeface="Amazon Ember" panose="020B0603020204020204" pitchFamily="34" charset="0"/>
                <a:cs typeface="Amazon Ember" panose="020B0603020204020204" pitchFamily="34" charset="0"/>
              </a:rPr>
              <a:t>Simple </a:t>
            </a:r>
            <a:r>
              <a:rPr lang="en-US" sz="2400" b="1" dirty="0">
                <a:ea typeface="Amazon Ember" panose="020B0603020204020204" pitchFamily="34" charset="0"/>
                <a:cs typeface="Amazon Ember" panose="020B0603020204020204" pitchFamily="34" charset="0"/>
              </a:rPr>
              <a:t>pay</a:t>
            </a:r>
            <a:r>
              <a:rPr lang="en-US" sz="2400" dirty="0">
                <a:ea typeface="Amazon Ember" panose="020B0603020204020204" pitchFamily="34" charset="0"/>
                <a:cs typeface="Amazon Ember" panose="020B0603020204020204" pitchFamily="34" charset="0"/>
              </a:rPr>
              <a:t> </a:t>
            </a:r>
            <a:r>
              <a:rPr lang="en-US" sz="2400" b="1" dirty="0">
                <a:ea typeface="Amazon Ember" panose="020B0603020204020204" pitchFamily="34" charset="0"/>
                <a:cs typeface="Amazon Ember" panose="020B0603020204020204" pitchFamily="34" charset="0"/>
              </a:rPr>
              <a:t>as</a:t>
            </a:r>
            <a:r>
              <a:rPr lang="en-US" sz="2400" dirty="0">
                <a:ea typeface="Amazon Ember" panose="020B0603020204020204" pitchFamily="34" charset="0"/>
                <a:cs typeface="Amazon Ember" panose="020B0603020204020204" pitchFamily="34" charset="0"/>
              </a:rPr>
              <a:t> </a:t>
            </a:r>
            <a:r>
              <a:rPr lang="en-US" sz="2400" b="1" dirty="0">
                <a:ea typeface="Amazon Ember" panose="020B0603020204020204" pitchFamily="34" charset="0"/>
                <a:cs typeface="Amazon Ember" panose="020B0603020204020204" pitchFamily="34" charset="0"/>
              </a:rPr>
              <a:t>you</a:t>
            </a:r>
            <a:r>
              <a:rPr lang="en-US" sz="2400" dirty="0">
                <a:ea typeface="Amazon Ember" panose="020B0603020204020204" pitchFamily="34" charset="0"/>
                <a:cs typeface="Amazon Ember" panose="020B0603020204020204" pitchFamily="34" charset="0"/>
              </a:rPr>
              <a:t> </a:t>
            </a:r>
            <a:r>
              <a:rPr lang="en-US" sz="2400" b="1" dirty="0">
                <a:ea typeface="Amazon Ember" panose="020B0603020204020204" pitchFamily="34" charset="0"/>
                <a:cs typeface="Amazon Ember" panose="020B0603020204020204" pitchFamily="34" charset="0"/>
              </a:rPr>
              <a:t>go</a:t>
            </a:r>
            <a:r>
              <a:rPr lang="en-US" sz="2400" dirty="0">
                <a:ea typeface="Amazon Ember" panose="020B0603020204020204" pitchFamily="34" charset="0"/>
                <a:cs typeface="Amazon Ember" panose="020B0603020204020204" pitchFamily="34" charset="0"/>
              </a:rPr>
              <a:t> pricing</a:t>
            </a:r>
          </a:p>
        </p:txBody>
      </p:sp>
      <p:grpSp>
        <p:nvGrpSpPr>
          <p:cNvPr id="12" name="Group 11">
            <a:extLst>
              <a:ext uri="{FF2B5EF4-FFF2-40B4-BE49-F238E27FC236}">
                <a16:creationId xmlns:a16="http://schemas.microsoft.com/office/drawing/2014/main" id="{F86A011E-8043-0204-01B9-FB14AECAAF5E}"/>
              </a:ext>
            </a:extLst>
          </p:cNvPr>
          <p:cNvGrpSpPr/>
          <p:nvPr/>
        </p:nvGrpSpPr>
        <p:grpSpPr>
          <a:xfrm>
            <a:off x="3850324" y="3736483"/>
            <a:ext cx="7356284" cy="1543584"/>
            <a:chOff x="4204806" y="4057658"/>
            <a:chExt cx="9218612" cy="1817366"/>
          </a:xfrm>
        </p:grpSpPr>
        <p:cxnSp>
          <p:nvCxnSpPr>
            <p:cNvPr id="14" name="Straight Connector 13">
              <a:extLst>
                <a:ext uri="{FF2B5EF4-FFF2-40B4-BE49-F238E27FC236}">
                  <a16:creationId xmlns:a16="http://schemas.microsoft.com/office/drawing/2014/main" id="{BAC1CADD-1CC2-4FA5-4C64-CEF92E655C1B}"/>
                </a:ext>
              </a:extLst>
            </p:cNvPr>
            <p:cNvCxnSpPr>
              <a:cxnSpLocks/>
            </p:cNvCxnSpPr>
            <p:nvPr/>
          </p:nvCxnSpPr>
          <p:spPr>
            <a:xfrm>
              <a:off x="4204806" y="5875024"/>
              <a:ext cx="9218612" cy="0"/>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131E891B-EBD3-1A35-7DA2-357FC38BC91E}"/>
                </a:ext>
              </a:extLst>
            </p:cNvPr>
            <p:cNvCxnSpPr>
              <a:cxnSpLocks/>
            </p:cNvCxnSpPr>
            <p:nvPr/>
          </p:nvCxnSpPr>
          <p:spPr>
            <a:xfrm>
              <a:off x="4204806" y="5002579"/>
              <a:ext cx="9218612" cy="0"/>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6" name="Straight Connector 15">
              <a:extLst>
                <a:ext uri="{FF2B5EF4-FFF2-40B4-BE49-F238E27FC236}">
                  <a16:creationId xmlns:a16="http://schemas.microsoft.com/office/drawing/2014/main" id="{69D0EB50-41BE-D536-35A3-A14F480623DB}"/>
                </a:ext>
              </a:extLst>
            </p:cNvPr>
            <p:cNvCxnSpPr>
              <a:cxnSpLocks/>
            </p:cNvCxnSpPr>
            <p:nvPr/>
          </p:nvCxnSpPr>
          <p:spPr>
            <a:xfrm>
              <a:off x="4204806" y="4057658"/>
              <a:ext cx="9218612" cy="0"/>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3" name="TextBox 12">
            <a:extLst>
              <a:ext uri="{FF2B5EF4-FFF2-40B4-BE49-F238E27FC236}">
                <a16:creationId xmlns:a16="http://schemas.microsoft.com/office/drawing/2014/main" id="{8AA916B0-98E7-B5C8-E0D0-CF5ED6917BE2}"/>
              </a:ext>
            </a:extLst>
          </p:cNvPr>
          <p:cNvSpPr txBox="1"/>
          <p:nvPr/>
        </p:nvSpPr>
        <p:spPr>
          <a:xfrm>
            <a:off x="333123" y="1099429"/>
            <a:ext cx="11512393" cy="954107"/>
          </a:xfrm>
          <a:prstGeom prst="rect">
            <a:avLst/>
          </a:prstGeom>
          <a:noFill/>
        </p:spPr>
        <p:txBody>
          <a:bodyPr wrap="square" rtlCol="0">
            <a:spAutoFit/>
          </a:bodyPr>
          <a:lstStyle/>
          <a:p>
            <a:r>
              <a:rPr lang="en-US" sz="2800" b="1" dirty="0">
                <a:ea typeface="Amazon Ember Light" panose="020B0403020204020204" pitchFamily="34" charset="0"/>
                <a:cs typeface="Amazon Ember Light" panose="020B0403020204020204" pitchFamily="34" charset="0"/>
              </a:rPr>
              <a:t>Amazon Aurora</a:t>
            </a:r>
            <a:r>
              <a:rPr lang="en-US" sz="2800" dirty="0">
                <a:ea typeface="Amazon Ember Light" panose="020B0403020204020204" pitchFamily="34" charset="0"/>
                <a:cs typeface="Amazon Ember Light" panose="020B0403020204020204" pitchFamily="34" charset="0"/>
              </a:rPr>
              <a:t> - enterprise database at open-source price, delivered as a managed service.</a:t>
            </a:r>
          </a:p>
        </p:txBody>
      </p:sp>
    </p:spTree>
    <p:extLst>
      <p:ext uri="{BB962C8B-B14F-4D97-AF65-F5344CB8AC3E}">
        <p14:creationId xmlns:p14="http://schemas.microsoft.com/office/powerpoint/2010/main" val="319491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F9697F-571A-5C61-6301-8B6BB23EEEEA}"/>
              </a:ext>
            </a:extLst>
          </p:cNvPr>
          <p:cNvSpPr>
            <a:spLocks noGrp="1"/>
          </p:cNvSpPr>
          <p:nvPr>
            <p:ph idx="1"/>
          </p:nvPr>
        </p:nvSpPr>
        <p:spPr>
          <a:xfrm>
            <a:off x="342900" y="1451610"/>
            <a:ext cx="3463290" cy="4720589"/>
          </a:xfrm>
        </p:spPr>
        <p:txBody>
          <a:bodyPr/>
          <a:lstStyle/>
          <a:p>
            <a:pPr>
              <a:spcAft>
                <a:spcPts val="1200"/>
              </a:spcAft>
            </a:pPr>
            <a:r>
              <a:rPr lang="en-US" dirty="0"/>
              <a:t>Purpose-built log-structured distributed storage</a:t>
            </a:r>
          </a:p>
          <a:p>
            <a:pPr>
              <a:spcAft>
                <a:spcPts val="1200"/>
              </a:spcAft>
            </a:pPr>
            <a:r>
              <a:rPr lang="en-US" dirty="0"/>
              <a:t>Storage volume is striped across hundreds of storage nodes</a:t>
            </a:r>
          </a:p>
          <a:p>
            <a:pPr>
              <a:spcAft>
                <a:spcPts val="1200"/>
              </a:spcAft>
            </a:pPr>
            <a:r>
              <a:rPr lang="en-US" dirty="0"/>
              <a:t>Storage nodes with locally attached SSDs</a:t>
            </a:r>
          </a:p>
          <a:p>
            <a:pPr>
              <a:spcAft>
                <a:spcPts val="1200"/>
              </a:spcAft>
            </a:pPr>
            <a:r>
              <a:rPr lang="en-US" dirty="0"/>
              <a:t>Continuous backup to Amazon S3</a:t>
            </a:r>
          </a:p>
        </p:txBody>
      </p:sp>
      <p:sp>
        <p:nvSpPr>
          <p:cNvPr id="3" name="Title 2">
            <a:extLst>
              <a:ext uri="{FF2B5EF4-FFF2-40B4-BE49-F238E27FC236}">
                <a16:creationId xmlns:a16="http://schemas.microsoft.com/office/drawing/2014/main" id="{75F5F45E-FBCE-8ECD-1926-3668FD319461}"/>
              </a:ext>
            </a:extLst>
          </p:cNvPr>
          <p:cNvSpPr>
            <a:spLocks noGrp="1"/>
          </p:cNvSpPr>
          <p:nvPr>
            <p:ph type="title"/>
          </p:nvPr>
        </p:nvSpPr>
        <p:spPr/>
        <p:txBody>
          <a:bodyPr/>
          <a:lstStyle/>
          <a:p>
            <a:r>
              <a:rPr lang="en-US" dirty="0"/>
              <a:t>Scale-out, Distributed, Multi-tenant Storage Architecture</a:t>
            </a:r>
          </a:p>
        </p:txBody>
      </p:sp>
      <p:grpSp>
        <p:nvGrpSpPr>
          <p:cNvPr id="5" name="Group 4">
            <a:extLst>
              <a:ext uri="{FF2B5EF4-FFF2-40B4-BE49-F238E27FC236}">
                <a16:creationId xmlns:a16="http://schemas.microsoft.com/office/drawing/2014/main" id="{F4175B82-987B-0F64-658B-69C737657527}"/>
              </a:ext>
            </a:extLst>
          </p:cNvPr>
          <p:cNvGrpSpPr/>
          <p:nvPr/>
        </p:nvGrpSpPr>
        <p:grpSpPr>
          <a:xfrm>
            <a:off x="4234514" y="1187675"/>
            <a:ext cx="7458375" cy="5131354"/>
            <a:chOff x="5657353" y="1473100"/>
            <a:chExt cx="7955280" cy="6271515"/>
          </a:xfrm>
        </p:grpSpPr>
        <p:grpSp>
          <p:nvGrpSpPr>
            <p:cNvPr id="6" name="Group 5">
              <a:extLst>
                <a:ext uri="{FF2B5EF4-FFF2-40B4-BE49-F238E27FC236}">
                  <a16:creationId xmlns:a16="http://schemas.microsoft.com/office/drawing/2014/main" id="{D79C4073-E1C1-DBEF-8403-DD9DB320CA10}"/>
                </a:ext>
              </a:extLst>
            </p:cNvPr>
            <p:cNvGrpSpPr/>
            <p:nvPr/>
          </p:nvGrpSpPr>
          <p:grpSpPr>
            <a:xfrm>
              <a:off x="5657353" y="1518324"/>
              <a:ext cx="7955280" cy="5111572"/>
              <a:chOff x="5657353" y="1518323"/>
              <a:chExt cx="7955280" cy="5472113"/>
            </a:xfrm>
          </p:grpSpPr>
          <p:cxnSp>
            <p:nvCxnSpPr>
              <p:cNvPr id="103" name="Straight Connector 102">
                <a:extLst>
                  <a:ext uri="{FF2B5EF4-FFF2-40B4-BE49-F238E27FC236}">
                    <a16:creationId xmlns:a16="http://schemas.microsoft.com/office/drawing/2014/main" id="{8CE55AED-89A7-9A9F-CD9F-2016C332E351}"/>
                  </a:ext>
                </a:extLst>
              </p:cNvPr>
              <p:cNvCxnSpPr/>
              <p:nvPr/>
            </p:nvCxnSpPr>
            <p:spPr>
              <a:xfrm>
                <a:off x="5657353" y="1518323"/>
                <a:ext cx="0" cy="547211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103">
                <a:extLst>
                  <a:ext uri="{FF2B5EF4-FFF2-40B4-BE49-F238E27FC236}">
                    <a16:creationId xmlns:a16="http://schemas.microsoft.com/office/drawing/2014/main" id="{580A52F0-6289-C6D4-9731-571B08281522}"/>
                  </a:ext>
                </a:extLst>
              </p:cNvPr>
              <p:cNvCxnSpPr/>
              <p:nvPr/>
            </p:nvCxnSpPr>
            <p:spPr>
              <a:xfrm>
                <a:off x="8309113" y="1518323"/>
                <a:ext cx="0" cy="547211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05" name="Straight Connector 104">
                <a:extLst>
                  <a:ext uri="{FF2B5EF4-FFF2-40B4-BE49-F238E27FC236}">
                    <a16:creationId xmlns:a16="http://schemas.microsoft.com/office/drawing/2014/main" id="{1FC231F9-1F1A-796C-81EE-08AB0B75CA6F}"/>
                  </a:ext>
                </a:extLst>
              </p:cNvPr>
              <p:cNvCxnSpPr/>
              <p:nvPr/>
            </p:nvCxnSpPr>
            <p:spPr>
              <a:xfrm>
                <a:off x="10960873" y="1518323"/>
                <a:ext cx="0" cy="547211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06" name="Straight Connector 105">
                <a:extLst>
                  <a:ext uri="{FF2B5EF4-FFF2-40B4-BE49-F238E27FC236}">
                    <a16:creationId xmlns:a16="http://schemas.microsoft.com/office/drawing/2014/main" id="{1E146A47-5105-EF3F-73F7-13E5EC67BD7D}"/>
                  </a:ext>
                </a:extLst>
              </p:cNvPr>
              <p:cNvCxnSpPr/>
              <p:nvPr/>
            </p:nvCxnSpPr>
            <p:spPr>
              <a:xfrm>
                <a:off x="13612633" y="1518323"/>
                <a:ext cx="0" cy="547211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7" name="TextBox 6">
              <a:extLst>
                <a:ext uri="{FF2B5EF4-FFF2-40B4-BE49-F238E27FC236}">
                  <a16:creationId xmlns:a16="http://schemas.microsoft.com/office/drawing/2014/main" id="{6DE307FD-9255-2BC4-B804-7A3F8CEBB839}"/>
                </a:ext>
              </a:extLst>
            </p:cNvPr>
            <p:cNvSpPr txBox="1"/>
            <p:nvPr/>
          </p:nvSpPr>
          <p:spPr>
            <a:xfrm>
              <a:off x="6660765" y="6260564"/>
              <a:ext cx="644937" cy="451396"/>
            </a:xfrm>
            <a:prstGeom prst="rect">
              <a:avLst/>
            </a:prstGeom>
            <a:noFill/>
          </p:spPr>
          <p:txBody>
            <a:bodyPr wrap="none" rtlCol="0">
              <a:spAutoFit/>
            </a:bodyPr>
            <a:lstStyle/>
            <a:p>
              <a:pPr algn="ctr"/>
              <a:r>
                <a:rPr lang="en-US" sz="1800" b="1" dirty="0">
                  <a:ea typeface="Amazon Ember" panose="020B0603020204020204" pitchFamily="34" charset="0"/>
                  <a:cs typeface="Amazon Ember" panose="020B0603020204020204" pitchFamily="34" charset="0"/>
                </a:rPr>
                <a:t>AZ 1</a:t>
              </a:r>
            </a:p>
          </p:txBody>
        </p:sp>
        <p:sp>
          <p:nvSpPr>
            <p:cNvPr id="8" name="TextBox 7">
              <a:extLst>
                <a:ext uri="{FF2B5EF4-FFF2-40B4-BE49-F238E27FC236}">
                  <a16:creationId xmlns:a16="http://schemas.microsoft.com/office/drawing/2014/main" id="{BFA03672-E122-7DA5-B0FE-D490BED11F26}"/>
                </a:ext>
              </a:extLst>
            </p:cNvPr>
            <p:cNvSpPr txBox="1"/>
            <p:nvPr/>
          </p:nvSpPr>
          <p:spPr>
            <a:xfrm>
              <a:off x="9312523" y="6260564"/>
              <a:ext cx="644937" cy="451396"/>
            </a:xfrm>
            <a:prstGeom prst="rect">
              <a:avLst/>
            </a:prstGeom>
            <a:noFill/>
          </p:spPr>
          <p:txBody>
            <a:bodyPr wrap="none" rtlCol="0">
              <a:spAutoFit/>
            </a:bodyPr>
            <a:lstStyle/>
            <a:p>
              <a:pPr algn="ctr"/>
              <a:r>
                <a:rPr lang="en-US" sz="1800" b="1" dirty="0">
                  <a:ea typeface="Amazon Ember" panose="020B0603020204020204" pitchFamily="34" charset="0"/>
                  <a:cs typeface="Amazon Ember" panose="020B0603020204020204" pitchFamily="34" charset="0"/>
                </a:rPr>
                <a:t>AZ 2</a:t>
              </a:r>
            </a:p>
          </p:txBody>
        </p:sp>
        <p:sp>
          <p:nvSpPr>
            <p:cNvPr id="9" name="TextBox 8">
              <a:extLst>
                <a:ext uri="{FF2B5EF4-FFF2-40B4-BE49-F238E27FC236}">
                  <a16:creationId xmlns:a16="http://schemas.microsoft.com/office/drawing/2014/main" id="{F264E1E9-AB0F-D02E-22FF-FAA4A9D109F7}"/>
                </a:ext>
              </a:extLst>
            </p:cNvPr>
            <p:cNvSpPr txBox="1"/>
            <p:nvPr/>
          </p:nvSpPr>
          <p:spPr>
            <a:xfrm>
              <a:off x="11964284" y="6260564"/>
              <a:ext cx="644937" cy="451396"/>
            </a:xfrm>
            <a:prstGeom prst="rect">
              <a:avLst/>
            </a:prstGeom>
            <a:noFill/>
          </p:spPr>
          <p:txBody>
            <a:bodyPr wrap="none" rtlCol="0">
              <a:spAutoFit/>
            </a:bodyPr>
            <a:lstStyle/>
            <a:p>
              <a:pPr algn="ctr"/>
              <a:r>
                <a:rPr lang="en-US" sz="1800" b="1" dirty="0">
                  <a:ea typeface="Amazon Ember" panose="020B0603020204020204" pitchFamily="34" charset="0"/>
                  <a:cs typeface="Amazon Ember" panose="020B0603020204020204" pitchFamily="34" charset="0"/>
                </a:rPr>
                <a:t>AZ 3</a:t>
              </a:r>
            </a:p>
          </p:txBody>
        </p:sp>
        <p:grpSp>
          <p:nvGrpSpPr>
            <p:cNvPr id="10" name="Group 9">
              <a:extLst>
                <a:ext uri="{FF2B5EF4-FFF2-40B4-BE49-F238E27FC236}">
                  <a16:creationId xmlns:a16="http://schemas.microsoft.com/office/drawing/2014/main" id="{68305AEC-B4EE-88F0-2E40-E94FCD8A822E}"/>
                </a:ext>
              </a:extLst>
            </p:cNvPr>
            <p:cNvGrpSpPr/>
            <p:nvPr/>
          </p:nvGrpSpPr>
          <p:grpSpPr>
            <a:xfrm>
              <a:off x="5773082" y="4118648"/>
              <a:ext cx="7729537" cy="607218"/>
              <a:chOff x="6150769" y="4329113"/>
              <a:chExt cx="7729537" cy="607218"/>
            </a:xfrm>
          </p:grpSpPr>
          <p:sp>
            <p:nvSpPr>
              <p:cNvPr id="101" name="Rectangle 100">
                <a:extLst>
                  <a:ext uri="{FF2B5EF4-FFF2-40B4-BE49-F238E27FC236}">
                    <a16:creationId xmlns:a16="http://schemas.microsoft.com/office/drawing/2014/main" id="{A2767D10-C358-A15B-1B45-086DED1B3ED9}"/>
                  </a:ext>
                </a:extLst>
              </p:cNvPr>
              <p:cNvSpPr/>
              <p:nvPr/>
            </p:nvSpPr>
            <p:spPr>
              <a:xfrm>
                <a:off x="6150769" y="4329113"/>
                <a:ext cx="7729537" cy="60721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A76BED62-5708-3489-F882-6ACAD555B498}"/>
                  </a:ext>
                </a:extLst>
              </p:cNvPr>
              <p:cNvSpPr txBox="1"/>
              <p:nvPr/>
            </p:nvSpPr>
            <p:spPr>
              <a:xfrm>
                <a:off x="9429356" y="4404728"/>
                <a:ext cx="4358078" cy="489012"/>
              </a:xfrm>
              <a:prstGeom prst="rect">
                <a:avLst/>
              </a:prstGeom>
              <a:noFill/>
            </p:spPr>
            <p:txBody>
              <a:bodyPr wrap="none" rtlCol="0">
                <a:spAutoFit/>
              </a:bodyPr>
              <a:lstStyle/>
              <a:p>
                <a:pPr algn="r"/>
                <a:r>
                  <a:rPr lang="en-US" sz="2000" b="1" dirty="0">
                    <a:ea typeface="Amazon Ember" panose="020B0603020204020204" pitchFamily="34" charset="0"/>
                    <a:cs typeface="Amazon Ember" panose="020B0603020204020204" pitchFamily="34" charset="0"/>
                  </a:rPr>
                  <a:t>SHARED CLUSTER STORAGE VOLUME</a:t>
                </a:r>
              </a:p>
            </p:txBody>
          </p:sp>
        </p:grpSp>
        <p:grpSp>
          <p:nvGrpSpPr>
            <p:cNvPr id="11" name="Group 10">
              <a:extLst>
                <a:ext uri="{FF2B5EF4-FFF2-40B4-BE49-F238E27FC236}">
                  <a16:creationId xmlns:a16="http://schemas.microsoft.com/office/drawing/2014/main" id="{E0E92185-8F04-5B00-4DCD-E0A414EF290C}"/>
                </a:ext>
              </a:extLst>
            </p:cNvPr>
            <p:cNvGrpSpPr/>
            <p:nvPr/>
          </p:nvGrpSpPr>
          <p:grpSpPr>
            <a:xfrm>
              <a:off x="11194591" y="5101931"/>
              <a:ext cx="2183718" cy="1077399"/>
              <a:chOff x="11572278" y="5537060"/>
              <a:chExt cx="2183718" cy="1077399"/>
            </a:xfrm>
          </p:grpSpPr>
          <p:sp>
            <p:nvSpPr>
              <p:cNvPr id="83" name="Rectangle 82">
                <a:extLst>
                  <a:ext uri="{FF2B5EF4-FFF2-40B4-BE49-F238E27FC236}">
                    <a16:creationId xmlns:a16="http://schemas.microsoft.com/office/drawing/2014/main" id="{F15B0615-D003-DC4C-2637-1815A8BF384D}"/>
                  </a:ext>
                </a:extLst>
              </p:cNvPr>
              <p:cNvSpPr/>
              <p:nvPr/>
            </p:nvSpPr>
            <p:spPr>
              <a:xfrm>
                <a:off x="13482162"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4" name="Rectangle 83">
                <a:extLst>
                  <a:ext uri="{FF2B5EF4-FFF2-40B4-BE49-F238E27FC236}">
                    <a16:creationId xmlns:a16="http://schemas.microsoft.com/office/drawing/2014/main" id="{80787FE4-1172-1C2C-94EE-229D39ACC074}"/>
                  </a:ext>
                </a:extLst>
              </p:cNvPr>
              <p:cNvSpPr/>
              <p:nvPr/>
            </p:nvSpPr>
            <p:spPr>
              <a:xfrm>
                <a:off x="13482162"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5" name="Rectangle 84">
                <a:extLst>
                  <a:ext uri="{FF2B5EF4-FFF2-40B4-BE49-F238E27FC236}">
                    <a16:creationId xmlns:a16="http://schemas.microsoft.com/office/drawing/2014/main" id="{2A8992BB-A9DF-D872-2ECB-AE7D25142B81}"/>
                  </a:ext>
                </a:extLst>
              </p:cNvPr>
              <p:cNvSpPr/>
              <p:nvPr/>
            </p:nvSpPr>
            <p:spPr>
              <a:xfrm>
                <a:off x="13482161"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6" name="Rectangle 85">
                <a:extLst>
                  <a:ext uri="{FF2B5EF4-FFF2-40B4-BE49-F238E27FC236}">
                    <a16:creationId xmlns:a16="http://schemas.microsoft.com/office/drawing/2014/main" id="{08E882CC-6B84-9B16-3833-5D8D7766FB21}"/>
                  </a:ext>
                </a:extLst>
              </p:cNvPr>
              <p:cNvSpPr/>
              <p:nvPr/>
            </p:nvSpPr>
            <p:spPr>
              <a:xfrm>
                <a:off x="13098313" y="5537060"/>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7" name="Rectangle 86">
                <a:extLst>
                  <a:ext uri="{FF2B5EF4-FFF2-40B4-BE49-F238E27FC236}">
                    <a16:creationId xmlns:a16="http://schemas.microsoft.com/office/drawing/2014/main" id="{90429AD3-C900-6416-D043-214ADBE405F3}"/>
                  </a:ext>
                </a:extLst>
              </p:cNvPr>
              <p:cNvSpPr/>
              <p:nvPr/>
            </p:nvSpPr>
            <p:spPr>
              <a:xfrm>
                <a:off x="13098313"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8" name="Rectangle 87">
                <a:extLst>
                  <a:ext uri="{FF2B5EF4-FFF2-40B4-BE49-F238E27FC236}">
                    <a16:creationId xmlns:a16="http://schemas.microsoft.com/office/drawing/2014/main" id="{3ED4A7E1-5375-E310-27EB-0CD8C03E7EA3}"/>
                  </a:ext>
                </a:extLst>
              </p:cNvPr>
              <p:cNvSpPr/>
              <p:nvPr/>
            </p:nvSpPr>
            <p:spPr>
              <a:xfrm>
                <a:off x="13098312"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9" name="Rectangle 88">
                <a:extLst>
                  <a:ext uri="{FF2B5EF4-FFF2-40B4-BE49-F238E27FC236}">
                    <a16:creationId xmlns:a16="http://schemas.microsoft.com/office/drawing/2014/main" id="{B4C89BB5-60C9-0A40-EE42-829DA3555171}"/>
                  </a:ext>
                </a:extLst>
              </p:cNvPr>
              <p:cNvSpPr/>
              <p:nvPr/>
            </p:nvSpPr>
            <p:spPr>
              <a:xfrm>
                <a:off x="12713383"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0" name="Rectangle 89">
                <a:extLst>
                  <a:ext uri="{FF2B5EF4-FFF2-40B4-BE49-F238E27FC236}">
                    <a16:creationId xmlns:a16="http://schemas.microsoft.com/office/drawing/2014/main" id="{3FCDEC7F-4870-799E-4ED9-7E625A243E12}"/>
                  </a:ext>
                </a:extLst>
              </p:cNvPr>
              <p:cNvSpPr/>
              <p:nvPr/>
            </p:nvSpPr>
            <p:spPr>
              <a:xfrm>
                <a:off x="12713383" y="5926481"/>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1" name="Rectangle 90">
                <a:extLst>
                  <a:ext uri="{FF2B5EF4-FFF2-40B4-BE49-F238E27FC236}">
                    <a16:creationId xmlns:a16="http://schemas.microsoft.com/office/drawing/2014/main" id="{8C9F44E6-B257-55D5-D9B0-2CC074FF6963}"/>
                  </a:ext>
                </a:extLst>
              </p:cNvPr>
              <p:cNvSpPr/>
              <p:nvPr/>
            </p:nvSpPr>
            <p:spPr>
              <a:xfrm>
                <a:off x="12713382" y="6315902"/>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2" name="Rectangle 91">
                <a:extLst>
                  <a:ext uri="{FF2B5EF4-FFF2-40B4-BE49-F238E27FC236}">
                    <a16:creationId xmlns:a16="http://schemas.microsoft.com/office/drawing/2014/main" id="{2FC8385A-6F8E-F283-D25A-3F7A7B7CA758}"/>
                  </a:ext>
                </a:extLst>
              </p:cNvPr>
              <p:cNvSpPr/>
              <p:nvPr/>
            </p:nvSpPr>
            <p:spPr>
              <a:xfrm>
                <a:off x="12328451"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3" name="Rectangle 92">
                <a:extLst>
                  <a:ext uri="{FF2B5EF4-FFF2-40B4-BE49-F238E27FC236}">
                    <a16:creationId xmlns:a16="http://schemas.microsoft.com/office/drawing/2014/main" id="{DC56E368-6780-0350-9BDF-A2C3E937D04A}"/>
                  </a:ext>
                </a:extLst>
              </p:cNvPr>
              <p:cNvSpPr/>
              <p:nvPr/>
            </p:nvSpPr>
            <p:spPr>
              <a:xfrm>
                <a:off x="12328451" y="5926481"/>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4" name="Rectangle 93">
                <a:extLst>
                  <a:ext uri="{FF2B5EF4-FFF2-40B4-BE49-F238E27FC236}">
                    <a16:creationId xmlns:a16="http://schemas.microsoft.com/office/drawing/2014/main" id="{31AA334A-06DC-BB99-E58A-1A380D81C729}"/>
                  </a:ext>
                </a:extLst>
              </p:cNvPr>
              <p:cNvSpPr/>
              <p:nvPr/>
            </p:nvSpPr>
            <p:spPr>
              <a:xfrm>
                <a:off x="12328450" y="6315902"/>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5" name="Rectangle 94">
                <a:extLst>
                  <a:ext uri="{FF2B5EF4-FFF2-40B4-BE49-F238E27FC236}">
                    <a16:creationId xmlns:a16="http://schemas.microsoft.com/office/drawing/2014/main" id="{90D32E5C-2210-CF43-8EEB-423E564060A5}"/>
                  </a:ext>
                </a:extLst>
              </p:cNvPr>
              <p:cNvSpPr/>
              <p:nvPr/>
            </p:nvSpPr>
            <p:spPr>
              <a:xfrm>
                <a:off x="11944602"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6" name="Rectangle 95">
                <a:extLst>
                  <a:ext uri="{FF2B5EF4-FFF2-40B4-BE49-F238E27FC236}">
                    <a16:creationId xmlns:a16="http://schemas.microsoft.com/office/drawing/2014/main" id="{DE51A2D7-6B76-2C39-5AE2-1686C99EE2BF}"/>
                  </a:ext>
                </a:extLst>
              </p:cNvPr>
              <p:cNvSpPr/>
              <p:nvPr/>
            </p:nvSpPr>
            <p:spPr>
              <a:xfrm>
                <a:off x="11944602"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7" name="Rectangle 96">
                <a:extLst>
                  <a:ext uri="{FF2B5EF4-FFF2-40B4-BE49-F238E27FC236}">
                    <a16:creationId xmlns:a16="http://schemas.microsoft.com/office/drawing/2014/main" id="{3C532024-95B4-9F1B-BE01-8F0DD60C7D10}"/>
                  </a:ext>
                </a:extLst>
              </p:cNvPr>
              <p:cNvSpPr/>
              <p:nvPr/>
            </p:nvSpPr>
            <p:spPr>
              <a:xfrm>
                <a:off x="11944601" y="6315902"/>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8" name="Rectangle 97">
                <a:extLst>
                  <a:ext uri="{FF2B5EF4-FFF2-40B4-BE49-F238E27FC236}">
                    <a16:creationId xmlns:a16="http://schemas.microsoft.com/office/drawing/2014/main" id="{3746233D-38B9-7DE0-D4B7-E7EA7BEB7F7E}"/>
                  </a:ext>
                </a:extLst>
              </p:cNvPr>
              <p:cNvSpPr/>
              <p:nvPr/>
            </p:nvSpPr>
            <p:spPr>
              <a:xfrm>
                <a:off x="11572279"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9" name="Rectangle 98">
                <a:extLst>
                  <a:ext uri="{FF2B5EF4-FFF2-40B4-BE49-F238E27FC236}">
                    <a16:creationId xmlns:a16="http://schemas.microsoft.com/office/drawing/2014/main" id="{DBE9E03C-1300-3B6C-7B49-3FAD8C7B4DC7}"/>
                  </a:ext>
                </a:extLst>
              </p:cNvPr>
              <p:cNvSpPr/>
              <p:nvPr/>
            </p:nvSpPr>
            <p:spPr>
              <a:xfrm>
                <a:off x="11572279"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00" name="Rectangle 99">
                <a:extLst>
                  <a:ext uri="{FF2B5EF4-FFF2-40B4-BE49-F238E27FC236}">
                    <a16:creationId xmlns:a16="http://schemas.microsoft.com/office/drawing/2014/main" id="{9320F9B6-678B-0C32-EAF1-590A79C85B2A}"/>
                  </a:ext>
                </a:extLst>
              </p:cNvPr>
              <p:cNvSpPr/>
              <p:nvPr/>
            </p:nvSpPr>
            <p:spPr>
              <a:xfrm>
                <a:off x="11572278"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grpSp>
          <p:nvGrpSpPr>
            <p:cNvPr id="12" name="Group 11">
              <a:extLst>
                <a:ext uri="{FF2B5EF4-FFF2-40B4-BE49-F238E27FC236}">
                  <a16:creationId xmlns:a16="http://schemas.microsoft.com/office/drawing/2014/main" id="{4B431E0C-CD66-48FC-F8A4-BC5628B2959E}"/>
                </a:ext>
              </a:extLst>
            </p:cNvPr>
            <p:cNvGrpSpPr/>
            <p:nvPr/>
          </p:nvGrpSpPr>
          <p:grpSpPr>
            <a:xfrm>
              <a:off x="8549970" y="5101931"/>
              <a:ext cx="2183718" cy="1077399"/>
              <a:chOff x="8927657" y="5537060"/>
              <a:chExt cx="2183718" cy="1077399"/>
            </a:xfrm>
          </p:grpSpPr>
          <p:sp>
            <p:nvSpPr>
              <p:cNvPr id="65" name="Rectangle 64">
                <a:extLst>
                  <a:ext uri="{FF2B5EF4-FFF2-40B4-BE49-F238E27FC236}">
                    <a16:creationId xmlns:a16="http://schemas.microsoft.com/office/drawing/2014/main" id="{D72896DC-47E6-6372-41CD-7997E9A4A56F}"/>
                  </a:ext>
                </a:extLst>
              </p:cNvPr>
              <p:cNvSpPr/>
              <p:nvPr/>
            </p:nvSpPr>
            <p:spPr>
              <a:xfrm>
                <a:off x="10837541" y="5537060"/>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6" name="Rectangle 65">
                <a:extLst>
                  <a:ext uri="{FF2B5EF4-FFF2-40B4-BE49-F238E27FC236}">
                    <a16:creationId xmlns:a16="http://schemas.microsoft.com/office/drawing/2014/main" id="{CBA8D96A-0530-1A89-C7F3-AD64BD2DC6C7}"/>
                  </a:ext>
                </a:extLst>
              </p:cNvPr>
              <p:cNvSpPr/>
              <p:nvPr/>
            </p:nvSpPr>
            <p:spPr>
              <a:xfrm>
                <a:off x="10837541" y="5926481"/>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7" name="Rectangle 66">
                <a:extLst>
                  <a:ext uri="{FF2B5EF4-FFF2-40B4-BE49-F238E27FC236}">
                    <a16:creationId xmlns:a16="http://schemas.microsoft.com/office/drawing/2014/main" id="{88D1A7B0-9C83-E132-442B-D78712A88A9B}"/>
                  </a:ext>
                </a:extLst>
              </p:cNvPr>
              <p:cNvSpPr/>
              <p:nvPr/>
            </p:nvSpPr>
            <p:spPr>
              <a:xfrm>
                <a:off x="10837540"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8" name="Rectangle 67">
                <a:extLst>
                  <a:ext uri="{FF2B5EF4-FFF2-40B4-BE49-F238E27FC236}">
                    <a16:creationId xmlns:a16="http://schemas.microsoft.com/office/drawing/2014/main" id="{2E3645B5-64EF-DAFC-DB03-3D6D16EE9839}"/>
                  </a:ext>
                </a:extLst>
              </p:cNvPr>
              <p:cNvSpPr/>
              <p:nvPr/>
            </p:nvSpPr>
            <p:spPr>
              <a:xfrm>
                <a:off x="10453692" y="5537060"/>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9" name="Rectangle 68">
                <a:extLst>
                  <a:ext uri="{FF2B5EF4-FFF2-40B4-BE49-F238E27FC236}">
                    <a16:creationId xmlns:a16="http://schemas.microsoft.com/office/drawing/2014/main" id="{FC3B0786-0EBA-707B-0D41-BB7A1ED62831}"/>
                  </a:ext>
                </a:extLst>
              </p:cNvPr>
              <p:cNvSpPr/>
              <p:nvPr/>
            </p:nvSpPr>
            <p:spPr>
              <a:xfrm>
                <a:off x="10453692"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0" name="Rectangle 69">
                <a:extLst>
                  <a:ext uri="{FF2B5EF4-FFF2-40B4-BE49-F238E27FC236}">
                    <a16:creationId xmlns:a16="http://schemas.microsoft.com/office/drawing/2014/main" id="{6DE36B7F-226E-A0AE-0488-FD28267F8708}"/>
                  </a:ext>
                </a:extLst>
              </p:cNvPr>
              <p:cNvSpPr/>
              <p:nvPr/>
            </p:nvSpPr>
            <p:spPr>
              <a:xfrm>
                <a:off x="10453691"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1" name="Rectangle 70">
                <a:extLst>
                  <a:ext uri="{FF2B5EF4-FFF2-40B4-BE49-F238E27FC236}">
                    <a16:creationId xmlns:a16="http://schemas.microsoft.com/office/drawing/2014/main" id="{0139F0F0-1548-9350-1522-ADEAFA482955}"/>
                  </a:ext>
                </a:extLst>
              </p:cNvPr>
              <p:cNvSpPr/>
              <p:nvPr/>
            </p:nvSpPr>
            <p:spPr>
              <a:xfrm>
                <a:off x="10068762" y="5537060"/>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2" name="Rectangle 71">
                <a:extLst>
                  <a:ext uri="{FF2B5EF4-FFF2-40B4-BE49-F238E27FC236}">
                    <a16:creationId xmlns:a16="http://schemas.microsoft.com/office/drawing/2014/main" id="{76E496BB-4FAE-B764-8862-CA09DA87C4A9}"/>
                  </a:ext>
                </a:extLst>
              </p:cNvPr>
              <p:cNvSpPr/>
              <p:nvPr/>
            </p:nvSpPr>
            <p:spPr>
              <a:xfrm>
                <a:off x="10068762"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3" name="Rectangle 72">
                <a:extLst>
                  <a:ext uri="{FF2B5EF4-FFF2-40B4-BE49-F238E27FC236}">
                    <a16:creationId xmlns:a16="http://schemas.microsoft.com/office/drawing/2014/main" id="{CB2C2E1C-009F-FEF0-8618-947162D2084F}"/>
                  </a:ext>
                </a:extLst>
              </p:cNvPr>
              <p:cNvSpPr/>
              <p:nvPr/>
            </p:nvSpPr>
            <p:spPr>
              <a:xfrm>
                <a:off x="10068761" y="6315902"/>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4" name="Rectangle 73">
                <a:extLst>
                  <a:ext uri="{FF2B5EF4-FFF2-40B4-BE49-F238E27FC236}">
                    <a16:creationId xmlns:a16="http://schemas.microsoft.com/office/drawing/2014/main" id="{CB0B7211-B228-9C07-5A8E-92F7C5B89D47}"/>
                  </a:ext>
                </a:extLst>
              </p:cNvPr>
              <p:cNvSpPr/>
              <p:nvPr/>
            </p:nvSpPr>
            <p:spPr>
              <a:xfrm>
                <a:off x="9683830"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5" name="Rectangle 74">
                <a:extLst>
                  <a:ext uri="{FF2B5EF4-FFF2-40B4-BE49-F238E27FC236}">
                    <a16:creationId xmlns:a16="http://schemas.microsoft.com/office/drawing/2014/main" id="{E45F9FD7-8CBE-9E62-80EE-8A3C9FCEEB3B}"/>
                  </a:ext>
                </a:extLst>
              </p:cNvPr>
              <p:cNvSpPr/>
              <p:nvPr/>
            </p:nvSpPr>
            <p:spPr>
              <a:xfrm>
                <a:off x="9683830"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6" name="Rectangle 75">
                <a:extLst>
                  <a:ext uri="{FF2B5EF4-FFF2-40B4-BE49-F238E27FC236}">
                    <a16:creationId xmlns:a16="http://schemas.microsoft.com/office/drawing/2014/main" id="{848BF7B3-9C04-7AC9-989D-5938A40963C1}"/>
                  </a:ext>
                </a:extLst>
              </p:cNvPr>
              <p:cNvSpPr/>
              <p:nvPr/>
            </p:nvSpPr>
            <p:spPr>
              <a:xfrm>
                <a:off x="9683829"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7" name="Rectangle 76">
                <a:extLst>
                  <a:ext uri="{FF2B5EF4-FFF2-40B4-BE49-F238E27FC236}">
                    <a16:creationId xmlns:a16="http://schemas.microsoft.com/office/drawing/2014/main" id="{DEBCF9A8-2BCC-545A-DA75-2332969DBC75}"/>
                  </a:ext>
                </a:extLst>
              </p:cNvPr>
              <p:cNvSpPr/>
              <p:nvPr/>
            </p:nvSpPr>
            <p:spPr>
              <a:xfrm>
                <a:off x="9299981"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8" name="Rectangle 77">
                <a:extLst>
                  <a:ext uri="{FF2B5EF4-FFF2-40B4-BE49-F238E27FC236}">
                    <a16:creationId xmlns:a16="http://schemas.microsoft.com/office/drawing/2014/main" id="{4BD07D61-2BCD-F5C9-28FB-5ABEB8149347}"/>
                  </a:ext>
                </a:extLst>
              </p:cNvPr>
              <p:cNvSpPr/>
              <p:nvPr/>
            </p:nvSpPr>
            <p:spPr>
              <a:xfrm>
                <a:off x="9299981"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79" name="Rectangle 78">
                <a:extLst>
                  <a:ext uri="{FF2B5EF4-FFF2-40B4-BE49-F238E27FC236}">
                    <a16:creationId xmlns:a16="http://schemas.microsoft.com/office/drawing/2014/main" id="{D46D98FB-8AC5-E3C8-7C47-4561698950BD}"/>
                  </a:ext>
                </a:extLst>
              </p:cNvPr>
              <p:cNvSpPr/>
              <p:nvPr/>
            </p:nvSpPr>
            <p:spPr>
              <a:xfrm>
                <a:off x="9299980"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0" name="Rectangle 79">
                <a:extLst>
                  <a:ext uri="{FF2B5EF4-FFF2-40B4-BE49-F238E27FC236}">
                    <a16:creationId xmlns:a16="http://schemas.microsoft.com/office/drawing/2014/main" id="{B94A6F52-11C7-0BE8-7B19-FC15F0A217F1}"/>
                  </a:ext>
                </a:extLst>
              </p:cNvPr>
              <p:cNvSpPr/>
              <p:nvPr/>
            </p:nvSpPr>
            <p:spPr>
              <a:xfrm>
                <a:off x="8927658" y="5537060"/>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1" name="Rectangle 80">
                <a:extLst>
                  <a:ext uri="{FF2B5EF4-FFF2-40B4-BE49-F238E27FC236}">
                    <a16:creationId xmlns:a16="http://schemas.microsoft.com/office/drawing/2014/main" id="{188F29A3-C4E6-74A2-DAE7-E80F44FAEDF5}"/>
                  </a:ext>
                </a:extLst>
              </p:cNvPr>
              <p:cNvSpPr/>
              <p:nvPr/>
            </p:nvSpPr>
            <p:spPr>
              <a:xfrm>
                <a:off x="8927658"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2" name="Rectangle 81">
                <a:extLst>
                  <a:ext uri="{FF2B5EF4-FFF2-40B4-BE49-F238E27FC236}">
                    <a16:creationId xmlns:a16="http://schemas.microsoft.com/office/drawing/2014/main" id="{16EFA11D-7CA1-06C7-776B-977E8CDC549B}"/>
                  </a:ext>
                </a:extLst>
              </p:cNvPr>
              <p:cNvSpPr/>
              <p:nvPr/>
            </p:nvSpPr>
            <p:spPr>
              <a:xfrm>
                <a:off x="8927657"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grpSp>
          <p:nvGrpSpPr>
            <p:cNvPr id="13" name="Group 12">
              <a:extLst>
                <a:ext uri="{FF2B5EF4-FFF2-40B4-BE49-F238E27FC236}">
                  <a16:creationId xmlns:a16="http://schemas.microsoft.com/office/drawing/2014/main" id="{4DA7523F-B7FA-37FA-761F-740C3A62FE63}"/>
                </a:ext>
              </a:extLst>
            </p:cNvPr>
            <p:cNvGrpSpPr/>
            <p:nvPr/>
          </p:nvGrpSpPr>
          <p:grpSpPr>
            <a:xfrm>
              <a:off x="5887156" y="5101931"/>
              <a:ext cx="2183718" cy="1077399"/>
              <a:chOff x="6264843" y="5537060"/>
              <a:chExt cx="2183718" cy="1077399"/>
            </a:xfrm>
          </p:grpSpPr>
          <p:sp>
            <p:nvSpPr>
              <p:cNvPr id="47" name="Rectangle 46">
                <a:extLst>
                  <a:ext uri="{FF2B5EF4-FFF2-40B4-BE49-F238E27FC236}">
                    <a16:creationId xmlns:a16="http://schemas.microsoft.com/office/drawing/2014/main" id="{FBC15B6C-1B11-3B10-71FE-D091506FCB96}"/>
                  </a:ext>
                </a:extLst>
              </p:cNvPr>
              <p:cNvSpPr/>
              <p:nvPr/>
            </p:nvSpPr>
            <p:spPr>
              <a:xfrm>
                <a:off x="8174727"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48" name="Rectangle 47">
                <a:extLst>
                  <a:ext uri="{FF2B5EF4-FFF2-40B4-BE49-F238E27FC236}">
                    <a16:creationId xmlns:a16="http://schemas.microsoft.com/office/drawing/2014/main" id="{A3A4E3A5-53FA-337A-2BA2-320E8A15F89D}"/>
                  </a:ext>
                </a:extLst>
              </p:cNvPr>
              <p:cNvSpPr/>
              <p:nvPr/>
            </p:nvSpPr>
            <p:spPr>
              <a:xfrm>
                <a:off x="8174727"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49" name="Rectangle 48">
                <a:extLst>
                  <a:ext uri="{FF2B5EF4-FFF2-40B4-BE49-F238E27FC236}">
                    <a16:creationId xmlns:a16="http://schemas.microsoft.com/office/drawing/2014/main" id="{257AEC2F-0516-FE74-3635-A6F64C3174E2}"/>
                  </a:ext>
                </a:extLst>
              </p:cNvPr>
              <p:cNvSpPr/>
              <p:nvPr/>
            </p:nvSpPr>
            <p:spPr>
              <a:xfrm>
                <a:off x="8174726"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0" name="Rectangle 49">
                <a:extLst>
                  <a:ext uri="{FF2B5EF4-FFF2-40B4-BE49-F238E27FC236}">
                    <a16:creationId xmlns:a16="http://schemas.microsoft.com/office/drawing/2014/main" id="{2780E517-A756-96E0-357D-E3AD3FA27BBE}"/>
                  </a:ext>
                </a:extLst>
              </p:cNvPr>
              <p:cNvSpPr/>
              <p:nvPr/>
            </p:nvSpPr>
            <p:spPr>
              <a:xfrm>
                <a:off x="7790878"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1" name="Rectangle 50">
                <a:extLst>
                  <a:ext uri="{FF2B5EF4-FFF2-40B4-BE49-F238E27FC236}">
                    <a16:creationId xmlns:a16="http://schemas.microsoft.com/office/drawing/2014/main" id="{22ECF815-76A6-C78C-C74A-6C680B128494}"/>
                  </a:ext>
                </a:extLst>
              </p:cNvPr>
              <p:cNvSpPr/>
              <p:nvPr/>
            </p:nvSpPr>
            <p:spPr>
              <a:xfrm>
                <a:off x="7790878"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2" name="Rectangle 51">
                <a:extLst>
                  <a:ext uri="{FF2B5EF4-FFF2-40B4-BE49-F238E27FC236}">
                    <a16:creationId xmlns:a16="http://schemas.microsoft.com/office/drawing/2014/main" id="{C492B7E7-0E6F-1AE8-2BE9-CDB9C3FA216E}"/>
                  </a:ext>
                </a:extLst>
              </p:cNvPr>
              <p:cNvSpPr/>
              <p:nvPr/>
            </p:nvSpPr>
            <p:spPr>
              <a:xfrm>
                <a:off x="7790877"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3" name="Rectangle 52">
                <a:extLst>
                  <a:ext uri="{FF2B5EF4-FFF2-40B4-BE49-F238E27FC236}">
                    <a16:creationId xmlns:a16="http://schemas.microsoft.com/office/drawing/2014/main" id="{28C6BF4F-AF95-8C40-7F86-A6CEE823EC16}"/>
                  </a:ext>
                </a:extLst>
              </p:cNvPr>
              <p:cNvSpPr/>
              <p:nvPr/>
            </p:nvSpPr>
            <p:spPr>
              <a:xfrm>
                <a:off x="7405948" y="5537060"/>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4" name="Rectangle 53">
                <a:extLst>
                  <a:ext uri="{FF2B5EF4-FFF2-40B4-BE49-F238E27FC236}">
                    <a16:creationId xmlns:a16="http://schemas.microsoft.com/office/drawing/2014/main" id="{05C1F8B2-41D8-E844-5B43-27FE045A88EE}"/>
                  </a:ext>
                </a:extLst>
              </p:cNvPr>
              <p:cNvSpPr/>
              <p:nvPr/>
            </p:nvSpPr>
            <p:spPr>
              <a:xfrm>
                <a:off x="7405948" y="5926481"/>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5" name="Rectangle 54">
                <a:extLst>
                  <a:ext uri="{FF2B5EF4-FFF2-40B4-BE49-F238E27FC236}">
                    <a16:creationId xmlns:a16="http://schemas.microsoft.com/office/drawing/2014/main" id="{FA983FFF-E6E0-6502-6104-D592197878F2}"/>
                  </a:ext>
                </a:extLst>
              </p:cNvPr>
              <p:cNvSpPr/>
              <p:nvPr/>
            </p:nvSpPr>
            <p:spPr>
              <a:xfrm>
                <a:off x="7405947"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6" name="Rectangle 55">
                <a:extLst>
                  <a:ext uri="{FF2B5EF4-FFF2-40B4-BE49-F238E27FC236}">
                    <a16:creationId xmlns:a16="http://schemas.microsoft.com/office/drawing/2014/main" id="{0559AD2B-256A-1327-6E60-C40552DE4096}"/>
                  </a:ext>
                </a:extLst>
              </p:cNvPr>
              <p:cNvSpPr/>
              <p:nvPr/>
            </p:nvSpPr>
            <p:spPr>
              <a:xfrm>
                <a:off x="7021016" y="5537060"/>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7" name="Rectangle 56">
                <a:extLst>
                  <a:ext uri="{FF2B5EF4-FFF2-40B4-BE49-F238E27FC236}">
                    <a16:creationId xmlns:a16="http://schemas.microsoft.com/office/drawing/2014/main" id="{D4F1FF3A-B36C-D380-F7C8-69D6701C6AA7}"/>
                  </a:ext>
                </a:extLst>
              </p:cNvPr>
              <p:cNvSpPr/>
              <p:nvPr/>
            </p:nvSpPr>
            <p:spPr>
              <a:xfrm>
                <a:off x="7021016" y="5926481"/>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8" name="Rectangle 57">
                <a:extLst>
                  <a:ext uri="{FF2B5EF4-FFF2-40B4-BE49-F238E27FC236}">
                    <a16:creationId xmlns:a16="http://schemas.microsoft.com/office/drawing/2014/main" id="{4D532B77-41EF-1773-B394-32CC75096809}"/>
                  </a:ext>
                </a:extLst>
              </p:cNvPr>
              <p:cNvSpPr/>
              <p:nvPr/>
            </p:nvSpPr>
            <p:spPr>
              <a:xfrm>
                <a:off x="7021015"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9" name="Rectangle 58">
                <a:extLst>
                  <a:ext uri="{FF2B5EF4-FFF2-40B4-BE49-F238E27FC236}">
                    <a16:creationId xmlns:a16="http://schemas.microsoft.com/office/drawing/2014/main" id="{CDBCB8FF-0E6E-7007-67C3-90E9E54EA7A0}"/>
                  </a:ext>
                </a:extLst>
              </p:cNvPr>
              <p:cNvSpPr/>
              <p:nvPr/>
            </p:nvSpPr>
            <p:spPr>
              <a:xfrm>
                <a:off x="6637167" y="5537060"/>
                <a:ext cx="273834" cy="2985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0" name="Rectangle 59">
                <a:extLst>
                  <a:ext uri="{FF2B5EF4-FFF2-40B4-BE49-F238E27FC236}">
                    <a16:creationId xmlns:a16="http://schemas.microsoft.com/office/drawing/2014/main" id="{9C9CDC52-AA1B-6A51-FFB1-BFACD3F0340D}"/>
                  </a:ext>
                </a:extLst>
              </p:cNvPr>
              <p:cNvSpPr/>
              <p:nvPr/>
            </p:nvSpPr>
            <p:spPr>
              <a:xfrm>
                <a:off x="6637167" y="5926481"/>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1" name="Rectangle 60">
                <a:extLst>
                  <a:ext uri="{FF2B5EF4-FFF2-40B4-BE49-F238E27FC236}">
                    <a16:creationId xmlns:a16="http://schemas.microsoft.com/office/drawing/2014/main" id="{223F6CE3-F83F-D5ED-5E5E-FF425732D8D3}"/>
                  </a:ext>
                </a:extLst>
              </p:cNvPr>
              <p:cNvSpPr/>
              <p:nvPr/>
            </p:nvSpPr>
            <p:spPr>
              <a:xfrm>
                <a:off x="6637166"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2" name="Rectangle 61">
                <a:extLst>
                  <a:ext uri="{FF2B5EF4-FFF2-40B4-BE49-F238E27FC236}">
                    <a16:creationId xmlns:a16="http://schemas.microsoft.com/office/drawing/2014/main" id="{1049542E-7119-458F-9893-E0D83A7777F1}"/>
                  </a:ext>
                </a:extLst>
              </p:cNvPr>
              <p:cNvSpPr/>
              <p:nvPr/>
            </p:nvSpPr>
            <p:spPr>
              <a:xfrm>
                <a:off x="6264844" y="5537060"/>
                <a:ext cx="273834" cy="29855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3" name="Rectangle 62">
                <a:extLst>
                  <a:ext uri="{FF2B5EF4-FFF2-40B4-BE49-F238E27FC236}">
                    <a16:creationId xmlns:a16="http://schemas.microsoft.com/office/drawing/2014/main" id="{721D5C0C-B558-0412-3C9F-373489F475C8}"/>
                  </a:ext>
                </a:extLst>
              </p:cNvPr>
              <p:cNvSpPr/>
              <p:nvPr/>
            </p:nvSpPr>
            <p:spPr>
              <a:xfrm>
                <a:off x="6264844" y="5926481"/>
                <a:ext cx="273834" cy="2985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4" name="Rectangle 63">
                <a:extLst>
                  <a:ext uri="{FF2B5EF4-FFF2-40B4-BE49-F238E27FC236}">
                    <a16:creationId xmlns:a16="http://schemas.microsoft.com/office/drawing/2014/main" id="{7B0BA8F3-BDFD-484A-79B6-5DB07C4DD4D0}"/>
                  </a:ext>
                </a:extLst>
              </p:cNvPr>
              <p:cNvSpPr/>
              <p:nvPr/>
            </p:nvSpPr>
            <p:spPr>
              <a:xfrm>
                <a:off x="6264843" y="6315902"/>
                <a:ext cx="273834" cy="29855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14" name="Rectangle 13">
              <a:extLst>
                <a:ext uri="{FF2B5EF4-FFF2-40B4-BE49-F238E27FC236}">
                  <a16:creationId xmlns:a16="http://schemas.microsoft.com/office/drawing/2014/main" id="{96157278-B0CE-9802-611E-0D451082424E}"/>
                </a:ext>
              </a:extLst>
            </p:cNvPr>
            <p:cNvSpPr/>
            <p:nvPr/>
          </p:nvSpPr>
          <p:spPr>
            <a:xfrm>
              <a:off x="5823088" y="4168656"/>
              <a:ext cx="271463" cy="5036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730458-3E3E-C7D5-084D-25861AC21782}"/>
                </a:ext>
              </a:extLst>
            </p:cNvPr>
            <p:cNvSpPr/>
            <p:nvPr/>
          </p:nvSpPr>
          <p:spPr>
            <a:xfrm>
              <a:off x="6144557" y="4168656"/>
              <a:ext cx="271463" cy="5036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7F4831B-95FE-FA8B-756E-4C56DF84B081}"/>
                </a:ext>
              </a:extLst>
            </p:cNvPr>
            <p:cNvSpPr/>
            <p:nvPr/>
          </p:nvSpPr>
          <p:spPr>
            <a:xfrm>
              <a:off x="6467112" y="4168656"/>
              <a:ext cx="271463" cy="50366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25C1046-0CCE-A302-C993-65D21B77C05C}"/>
                </a:ext>
              </a:extLst>
            </p:cNvPr>
            <p:cNvGrpSpPr/>
            <p:nvPr/>
          </p:nvGrpSpPr>
          <p:grpSpPr>
            <a:xfrm>
              <a:off x="6400481" y="2068173"/>
              <a:ext cx="1193008" cy="1289851"/>
              <a:chOff x="10479880" y="2432043"/>
              <a:chExt cx="1193008" cy="1289851"/>
            </a:xfrm>
          </p:grpSpPr>
          <p:sp>
            <p:nvSpPr>
              <p:cNvPr id="42" name="Rectangle 41">
                <a:extLst>
                  <a:ext uri="{FF2B5EF4-FFF2-40B4-BE49-F238E27FC236}">
                    <a16:creationId xmlns:a16="http://schemas.microsoft.com/office/drawing/2014/main" id="{39CBC039-EDB3-AFED-8135-B657C01E0CAD}"/>
                  </a:ext>
                </a:extLst>
              </p:cNvPr>
              <p:cNvSpPr/>
              <p:nvPr/>
            </p:nvSpPr>
            <p:spPr>
              <a:xfrm>
                <a:off x="10479881" y="2432043"/>
                <a:ext cx="1193007" cy="1289851"/>
              </a:xfrm>
              <a:prstGeom prst="rect">
                <a:avLst/>
              </a:prstGeom>
              <a:solidFill>
                <a:schemeClr val="bg1"/>
              </a:solidFill>
              <a:ln>
                <a:noFill/>
                <a:prstDash val="soli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60" dirty="0"/>
              </a:p>
            </p:txBody>
          </p:sp>
          <p:sp>
            <p:nvSpPr>
              <p:cNvPr id="43" name="TextBox 42">
                <a:extLst>
                  <a:ext uri="{FF2B5EF4-FFF2-40B4-BE49-F238E27FC236}">
                    <a16:creationId xmlns:a16="http://schemas.microsoft.com/office/drawing/2014/main" id="{E424BFE4-FAFE-8354-650D-F2C09C714869}"/>
                  </a:ext>
                </a:extLst>
              </p:cNvPr>
              <p:cNvSpPr txBox="1"/>
              <p:nvPr/>
            </p:nvSpPr>
            <p:spPr>
              <a:xfrm>
                <a:off x="10479880" y="2460568"/>
                <a:ext cx="1193007" cy="413779"/>
              </a:xfrm>
              <a:prstGeom prst="rect">
                <a:avLst/>
              </a:prstGeom>
              <a:solidFill>
                <a:schemeClr val="tx2"/>
              </a:solidFill>
            </p:spPr>
            <p:txBody>
              <a:bodyPr wrap="square" rtlCol="0">
                <a:spAutoFit/>
              </a:bodyPr>
              <a:lstStyle/>
              <a:p>
                <a:pPr algn="ctr"/>
                <a:r>
                  <a:rPr lang="en-US" sz="1600" b="1" dirty="0"/>
                  <a:t>Writer</a:t>
                </a:r>
              </a:p>
            </p:txBody>
          </p:sp>
          <p:sp>
            <p:nvSpPr>
              <p:cNvPr id="44" name="Rectangle 43">
                <a:extLst>
                  <a:ext uri="{FF2B5EF4-FFF2-40B4-BE49-F238E27FC236}">
                    <a16:creationId xmlns:a16="http://schemas.microsoft.com/office/drawing/2014/main" id="{F8A7AC28-0261-E9D6-7D20-1BC93F0B0ED1}"/>
                  </a:ext>
                </a:extLst>
              </p:cNvPr>
              <p:cNvSpPr/>
              <p:nvPr/>
            </p:nvSpPr>
            <p:spPr>
              <a:xfrm>
                <a:off x="10479881" y="3128777"/>
                <a:ext cx="1193007" cy="297718"/>
              </a:xfrm>
              <a:prstGeom prst="rect">
                <a:avLst/>
              </a:pr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Transactions</a:t>
                </a:r>
              </a:p>
            </p:txBody>
          </p:sp>
          <p:sp>
            <p:nvSpPr>
              <p:cNvPr id="45" name="Rectangle 44">
                <a:extLst>
                  <a:ext uri="{FF2B5EF4-FFF2-40B4-BE49-F238E27FC236}">
                    <a16:creationId xmlns:a16="http://schemas.microsoft.com/office/drawing/2014/main" id="{D04ED5CE-8BF9-F181-296D-EEB3C44D3345}"/>
                  </a:ext>
                </a:extLst>
              </p:cNvPr>
              <p:cNvSpPr/>
              <p:nvPr/>
            </p:nvSpPr>
            <p:spPr>
              <a:xfrm>
                <a:off x="10479881" y="3424176"/>
                <a:ext cx="1193007" cy="297718"/>
              </a:xfrm>
              <a:prstGeom prst="rect">
                <a:avLst/>
              </a:pr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Caching</a:t>
                </a:r>
              </a:p>
            </p:txBody>
          </p:sp>
          <p:sp>
            <p:nvSpPr>
              <p:cNvPr id="46" name="Rectangle 45">
                <a:extLst>
                  <a:ext uri="{FF2B5EF4-FFF2-40B4-BE49-F238E27FC236}">
                    <a16:creationId xmlns:a16="http://schemas.microsoft.com/office/drawing/2014/main" id="{3189A458-3BD4-DEF1-8817-AD2E93A6E3E9}"/>
                  </a:ext>
                </a:extLst>
              </p:cNvPr>
              <p:cNvSpPr/>
              <p:nvPr/>
            </p:nvSpPr>
            <p:spPr>
              <a:xfrm>
                <a:off x="10479881" y="2829900"/>
                <a:ext cx="1193007" cy="297718"/>
              </a:xfrm>
              <a:prstGeom prst="rect">
                <a:avLst/>
              </a:pr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SQL</a:t>
                </a:r>
              </a:p>
            </p:txBody>
          </p:sp>
        </p:grpSp>
        <p:cxnSp>
          <p:nvCxnSpPr>
            <p:cNvPr id="18" name="Straight Arrow Connector 17">
              <a:extLst>
                <a:ext uri="{FF2B5EF4-FFF2-40B4-BE49-F238E27FC236}">
                  <a16:creationId xmlns:a16="http://schemas.microsoft.com/office/drawing/2014/main" id="{EBAECE3C-968E-E0AB-4583-C86F69955AA1}"/>
                </a:ext>
              </a:extLst>
            </p:cNvPr>
            <p:cNvCxnSpPr/>
            <p:nvPr/>
          </p:nvCxnSpPr>
          <p:spPr>
            <a:xfrm>
              <a:off x="6999684" y="3372312"/>
              <a:ext cx="0" cy="731520"/>
            </a:xfrm>
            <a:prstGeom prst="straightConnector1">
              <a:avLst/>
            </a:prstGeom>
            <a:ln w="2857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72EEC7-72CB-CCC7-55AA-06251A939ACC}"/>
                </a:ext>
              </a:extLst>
            </p:cNvPr>
            <p:cNvCxnSpPr/>
            <p:nvPr/>
          </p:nvCxnSpPr>
          <p:spPr>
            <a:xfrm flipV="1">
              <a:off x="9669642" y="3372312"/>
              <a:ext cx="0" cy="73152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79EF59-DFE0-DC03-4D3C-099572C4DA33}"/>
                </a:ext>
              </a:extLst>
            </p:cNvPr>
            <p:cNvCxnSpPr/>
            <p:nvPr/>
          </p:nvCxnSpPr>
          <p:spPr>
            <a:xfrm flipV="1">
              <a:off x="12334149" y="3372312"/>
              <a:ext cx="0" cy="73152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BF0D16-0391-21B0-AB5E-F59E9A630E1B}"/>
                </a:ext>
              </a:extLst>
            </p:cNvPr>
            <p:cNvCxnSpPr>
              <a:cxnSpLocks/>
            </p:cNvCxnSpPr>
            <p:nvPr/>
          </p:nvCxnSpPr>
          <p:spPr>
            <a:xfrm flipV="1">
              <a:off x="7002006" y="1642014"/>
              <a:ext cx="0" cy="426160"/>
            </a:xfrm>
            <a:prstGeom prst="straightConnector1">
              <a:avLst/>
            </a:prstGeom>
            <a:ln w="28575">
              <a:solidFill>
                <a:schemeClr val="tx2">
                  <a:lumMod val="75000"/>
                  <a:lumOff val="25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6DA9732-1727-EAD4-7BD3-B4E85147CED5}"/>
                </a:ext>
              </a:extLst>
            </p:cNvPr>
            <p:cNvSpPr txBox="1"/>
            <p:nvPr/>
          </p:nvSpPr>
          <p:spPr>
            <a:xfrm>
              <a:off x="6022544" y="1473897"/>
              <a:ext cx="2006378" cy="383686"/>
            </a:xfrm>
            <a:prstGeom prst="rect">
              <a:avLst/>
            </a:prstGeom>
            <a:solidFill>
              <a:schemeClr val="accent2"/>
            </a:solidFill>
            <a:ln w="12700">
              <a:noFill/>
            </a:ln>
          </p:spPr>
          <p:txBody>
            <a:bodyPr wrap="square" rtlCol="0">
              <a:spAutoFit/>
            </a:bodyPr>
            <a:lstStyle/>
            <a:p>
              <a:pPr algn="ctr">
                <a:lnSpc>
                  <a:spcPct val="90000"/>
                </a:lnSpc>
              </a:pPr>
              <a:r>
                <a:rPr lang="en-US" sz="1600" b="1" dirty="0">
                  <a:solidFill>
                    <a:schemeClr val="bg1"/>
                  </a:solidFill>
                </a:rPr>
                <a:t>Cluster Endpoint</a:t>
              </a:r>
              <a:endParaRPr lang="en-US" sz="1400" b="1" dirty="0">
                <a:solidFill>
                  <a:schemeClr val="bg1"/>
                </a:solidFill>
              </a:endParaRPr>
            </a:p>
          </p:txBody>
        </p:sp>
        <p:cxnSp>
          <p:nvCxnSpPr>
            <p:cNvPr id="23" name="Elbow Connector 76">
              <a:extLst>
                <a:ext uri="{FF2B5EF4-FFF2-40B4-BE49-F238E27FC236}">
                  <a16:creationId xmlns:a16="http://schemas.microsoft.com/office/drawing/2014/main" id="{7A07DFB7-78F4-E37D-15B7-F7D5AE1B9683}"/>
                </a:ext>
              </a:extLst>
            </p:cNvPr>
            <p:cNvCxnSpPr>
              <a:cxnSpLocks/>
              <a:stCxn id="32" idx="0"/>
              <a:endCxn id="31" idx="1"/>
            </p:cNvCxnSpPr>
            <p:nvPr/>
          </p:nvCxnSpPr>
          <p:spPr>
            <a:xfrm rot="5400000" flipH="1" flipV="1">
              <a:off x="9575905" y="1744754"/>
              <a:ext cx="403230" cy="243612"/>
            </a:xfrm>
            <a:prstGeom prst="bentConnector2">
              <a:avLst/>
            </a:prstGeom>
            <a:ln w="28575">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Elbow Connector 78">
              <a:extLst>
                <a:ext uri="{FF2B5EF4-FFF2-40B4-BE49-F238E27FC236}">
                  <a16:creationId xmlns:a16="http://schemas.microsoft.com/office/drawing/2014/main" id="{B11E9DA2-513E-8F15-4B05-FD2B0BCC776F}"/>
                </a:ext>
              </a:extLst>
            </p:cNvPr>
            <p:cNvCxnSpPr>
              <a:cxnSpLocks/>
              <a:stCxn id="37" idx="0"/>
              <a:endCxn id="31" idx="3"/>
            </p:cNvCxnSpPr>
            <p:nvPr/>
          </p:nvCxnSpPr>
          <p:spPr>
            <a:xfrm rot="16200000" flipV="1">
              <a:off x="11938040" y="1705876"/>
              <a:ext cx="403230" cy="321364"/>
            </a:xfrm>
            <a:prstGeom prst="bentConnector2">
              <a:avLst/>
            </a:prstGeom>
            <a:ln w="28575">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231DD6F-6723-5014-86C9-41B6D6B0A083}"/>
                </a:ext>
              </a:extLst>
            </p:cNvPr>
            <p:cNvPicPr>
              <a:picLocks noChangeAspect="1"/>
            </p:cNvPicPr>
            <p:nvPr/>
          </p:nvPicPr>
          <p:blipFill>
            <a:blip r:embed="rId3"/>
            <a:stretch>
              <a:fillRect/>
            </a:stretch>
          </p:blipFill>
          <p:spPr>
            <a:xfrm>
              <a:off x="9379329" y="7006372"/>
              <a:ext cx="594034" cy="618786"/>
            </a:xfrm>
            <a:prstGeom prst="rect">
              <a:avLst/>
            </a:prstGeom>
          </p:spPr>
        </p:pic>
        <p:sp>
          <p:nvSpPr>
            <p:cNvPr id="27" name="TextBox 26">
              <a:extLst>
                <a:ext uri="{FF2B5EF4-FFF2-40B4-BE49-F238E27FC236}">
                  <a16:creationId xmlns:a16="http://schemas.microsoft.com/office/drawing/2014/main" id="{C05E30DB-3A8E-C2D6-8F71-9783378B2124}"/>
                </a:ext>
              </a:extLst>
            </p:cNvPr>
            <p:cNvSpPr txBox="1"/>
            <p:nvPr/>
          </p:nvSpPr>
          <p:spPr>
            <a:xfrm>
              <a:off x="8977180" y="7640363"/>
              <a:ext cx="1482673" cy="104252"/>
            </a:xfrm>
            <a:prstGeom prst="rect">
              <a:avLst/>
            </a:prstGeom>
            <a:noFill/>
          </p:spPr>
          <p:txBody>
            <a:bodyPr wrap="square" lIns="0" tIns="0" rIns="0" bIns="0" rtlCol="0" anchor="t">
              <a:noAutofit/>
            </a:bodyPr>
            <a:lstStyle/>
            <a:p>
              <a:pPr algn="ctr"/>
              <a:r>
                <a:rPr lang="en-US" sz="1600" b="1" dirty="0">
                  <a:ea typeface="Amazon Ember" panose="020B0603020204020204" pitchFamily="34" charset="0"/>
                  <a:cs typeface="Amazon Ember" panose="020B0603020204020204" pitchFamily="34" charset="0"/>
                </a:rPr>
                <a:t>Amazon S3</a:t>
              </a:r>
              <a:endParaRPr lang="en-US" sz="4800" b="1" dirty="0">
                <a:ea typeface="Amazon Ember" panose="020B0603020204020204" pitchFamily="34" charset="0"/>
                <a:cs typeface="Amazon Ember" panose="020B0603020204020204" pitchFamily="34" charset="0"/>
              </a:endParaRPr>
            </a:p>
          </p:txBody>
        </p:sp>
        <p:sp>
          <p:nvSpPr>
            <p:cNvPr id="28" name="Right Brace 27">
              <a:extLst>
                <a:ext uri="{FF2B5EF4-FFF2-40B4-BE49-F238E27FC236}">
                  <a16:creationId xmlns:a16="http://schemas.microsoft.com/office/drawing/2014/main" id="{32C94F9A-EC09-6E89-35E8-6386D23BA362}"/>
                </a:ext>
              </a:extLst>
            </p:cNvPr>
            <p:cNvSpPr/>
            <p:nvPr/>
          </p:nvSpPr>
          <p:spPr>
            <a:xfrm rot="5400000">
              <a:off x="9573489" y="4618462"/>
              <a:ext cx="205714" cy="4328797"/>
            </a:xfrm>
            <a:prstGeom prst="rightBrace">
              <a:avLst>
                <a:gd name="adj1" fmla="val 93571"/>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2F0ACF5-6179-404D-B787-4AF32B092F41}"/>
                </a:ext>
              </a:extLst>
            </p:cNvPr>
            <p:cNvGrpSpPr/>
            <p:nvPr/>
          </p:nvGrpSpPr>
          <p:grpSpPr>
            <a:xfrm>
              <a:off x="11703831" y="2068173"/>
              <a:ext cx="1193008" cy="1289851"/>
              <a:chOff x="10479880" y="2432043"/>
              <a:chExt cx="1193008" cy="1289851"/>
            </a:xfrm>
          </p:grpSpPr>
          <p:sp>
            <p:nvSpPr>
              <p:cNvPr id="37" name="Rectangle 36">
                <a:extLst>
                  <a:ext uri="{FF2B5EF4-FFF2-40B4-BE49-F238E27FC236}">
                    <a16:creationId xmlns:a16="http://schemas.microsoft.com/office/drawing/2014/main" id="{2A9215D9-56E7-4AD5-876B-EC57E629D87E}"/>
                  </a:ext>
                </a:extLst>
              </p:cNvPr>
              <p:cNvSpPr/>
              <p:nvPr/>
            </p:nvSpPr>
            <p:spPr>
              <a:xfrm>
                <a:off x="10479881" y="2432043"/>
                <a:ext cx="1193007" cy="1289851"/>
              </a:xfrm>
              <a:prstGeom prst="rect">
                <a:avLst/>
              </a:prstGeom>
              <a:solidFill>
                <a:schemeClr val="bg1"/>
              </a:solidFill>
              <a:ln>
                <a:solidFill>
                  <a:schemeClr val="bg2"/>
                </a:solidFill>
                <a:prstDash val="soli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60" dirty="0"/>
              </a:p>
            </p:txBody>
          </p:sp>
          <p:sp>
            <p:nvSpPr>
              <p:cNvPr id="38" name="TextBox 37">
                <a:extLst>
                  <a:ext uri="{FF2B5EF4-FFF2-40B4-BE49-F238E27FC236}">
                    <a16:creationId xmlns:a16="http://schemas.microsoft.com/office/drawing/2014/main" id="{AC875928-EB39-B261-2F65-A1BC6BA74EE0}"/>
                  </a:ext>
                </a:extLst>
              </p:cNvPr>
              <p:cNvSpPr txBox="1"/>
              <p:nvPr/>
            </p:nvSpPr>
            <p:spPr>
              <a:xfrm>
                <a:off x="10479880" y="2460568"/>
                <a:ext cx="1193007" cy="413779"/>
              </a:xfrm>
              <a:prstGeom prst="rect">
                <a:avLst/>
              </a:prstGeom>
              <a:solidFill>
                <a:schemeClr val="tx2"/>
              </a:solidFill>
              <a:ln>
                <a:noFill/>
              </a:ln>
            </p:spPr>
            <p:txBody>
              <a:bodyPr wrap="square" rtlCol="0">
                <a:spAutoFit/>
              </a:bodyPr>
              <a:lstStyle/>
              <a:p>
                <a:pPr algn="ctr"/>
                <a:r>
                  <a:rPr lang="en-US" sz="1600" b="1" dirty="0"/>
                  <a:t>Reader</a:t>
                </a:r>
              </a:p>
            </p:txBody>
          </p:sp>
          <p:sp>
            <p:nvSpPr>
              <p:cNvPr id="39" name="Rectangle 38">
                <a:extLst>
                  <a:ext uri="{FF2B5EF4-FFF2-40B4-BE49-F238E27FC236}">
                    <a16:creationId xmlns:a16="http://schemas.microsoft.com/office/drawing/2014/main" id="{3C853471-6260-3A76-4352-E74D45D646FD}"/>
                  </a:ext>
                </a:extLst>
              </p:cNvPr>
              <p:cNvSpPr/>
              <p:nvPr/>
            </p:nvSpPr>
            <p:spPr>
              <a:xfrm>
                <a:off x="10479881" y="3128777"/>
                <a:ext cx="1193007" cy="297718"/>
              </a:xfrm>
              <a:prstGeom prst="rect">
                <a:avLst/>
              </a:prstGeom>
              <a:solidFill>
                <a:schemeClr val="accent1"/>
              </a:solid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Transactions</a:t>
                </a:r>
              </a:p>
            </p:txBody>
          </p:sp>
          <p:sp>
            <p:nvSpPr>
              <p:cNvPr id="40" name="Rectangle 39">
                <a:extLst>
                  <a:ext uri="{FF2B5EF4-FFF2-40B4-BE49-F238E27FC236}">
                    <a16:creationId xmlns:a16="http://schemas.microsoft.com/office/drawing/2014/main" id="{D3D7B96C-6473-957C-C932-659FA5574D5A}"/>
                  </a:ext>
                </a:extLst>
              </p:cNvPr>
              <p:cNvSpPr/>
              <p:nvPr/>
            </p:nvSpPr>
            <p:spPr>
              <a:xfrm>
                <a:off x="10479881" y="3424176"/>
                <a:ext cx="1193007" cy="297718"/>
              </a:xfrm>
              <a:prstGeom prst="rect">
                <a:avLst/>
              </a:prstGeom>
              <a:solidFill>
                <a:schemeClr val="accent1"/>
              </a:solid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Caching</a:t>
                </a:r>
              </a:p>
            </p:txBody>
          </p:sp>
          <p:sp>
            <p:nvSpPr>
              <p:cNvPr id="41" name="Rectangle 40">
                <a:extLst>
                  <a:ext uri="{FF2B5EF4-FFF2-40B4-BE49-F238E27FC236}">
                    <a16:creationId xmlns:a16="http://schemas.microsoft.com/office/drawing/2014/main" id="{59665D43-74D9-DE6A-B008-FA83C7BE4B6B}"/>
                  </a:ext>
                </a:extLst>
              </p:cNvPr>
              <p:cNvSpPr/>
              <p:nvPr/>
            </p:nvSpPr>
            <p:spPr>
              <a:xfrm>
                <a:off x="10479881" y="2829900"/>
                <a:ext cx="1193007" cy="297718"/>
              </a:xfrm>
              <a:prstGeom prst="rect">
                <a:avLst/>
              </a:prstGeom>
              <a:solidFill>
                <a:schemeClr val="accent1"/>
              </a:solid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SQL</a:t>
                </a:r>
              </a:p>
            </p:txBody>
          </p:sp>
        </p:grpSp>
        <p:grpSp>
          <p:nvGrpSpPr>
            <p:cNvPr id="30" name="Group 29">
              <a:extLst>
                <a:ext uri="{FF2B5EF4-FFF2-40B4-BE49-F238E27FC236}">
                  <a16:creationId xmlns:a16="http://schemas.microsoft.com/office/drawing/2014/main" id="{D1A1EDF7-CE92-19ED-63E4-F578112E1B0E}"/>
                </a:ext>
              </a:extLst>
            </p:cNvPr>
            <p:cNvGrpSpPr/>
            <p:nvPr/>
          </p:nvGrpSpPr>
          <p:grpSpPr>
            <a:xfrm>
              <a:off x="9059210" y="2068173"/>
              <a:ext cx="1193008" cy="1289851"/>
              <a:chOff x="10479880" y="2432043"/>
              <a:chExt cx="1193008" cy="1289851"/>
            </a:xfrm>
          </p:grpSpPr>
          <p:sp>
            <p:nvSpPr>
              <p:cNvPr id="32" name="Rectangle 31">
                <a:extLst>
                  <a:ext uri="{FF2B5EF4-FFF2-40B4-BE49-F238E27FC236}">
                    <a16:creationId xmlns:a16="http://schemas.microsoft.com/office/drawing/2014/main" id="{264D4EBE-6535-8595-D52C-85147BECCA60}"/>
                  </a:ext>
                </a:extLst>
              </p:cNvPr>
              <p:cNvSpPr/>
              <p:nvPr/>
            </p:nvSpPr>
            <p:spPr>
              <a:xfrm>
                <a:off x="10479881" y="2432043"/>
                <a:ext cx="1193007" cy="1289851"/>
              </a:xfrm>
              <a:prstGeom prst="rect">
                <a:avLst/>
              </a:prstGeom>
              <a:solidFill>
                <a:schemeClr val="bg1"/>
              </a:solidFill>
              <a:ln>
                <a:noFill/>
                <a:prstDash val="soli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60" dirty="0"/>
              </a:p>
            </p:txBody>
          </p:sp>
          <p:sp>
            <p:nvSpPr>
              <p:cNvPr id="33" name="TextBox 32">
                <a:extLst>
                  <a:ext uri="{FF2B5EF4-FFF2-40B4-BE49-F238E27FC236}">
                    <a16:creationId xmlns:a16="http://schemas.microsoft.com/office/drawing/2014/main" id="{3148CD8A-7DCD-5DC9-1F12-3F59F6E21EC3}"/>
                  </a:ext>
                </a:extLst>
              </p:cNvPr>
              <p:cNvSpPr txBox="1"/>
              <p:nvPr/>
            </p:nvSpPr>
            <p:spPr>
              <a:xfrm>
                <a:off x="10479880" y="2460568"/>
                <a:ext cx="1193007" cy="413779"/>
              </a:xfrm>
              <a:prstGeom prst="rect">
                <a:avLst/>
              </a:prstGeom>
              <a:solidFill>
                <a:schemeClr val="tx2"/>
              </a:solidFill>
            </p:spPr>
            <p:txBody>
              <a:bodyPr wrap="square" rtlCol="0">
                <a:spAutoFit/>
              </a:bodyPr>
              <a:lstStyle/>
              <a:p>
                <a:pPr algn="ctr"/>
                <a:r>
                  <a:rPr lang="en-US" sz="1600" b="1" dirty="0"/>
                  <a:t>Reader</a:t>
                </a:r>
              </a:p>
            </p:txBody>
          </p:sp>
          <p:sp>
            <p:nvSpPr>
              <p:cNvPr id="34" name="Rectangle 33">
                <a:extLst>
                  <a:ext uri="{FF2B5EF4-FFF2-40B4-BE49-F238E27FC236}">
                    <a16:creationId xmlns:a16="http://schemas.microsoft.com/office/drawing/2014/main" id="{CED1A9AD-D819-83DB-1342-6FCFD27FAEF3}"/>
                  </a:ext>
                </a:extLst>
              </p:cNvPr>
              <p:cNvSpPr/>
              <p:nvPr/>
            </p:nvSpPr>
            <p:spPr>
              <a:xfrm>
                <a:off x="10479881" y="3128777"/>
                <a:ext cx="1193007" cy="297718"/>
              </a:xfrm>
              <a:prstGeom prst="rect">
                <a:avLst/>
              </a:prstGeom>
              <a:solidFill>
                <a:schemeClr val="accent1"/>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Transactions</a:t>
                </a:r>
              </a:p>
            </p:txBody>
          </p:sp>
          <p:sp>
            <p:nvSpPr>
              <p:cNvPr id="35" name="Rectangle 34">
                <a:extLst>
                  <a:ext uri="{FF2B5EF4-FFF2-40B4-BE49-F238E27FC236}">
                    <a16:creationId xmlns:a16="http://schemas.microsoft.com/office/drawing/2014/main" id="{A5CC4A8E-3D93-AD80-721D-55FF3A6CE23F}"/>
                  </a:ext>
                </a:extLst>
              </p:cNvPr>
              <p:cNvSpPr/>
              <p:nvPr/>
            </p:nvSpPr>
            <p:spPr>
              <a:xfrm>
                <a:off x="10479881" y="3424176"/>
                <a:ext cx="1193007" cy="297718"/>
              </a:xfrm>
              <a:prstGeom prst="rect">
                <a:avLst/>
              </a:prstGeom>
              <a:solidFill>
                <a:schemeClr val="accent1"/>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Caching</a:t>
                </a:r>
              </a:p>
            </p:txBody>
          </p:sp>
          <p:sp>
            <p:nvSpPr>
              <p:cNvPr id="36" name="Rectangle 35">
                <a:extLst>
                  <a:ext uri="{FF2B5EF4-FFF2-40B4-BE49-F238E27FC236}">
                    <a16:creationId xmlns:a16="http://schemas.microsoft.com/office/drawing/2014/main" id="{2D103461-C470-0735-D5D5-EA408955C8DC}"/>
                  </a:ext>
                </a:extLst>
              </p:cNvPr>
              <p:cNvSpPr/>
              <p:nvPr/>
            </p:nvSpPr>
            <p:spPr>
              <a:xfrm>
                <a:off x="10479881" y="2829900"/>
                <a:ext cx="1193007" cy="297718"/>
              </a:xfrm>
              <a:prstGeom prst="rect">
                <a:avLst/>
              </a:prstGeom>
              <a:solidFill>
                <a:schemeClr val="accent1"/>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SQL</a:t>
                </a:r>
              </a:p>
            </p:txBody>
          </p:sp>
        </p:grpSp>
        <p:sp>
          <p:nvSpPr>
            <p:cNvPr id="31" name="TextBox 30">
              <a:extLst>
                <a:ext uri="{FF2B5EF4-FFF2-40B4-BE49-F238E27FC236}">
                  <a16:creationId xmlns:a16="http://schemas.microsoft.com/office/drawing/2014/main" id="{13DCCEA8-F8AB-D0B1-9BC9-669F7C7C7439}"/>
                </a:ext>
              </a:extLst>
            </p:cNvPr>
            <p:cNvSpPr txBox="1"/>
            <p:nvPr/>
          </p:nvSpPr>
          <p:spPr>
            <a:xfrm>
              <a:off x="9899326" y="1473100"/>
              <a:ext cx="2079645" cy="383686"/>
            </a:xfrm>
            <a:prstGeom prst="rect">
              <a:avLst/>
            </a:prstGeom>
            <a:solidFill>
              <a:schemeClr val="accent1"/>
            </a:solidFill>
            <a:ln w="12700">
              <a:noFill/>
            </a:ln>
          </p:spPr>
          <p:txBody>
            <a:bodyPr wrap="square" rtlCol="0">
              <a:spAutoFit/>
            </a:bodyPr>
            <a:lstStyle/>
            <a:p>
              <a:pPr algn="ctr">
                <a:lnSpc>
                  <a:spcPct val="90000"/>
                </a:lnSpc>
              </a:pPr>
              <a:r>
                <a:rPr lang="en-US" sz="1600" b="1" dirty="0">
                  <a:solidFill>
                    <a:schemeClr val="bg1"/>
                  </a:solidFill>
                </a:rPr>
                <a:t>Reader Endpoint</a:t>
              </a:r>
            </a:p>
          </p:txBody>
        </p:sp>
      </p:grpSp>
    </p:spTree>
    <p:extLst>
      <p:ext uri="{BB962C8B-B14F-4D97-AF65-F5344CB8AC3E}">
        <p14:creationId xmlns:p14="http://schemas.microsoft.com/office/powerpoint/2010/main" val="52111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C2D427-D045-C977-195C-71E8C4B48ACD}"/>
              </a:ext>
            </a:extLst>
          </p:cNvPr>
          <p:cNvSpPr>
            <a:spLocks noGrp="1"/>
          </p:cNvSpPr>
          <p:nvPr>
            <p:ph type="title"/>
          </p:nvPr>
        </p:nvSpPr>
        <p:spPr/>
        <p:txBody>
          <a:bodyPr/>
          <a:lstStyle/>
          <a:p>
            <a:r>
              <a:rPr lang="en-US" dirty="0"/>
              <a:t>Leverages the AWS Cloud Ecosystem</a:t>
            </a:r>
          </a:p>
        </p:txBody>
      </p:sp>
      <p:sp>
        <p:nvSpPr>
          <p:cNvPr id="5" name="TextBox 4">
            <a:extLst>
              <a:ext uri="{FF2B5EF4-FFF2-40B4-BE49-F238E27FC236}">
                <a16:creationId xmlns:a16="http://schemas.microsoft.com/office/drawing/2014/main" id="{9AC47DF9-DDC4-AA80-0BD3-6315D2C6ACC8}"/>
              </a:ext>
            </a:extLst>
          </p:cNvPr>
          <p:cNvSpPr txBox="1"/>
          <p:nvPr/>
        </p:nvSpPr>
        <p:spPr>
          <a:xfrm>
            <a:off x="1316998" y="1987183"/>
            <a:ext cx="1617397" cy="400263"/>
          </a:xfrm>
          <a:prstGeom prst="rect">
            <a:avLst/>
          </a:prstGeom>
          <a:noFill/>
        </p:spPr>
        <p:txBody>
          <a:bodyPr wrap="none" rtlCol="0">
            <a:spAutoFit/>
          </a:bodyPr>
          <a:lstStyle/>
          <a:p>
            <a:pPr algn="ctr"/>
            <a:r>
              <a:rPr lang="en-US" sz="2000" b="1" dirty="0">
                <a:ea typeface="Arial" charset="0"/>
                <a:cs typeface="Arial" panose="020B0604020202020204" pitchFamily="34" charset="0"/>
              </a:rPr>
              <a:t>AWS Lambda</a:t>
            </a:r>
          </a:p>
        </p:txBody>
      </p:sp>
      <p:sp>
        <p:nvSpPr>
          <p:cNvPr id="6" name="TextBox 5">
            <a:extLst>
              <a:ext uri="{FF2B5EF4-FFF2-40B4-BE49-F238E27FC236}">
                <a16:creationId xmlns:a16="http://schemas.microsoft.com/office/drawing/2014/main" id="{39B54920-0D42-CBCF-2178-FE75F7913CD0}"/>
              </a:ext>
            </a:extLst>
          </p:cNvPr>
          <p:cNvSpPr txBox="1"/>
          <p:nvPr/>
        </p:nvSpPr>
        <p:spPr>
          <a:xfrm>
            <a:off x="5300382" y="1987183"/>
            <a:ext cx="1378573" cy="400263"/>
          </a:xfrm>
          <a:prstGeom prst="rect">
            <a:avLst/>
          </a:prstGeom>
          <a:noFill/>
        </p:spPr>
        <p:txBody>
          <a:bodyPr wrap="none" rtlCol="0">
            <a:spAutoFit/>
          </a:bodyPr>
          <a:lstStyle/>
          <a:p>
            <a:pPr algn="ctr"/>
            <a:r>
              <a:rPr lang="en-US" sz="2000" b="1" dirty="0">
                <a:ea typeface="Arial" charset="0"/>
                <a:cs typeface="Arial" panose="020B0604020202020204" pitchFamily="34" charset="0"/>
              </a:rPr>
              <a:t>Amazon S3</a:t>
            </a:r>
          </a:p>
        </p:txBody>
      </p:sp>
      <p:sp>
        <p:nvSpPr>
          <p:cNvPr id="7" name="TextBox 6">
            <a:extLst>
              <a:ext uri="{FF2B5EF4-FFF2-40B4-BE49-F238E27FC236}">
                <a16:creationId xmlns:a16="http://schemas.microsoft.com/office/drawing/2014/main" id="{979CB7C3-F903-4C4C-AEDE-B4284F284DD5}"/>
              </a:ext>
            </a:extLst>
          </p:cNvPr>
          <p:cNvSpPr txBox="1"/>
          <p:nvPr/>
        </p:nvSpPr>
        <p:spPr>
          <a:xfrm>
            <a:off x="9407688" y="1987183"/>
            <a:ext cx="1203235" cy="400263"/>
          </a:xfrm>
          <a:prstGeom prst="rect">
            <a:avLst/>
          </a:prstGeom>
          <a:noFill/>
        </p:spPr>
        <p:txBody>
          <a:bodyPr wrap="none" rtlCol="0">
            <a:spAutoFit/>
          </a:bodyPr>
          <a:lstStyle/>
          <a:p>
            <a:pPr algn="r"/>
            <a:r>
              <a:rPr lang="en-US" sz="2000" b="1" dirty="0">
                <a:ea typeface="Arial" charset="0"/>
                <a:cs typeface="Arial" panose="020B0604020202020204" pitchFamily="34" charset="0"/>
              </a:rPr>
              <a:t>AWS IAM</a:t>
            </a:r>
          </a:p>
        </p:txBody>
      </p:sp>
      <p:sp>
        <p:nvSpPr>
          <p:cNvPr id="8" name="TextBox 7">
            <a:extLst>
              <a:ext uri="{FF2B5EF4-FFF2-40B4-BE49-F238E27FC236}">
                <a16:creationId xmlns:a16="http://schemas.microsoft.com/office/drawing/2014/main" id="{EEC1E979-D8EA-D31F-D5AF-7DD64AA95C6E}"/>
              </a:ext>
            </a:extLst>
          </p:cNvPr>
          <p:cNvSpPr txBox="1"/>
          <p:nvPr/>
        </p:nvSpPr>
        <p:spPr>
          <a:xfrm>
            <a:off x="1920275" y="4924210"/>
            <a:ext cx="2534525" cy="400263"/>
          </a:xfrm>
          <a:prstGeom prst="rect">
            <a:avLst/>
          </a:prstGeom>
          <a:noFill/>
        </p:spPr>
        <p:txBody>
          <a:bodyPr wrap="square" rtlCol="0">
            <a:spAutoFit/>
          </a:bodyPr>
          <a:lstStyle/>
          <a:p>
            <a:pPr algn="ctr"/>
            <a:r>
              <a:rPr lang="en-US" sz="2000" b="1" dirty="0">
                <a:cs typeface="Arial" panose="020B0604020202020204" pitchFamily="34" charset="0"/>
              </a:rPr>
              <a:t>Amazon CloudWatch</a:t>
            </a:r>
          </a:p>
        </p:txBody>
      </p:sp>
      <p:sp>
        <p:nvSpPr>
          <p:cNvPr id="9" name="TextBox 8">
            <a:extLst>
              <a:ext uri="{FF2B5EF4-FFF2-40B4-BE49-F238E27FC236}">
                <a16:creationId xmlns:a16="http://schemas.microsoft.com/office/drawing/2014/main" id="{53A3CD89-C0FB-BDB5-3CD3-3DD51F4E26A3}"/>
              </a:ext>
            </a:extLst>
          </p:cNvPr>
          <p:cNvSpPr txBox="1"/>
          <p:nvPr/>
        </p:nvSpPr>
        <p:spPr>
          <a:xfrm>
            <a:off x="559254" y="2397114"/>
            <a:ext cx="3132884" cy="923330"/>
          </a:xfrm>
          <a:prstGeom prst="rect">
            <a:avLst/>
          </a:prstGeom>
          <a:noFill/>
        </p:spPr>
        <p:txBody>
          <a:bodyPr wrap="square" rtlCol="0" anchor="ctr">
            <a:spAutoFit/>
          </a:bodyPr>
          <a:lstStyle/>
          <a:p>
            <a:pPr algn="ctr"/>
            <a:r>
              <a:rPr lang="en-US" dirty="0">
                <a:ea typeface="Amazon Ember" panose="020B0603020204020204" pitchFamily="34" charset="0"/>
                <a:cs typeface="Arial" panose="020B0604020202020204" pitchFamily="34" charset="0"/>
              </a:rPr>
              <a:t>Invoke AWS Lambda events from stored procedures/triggers</a:t>
            </a:r>
          </a:p>
        </p:txBody>
      </p:sp>
      <p:sp>
        <p:nvSpPr>
          <p:cNvPr id="10" name="TextBox 9">
            <a:extLst>
              <a:ext uri="{FF2B5EF4-FFF2-40B4-BE49-F238E27FC236}">
                <a16:creationId xmlns:a16="http://schemas.microsoft.com/office/drawing/2014/main" id="{209789B6-A9F8-673C-FBF0-B6EB32F926F2}"/>
              </a:ext>
            </a:extLst>
          </p:cNvPr>
          <p:cNvSpPr txBox="1"/>
          <p:nvPr/>
        </p:nvSpPr>
        <p:spPr>
          <a:xfrm>
            <a:off x="4447090" y="2397114"/>
            <a:ext cx="3085156" cy="923330"/>
          </a:xfrm>
          <a:prstGeom prst="rect">
            <a:avLst/>
          </a:prstGeom>
          <a:noFill/>
        </p:spPr>
        <p:txBody>
          <a:bodyPr wrap="square" rtlCol="0" anchor="ctr">
            <a:spAutoFit/>
          </a:bodyPr>
          <a:lstStyle/>
          <a:p>
            <a:pPr algn="ctr"/>
            <a:r>
              <a:rPr lang="en-US" dirty="0">
                <a:ea typeface="Amazon Ember" panose="020B0603020204020204" pitchFamily="34" charset="0"/>
                <a:cs typeface="Arial" panose="020B0604020202020204" pitchFamily="34" charset="0"/>
              </a:rPr>
              <a:t>Load from, save to Amazon S3, store snapshots and backups in S3</a:t>
            </a:r>
          </a:p>
        </p:txBody>
      </p:sp>
      <p:sp>
        <p:nvSpPr>
          <p:cNvPr id="11" name="TextBox 10">
            <a:extLst>
              <a:ext uri="{FF2B5EF4-FFF2-40B4-BE49-F238E27FC236}">
                <a16:creationId xmlns:a16="http://schemas.microsoft.com/office/drawing/2014/main" id="{D373DFDA-262D-CBBF-6204-0652F74C613D}"/>
              </a:ext>
            </a:extLst>
          </p:cNvPr>
          <p:cNvSpPr txBox="1"/>
          <p:nvPr/>
        </p:nvSpPr>
        <p:spPr>
          <a:xfrm>
            <a:off x="8382872" y="2397114"/>
            <a:ext cx="3252867" cy="923330"/>
          </a:xfrm>
          <a:prstGeom prst="rect">
            <a:avLst/>
          </a:prstGeom>
          <a:noFill/>
        </p:spPr>
        <p:txBody>
          <a:bodyPr wrap="square" rtlCol="0" anchor="ctr">
            <a:spAutoFit/>
          </a:bodyPr>
          <a:lstStyle/>
          <a:p>
            <a:pPr algn="ctr"/>
            <a:r>
              <a:rPr lang="en-US" dirty="0">
                <a:ea typeface="Amazon Ember" panose="020B0603020204020204" pitchFamily="34" charset="0"/>
                <a:cs typeface="Arial" panose="020B0604020202020204" pitchFamily="34" charset="0"/>
              </a:rPr>
              <a:t>Use AWS Identity &amp; Access Management (IAM) roles to manage database access control</a:t>
            </a:r>
          </a:p>
        </p:txBody>
      </p:sp>
      <p:sp>
        <p:nvSpPr>
          <p:cNvPr id="12" name="TextBox 11">
            <a:extLst>
              <a:ext uri="{FF2B5EF4-FFF2-40B4-BE49-F238E27FC236}">
                <a16:creationId xmlns:a16="http://schemas.microsoft.com/office/drawing/2014/main" id="{2A1FBE16-A223-C3FE-D9D5-BD9EDC61FA38}"/>
              </a:ext>
            </a:extLst>
          </p:cNvPr>
          <p:cNvSpPr txBox="1"/>
          <p:nvPr/>
        </p:nvSpPr>
        <p:spPr>
          <a:xfrm>
            <a:off x="782917" y="5371188"/>
            <a:ext cx="4809240" cy="646331"/>
          </a:xfrm>
          <a:prstGeom prst="rect">
            <a:avLst/>
          </a:prstGeom>
          <a:noFill/>
        </p:spPr>
        <p:txBody>
          <a:bodyPr wrap="square" rtlCol="0" anchor="ctr">
            <a:spAutoFit/>
          </a:bodyPr>
          <a:lstStyle/>
          <a:p>
            <a:pPr algn="ctr"/>
            <a:r>
              <a:rPr lang="en-US" dirty="0">
                <a:ea typeface="Amazon Ember" panose="020B0603020204020204" pitchFamily="34" charset="0"/>
                <a:cs typeface="Arial" panose="020B0604020202020204" pitchFamily="34" charset="0"/>
              </a:rPr>
              <a:t>Upload systems metrics and audit logs to Amazon CloudWatch</a:t>
            </a:r>
          </a:p>
        </p:txBody>
      </p:sp>
      <p:pic>
        <p:nvPicPr>
          <p:cNvPr id="13" name="Graphic 12">
            <a:extLst>
              <a:ext uri="{FF2B5EF4-FFF2-40B4-BE49-F238E27FC236}">
                <a16:creationId xmlns:a16="http://schemas.microsoft.com/office/drawing/2014/main" id="{43B405C2-533E-9764-6306-421B57F66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5716" y="1139939"/>
            <a:ext cx="719960" cy="719960"/>
          </a:xfrm>
          <a:prstGeom prst="rect">
            <a:avLst/>
          </a:prstGeom>
        </p:spPr>
      </p:pic>
      <p:pic>
        <p:nvPicPr>
          <p:cNvPr id="14" name="Graphic 13">
            <a:extLst>
              <a:ext uri="{FF2B5EF4-FFF2-40B4-BE49-F238E27FC236}">
                <a16:creationId xmlns:a16="http://schemas.microsoft.com/office/drawing/2014/main" id="{117D72D0-1451-0884-EFE5-17CC6F1AA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9688" y="1139939"/>
            <a:ext cx="719960" cy="719960"/>
          </a:xfrm>
          <a:prstGeom prst="rect">
            <a:avLst/>
          </a:prstGeom>
        </p:spPr>
      </p:pic>
      <p:pic>
        <p:nvPicPr>
          <p:cNvPr id="15" name="Graphic 14">
            <a:extLst>
              <a:ext uri="{FF2B5EF4-FFF2-40B4-BE49-F238E27FC236}">
                <a16:creationId xmlns:a16="http://schemas.microsoft.com/office/drawing/2014/main" id="{F8EC0767-FE49-6A60-1F1A-059FFB8D0C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9325" y="1139939"/>
            <a:ext cx="719960" cy="719960"/>
          </a:xfrm>
          <a:prstGeom prst="rect">
            <a:avLst/>
          </a:prstGeom>
        </p:spPr>
      </p:pic>
      <p:pic>
        <p:nvPicPr>
          <p:cNvPr id="16" name="Graphic 15">
            <a:extLst>
              <a:ext uri="{FF2B5EF4-FFF2-40B4-BE49-F238E27FC236}">
                <a16:creationId xmlns:a16="http://schemas.microsoft.com/office/drawing/2014/main" id="{066CE7D2-D407-7789-E517-B87F6C54F8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7557" y="4078588"/>
            <a:ext cx="719960" cy="719960"/>
          </a:xfrm>
          <a:prstGeom prst="rect">
            <a:avLst/>
          </a:prstGeom>
        </p:spPr>
      </p:pic>
      <p:sp>
        <p:nvSpPr>
          <p:cNvPr id="17" name="TextBox 16">
            <a:extLst>
              <a:ext uri="{FF2B5EF4-FFF2-40B4-BE49-F238E27FC236}">
                <a16:creationId xmlns:a16="http://schemas.microsoft.com/office/drawing/2014/main" id="{A6B50382-5BDB-25DA-178A-E7C6A7FF6AFA}"/>
              </a:ext>
            </a:extLst>
          </p:cNvPr>
          <p:cNvSpPr txBox="1"/>
          <p:nvPr/>
        </p:nvSpPr>
        <p:spPr>
          <a:xfrm>
            <a:off x="6297930" y="4924210"/>
            <a:ext cx="5303521" cy="400110"/>
          </a:xfrm>
          <a:prstGeom prst="rect">
            <a:avLst/>
          </a:prstGeom>
          <a:noFill/>
        </p:spPr>
        <p:txBody>
          <a:bodyPr wrap="square" rtlCol="0">
            <a:spAutoFit/>
          </a:bodyPr>
          <a:lstStyle/>
          <a:p>
            <a:pPr algn="ctr"/>
            <a:r>
              <a:rPr lang="en-US" sz="2000" b="1" dirty="0">
                <a:cs typeface="Arial" panose="020B0604020202020204" pitchFamily="34" charset="0"/>
              </a:rPr>
              <a:t>Amazon </a:t>
            </a:r>
            <a:r>
              <a:rPr lang="en-US" sz="2000" b="1" dirty="0" err="1">
                <a:cs typeface="Arial" panose="020B0604020202020204" pitchFamily="34" charset="0"/>
              </a:rPr>
              <a:t>Sagemaker</a:t>
            </a:r>
            <a:r>
              <a:rPr lang="en-US" sz="2000" b="1" dirty="0">
                <a:cs typeface="Arial" panose="020B0604020202020204" pitchFamily="34" charset="0"/>
              </a:rPr>
              <a:t> Amazon Comprehend</a:t>
            </a:r>
          </a:p>
        </p:txBody>
      </p:sp>
      <p:sp>
        <p:nvSpPr>
          <p:cNvPr id="18" name="TextBox 17">
            <a:extLst>
              <a:ext uri="{FF2B5EF4-FFF2-40B4-BE49-F238E27FC236}">
                <a16:creationId xmlns:a16="http://schemas.microsoft.com/office/drawing/2014/main" id="{F7C3A4DC-961B-BBDA-0FC6-40D9425CEC23}"/>
              </a:ext>
            </a:extLst>
          </p:cNvPr>
          <p:cNvSpPr txBox="1"/>
          <p:nvPr/>
        </p:nvSpPr>
        <p:spPr>
          <a:xfrm>
            <a:off x="6632621" y="5371188"/>
            <a:ext cx="4634138" cy="646331"/>
          </a:xfrm>
          <a:prstGeom prst="rect">
            <a:avLst/>
          </a:prstGeom>
          <a:noFill/>
        </p:spPr>
        <p:txBody>
          <a:bodyPr wrap="square" rtlCol="0" anchor="ctr">
            <a:spAutoFit/>
          </a:bodyPr>
          <a:lstStyle/>
          <a:p>
            <a:pPr algn="ctr"/>
            <a:r>
              <a:rPr lang="en-US" dirty="0">
                <a:ea typeface="Amazon Ember" panose="020B0603020204020204" pitchFamily="34" charset="0"/>
                <a:cs typeface="Arial" panose="020B0604020202020204" pitchFamily="34" charset="0"/>
              </a:rPr>
              <a:t>Make inferences directly from your database using SQL calls</a:t>
            </a:r>
          </a:p>
        </p:txBody>
      </p:sp>
      <p:pic>
        <p:nvPicPr>
          <p:cNvPr id="19" name="Graphic 18">
            <a:extLst>
              <a:ext uri="{FF2B5EF4-FFF2-40B4-BE49-F238E27FC236}">
                <a16:creationId xmlns:a16="http://schemas.microsoft.com/office/drawing/2014/main" id="{53C15ED1-91A4-74DC-742A-825CCB45C0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9711" y="4078589"/>
            <a:ext cx="719959" cy="719959"/>
          </a:xfrm>
          <a:prstGeom prst="rect">
            <a:avLst/>
          </a:prstGeom>
        </p:spPr>
      </p:pic>
      <p:grpSp>
        <p:nvGrpSpPr>
          <p:cNvPr id="20" name="Group 19">
            <a:extLst>
              <a:ext uri="{FF2B5EF4-FFF2-40B4-BE49-F238E27FC236}">
                <a16:creationId xmlns:a16="http://schemas.microsoft.com/office/drawing/2014/main" id="{239CD868-3BE6-B9BE-702F-B07EBA548612}"/>
              </a:ext>
            </a:extLst>
          </p:cNvPr>
          <p:cNvGrpSpPr/>
          <p:nvPr/>
        </p:nvGrpSpPr>
        <p:grpSpPr>
          <a:xfrm>
            <a:off x="4061033" y="1035515"/>
            <a:ext cx="3865262" cy="2513162"/>
            <a:chOff x="5115310" y="1216108"/>
            <a:chExt cx="4458208" cy="2721193"/>
          </a:xfrm>
        </p:grpSpPr>
        <p:cxnSp>
          <p:nvCxnSpPr>
            <p:cNvPr id="23" name="Straight Connector 22">
              <a:extLst>
                <a:ext uri="{FF2B5EF4-FFF2-40B4-BE49-F238E27FC236}">
                  <a16:creationId xmlns:a16="http://schemas.microsoft.com/office/drawing/2014/main" id="{2C9C915E-DE1C-7AAD-629E-FC85D67BE4C1}"/>
                </a:ext>
              </a:extLst>
            </p:cNvPr>
            <p:cNvCxnSpPr>
              <a:cxnSpLocks/>
            </p:cNvCxnSpPr>
            <p:nvPr/>
          </p:nvCxnSpPr>
          <p:spPr>
            <a:xfrm>
              <a:off x="9573518" y="1216108"/>
              <a:ext cx="0" cy="272119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24" name="Straight Connector 23">
              <a:extLst>
                <a:ext uri="{FF2B5EF4-FFF2-40B4-BE49-F238E27FC236}">
                  <a16:creationId xmlns:a16="http://schemas.microsoft.com/office/drawing/2014/main" id="{799DE46B-5C0B-C8E7-8A1B-45FB57DF5FED}"/>
                </a:ext>
              </a:extLst>
            </p:cNvPr>
            <p:cNvCxnSpPr>
              <a:cxnSpLocks/>
            </p:cNvCxnSpPr>
            <p:nvPr/>
          </p:nvCxnSpPr>
          <p:spPr>
            <a:xfrm>
              <a:off x="5115310" y="1216108"/>
              <a:ext cx="0" cy="272119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21" name="Straight Connector 20">
            <a:extLst>
              <a:ext uri="{FF2B5EF4-FFF2-40B4-BE49-F238E27FC236}">
                <a16:creationId xmlns:a16="http://schemas.microsoft.com/office/drawing/2014/main" id="{373ECAC9-9257-03D0-DA7D-789602514ACA}"/>
              </a:ext>
            </a:extLst>
          </p:cNvPr>
          <p:cNvCxnSpPr>
            <a:cxnSpLocks/>
          </p:cNvCxnSpPr>
          <p:nvPr/>
        </p:nvCxnSpPr>
        <p:spPr>
          <a:xfrm>
            <a:off x="5984191" y="4087771"/>
            <a:ext cx="0" cy="2126992"/>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22" name="Straight Connector 21">
            <a:extLst>
              <a:ext uri="{FF2B5EF4-FFF2-40B4-BE49-F238E27FC236}">
                <a16:creationId xmlns:a16="http://schemas.microsoft.com/office/drawing/2014/main" id="{0CE89EA5-06A6-A9AB-589E-29ECBA8AF56C}"/>
              </a:ext>
            </a:extLst>
          </p:cNvPr>
          <p:cNvCxnSpPr>
            <a:cxnSpLocks/>
          </p:cNvCxnSpPr>
          <p:nvPr/>
        </p:nvCxnSpPr>
        <p:spPr>
          <a:xfrm flipH="1">
            <a:off x="392371" y="3734248"/>
            <a:ext cx="11151929" cy="0"/>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41809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CAA06-FFF5-D6D0-A67D-7A34BE9A134A}"/>
              </a:ext>
            </a:extLst>
          </p:cNvPr>
          <p:cNvSpPr>
            <a:spLocks noGrp="1"/>
          </p:cNvSpPr>
          <p:nvPr>
            <p:ph type="title"/>
          </p:nvPr>
        </p:nvSpPr>
        <p:spPr/>
        <p:txBody>
          <a:bodyPr/>
          <a:lstStyle/>
          <a:p>
            <a:r>
              <a:rPr lang="en-US" dirty="0"/>
              <a:t>Automates Administrative Tasks </a:t>
            </a:r>
          </a:p>
        </p:txBody>
      </p:sp>
      <p:sp>
        <p:nvSpPr>
          <p:cNvPr id="6" name="Rectangle 5">
            <a:extLst>
              <a:ext uri="{FF2B5EF4-FFF2-40B4-BE49-F238E27FC236}">
                <a16:creationId xmlns:a16="http://schemas.microsoft.com/office/drawing/2014/main" id="{82E593F0-0BD4-AB35-AB85-DAB0A63479AB}"/>
              </a:ext>
            </a:extLst>
          </p:cNvPr>
          <p:cNvSpPr/>
          <p:nvPr/>
        </p:nvSpPr>
        <p:spPr>
          <a:xfrm>
            <a:off x="392489" y="3506762"/>
            <a:ext cx="4865311" cy="257399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 name="Teardrop 6">
            <a:extLst>
              <a:ext uri="{FF2B5EF4-FFF2-40B4-BE49-F238E27FC236}">
                <a16:creationId xmlns:a16="http://schemas.microsoft.com/office/drawing/2014/main" id="{6C7DE47C-CFFC-F7A5-7D22-994632DC55E1}"/>
              </a:ext>
            </a:extLst>
          </p:cNvPr>
          <p:cNvSpPr/>
          <p:nvPr/>
        </p:nvSpPr>
        <p:spPr>
          <a:xfrm rot="13500000">
            <a:off x="3740101" y="1180243"/>
            <a:ext cx="1536192" cy="1536192"/>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Content Placeholder 2">
            <a:extLst>
              <a:ext uri="{FF2B5EF4-FFF2-40B4-BE49-F238E27FC236}">
                <a16:creationId xmlns:a16="http://schemas.microsoft.com/office/drawing/2014/main" id="{76D30F33-9D04-9D89-599B-FB85A6B94B19}"/>
              </a:ext>
            </a:extLst>
          </p:cNvPr>
          <p:cNvSpPr txBox="1">
            <a:spLocks/>
          </p:cNvSpPr>
          <p:nvPr/>
        </p:nvSpPr>
        <p:spPr>
          <a:xfrm>
            <a:off x="0" y="995020"/>
            <a:ext cx="2972005" cy="1888979"/>
          </a:xfrm>
          <a:prstGeom prst="rect">
            <a:avLst/>
          </a:prstGeom>
        </p:spPr>
        <p:txBody>
          <a:bodyPr vert="horz" wrap="square" lIns="146304" tIns="73152" rIns="146304" bIns="73152" rtlCol="0">
            <a:spAutoFit/>
          </a:bodyPr>
          <a:lst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r">
              <a:lnSpc>
                <a:spcPct val="150000"/>
              </a:lnSpc>
            </a:pPr>
            <a:r>
              <a:rPr lang="en-US" sz="2400" dirty="0">
                <a:solidFill>
                  <a:schemeClr val="tx1"/>
                </a:solidFill>
                <a:latin typeface="+mn-lt"/>
                <a:ea typeface="Amazon Ember" panose="020B0603020204020204" pitchFamily="34" charset="0"/>
                <a:cs typeface="Arial" panose="020B0604020202020204" pitchFamily="34" charset="0"/>
              </a:rPr>
              <a:t>Schema design </a:t>
            </a:r>
          </a:p>
          <a:p>
            <a:pPr algn="r">
              <a:lnSpc>
                <a:spcPct val="150000"/>
              </a:lnSpc>
            </a:pPr>
            <a:r>
              <a:rPr lang="en-US" sz="2400" dirty="0">
                <a:solidFill>
                  <a:schemeClr val="tx1"/>
                </a:solidFill>
                <a:latin typeface="+mn-lt"/>
                <a:ea typeface="Amazon Ember" panose="020B0603020204020204" pitchFamily="34" charset="0"/>
                <a:cs typeface="Arial" panose="020B0604020202020204" pitchFamily="34" charset="0"/>
              </a:rPr>
              <a:t>Query construction </a:t>
            </a:r>
          </a:p>
          <a:p>
            <a:pPr algn="r">
              <a:lnSpc>
                <a:spcPct val="150000"/>
              </a:lnSpc>
            </a:pPr>
            <a:r>
              <a:rPr lang="en-US" sz="2400" dirty="0">
                <a:solidFill>
                  <a:schemeClr val="tx1"/>
                </a:solidFill>
                <a:latin typeface="+mn-lt"/>
                <a:ea typeface="Amazon Ember" panose="020B0603020204020204" pitchFamily="34" charset="0"/>
                <a:cs typeface="Arial" panose="020B0604020202020204" pitchFamily="34" charset="0"/>
              </a:rPr>
              <a:t>Query optimization</a:t>
            </a:r>
          </a:p>
        </p:txBody>
      </p:sp>
      <p:sp>
        <p:nvSpPr>
          <p:cNvPr id="9" name="Left Brace 8">
            <a:extLst>
              <a:ext uri="{FF2B5EF4-FFF2-40B4-BE49-F238E27FC236}">
                <a16:creationId xmlns:a16="http://schemas.microsoft.com/office/drawing/2014/main" id="{6E04F9DE-0191-1669-6B0C-20C5EDAD7EC8}"/>
              </a:ext>
            </a:extLst>
          </p:cNvPr>
          <p:cNvSpPr/>
          <p:nvPr/>
        </p:nvSpPr>
        <p:spPr>
          <a:xfrm>
            <a:off x="7971344" y="978614"/>
            <a:ext cx="694810" cy="5110779"/>
          </a:xfrm>
          <a:prstGeom prst="leftBrace">
            <a:avLst>
              <a:gd name="adj1" fmla="val 57551"/>
              <a:gd name="adj2" fmla="val 50000"/>
            </a:avLst>
          </a:prstGeom>
          <a:ln w="2857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ea typeface="Arial" charset="0"/>
              <a:cs typeface="Arial" panose="020B0604020202020204" pitchFamily="34" charset="0"/>
            </a:endParaRPr>
          </a:p>
        </p:txBody>
      </p:sp>
      <p:sp>
        <p:nvSpPr>
          <p:cNvPr id="10" name="Rectangle 9">
            <a:extLst>
              <a:ext uri="{FF2B5EF4-FFF2-40B4-BE49-F238E27FC236}">
                <a16:creationId xmlns:a16="http://schemas.microsoft.com/office/drawing/2014/main" id="{658F2F2C-3362-5527-361E-384CCCFE98F9}"/>
              </a:ext>
            </a:extLst>
          </p:cNvPr>
          <p:cNvSpPr/>
          <p:nvPr/>
        </p:nvSpPr>
        <p:spPr>
          <a:xfrm>
            <a:off x="8666154" y="978615"/>
            <a:ext cx="4477629" cy="5028300"/>
          </a:xfrm>
          <a:prstGeom prst="rect">
            <a:avLst/>
          </a:prstGeom>
        </p:spPr>
        <p:txBody>
          <a:bodyPr vert="horz" wrap="square" lIns="146304" tIns="73152" rIns="146304" bIns="73152" rtlCol="0">
            <a:spAutoFit/>
          </a:bodyPr>
          <a:lstStyle/>
          <a:p>
            <a:pPr>
              <a:lnSpc>
                <a:spcPct val="150000"/>
              </a:lnSpc>
              <a:spcBef>
                <a:spcPct val="20000"/>
              </a:spcBef>
            </a:pPr>
            <a:r>
              <a:rPr lang="en-US" sz="2400" dirty="0">
                <a:ea typeface="Amazon Ember" panose="020B0603020204020204" pitchFamily="34" charset="0"/>
                <a:cs typeface="Arial" panose="020B0604020202020204" pitchFamily="34" charset="0"/>
              </a:rPr>
              <a:t>Automatic fail-over</a:t>
            </a:r>
          </a:p>
          <a:p>
            <a:pPr>
              <a:lnSpc>
                <a:spcPct val="150000"/>
              </a:lnSpc>
              <a:spcBef>
                <a:spcPct val="20000"/>
              </a:spcBef>
            </a:pPr>
            <a:r>
              <a:rPr lang="en-US" sz="2400" dirty="0">
                <a:ea typeface="Amazon Ember" panose="020B0603020204020204" pitchFamily="34" charset="0"/>
                <a:cs typeface="Arial" panose="020B0604020202020204" pitchFamily="34" charset="0"/>
              </a:rPr>
              <a:t>Backup &amp; recovery</a:t>
            </a:r>
          </a:p>
          <a:p>
            <a:pPr>
              <a:lnSpc>
                <a:spcPct val="150000"/>
              </a:lnSpc>
              <a:spcBef>
                <a:spcPct val="20000"/>
              </a:spcBef>
            </a:pPr>
            <a:r>
              <a:rPr lang="en-US" sz="2400" dirty="0">
                <a:ea typeface="Amazon Ember" panose="020B0603020204020204" pitchFamily="34" charset="0"/>
                <a:cs typeface="Arial" panose="020B0604020202020204" pitchFamily="34" charset="0"/>
              </a:rPr>
              <a:t>Isolation &amp; security </a:t>
            </a:r>
          </a:p>
          <a:p>
            <a:pPr>
              <a:lnSpc>
                <a:spcPct val="150000"/>
              </a:lnSpc>
              <a:spcBef>
                <a:spcPct val="20000"/>
              </a:spcBef>
            </a:pPr>
            <a:r>
              <a:rPr lang="en-US" sz="2400" dirty="0">
                <a:ea typeface="Amazon Ember" panose="020B0603020204020204" pitchFamily="34" charset="0"/>
                <a:cs typeface="Arial" panose="020B0604020202020204" pitchFamily="34" charset="0"/>
              </a:rPr>
              <a:t>Industry compliance</a:t>
            </a:r>
          </a:p>
          <a:p>
            <a:pPr>
              <a:lnSpc>
                <a:spcPct val="150000"/>
              </a:lnSpc>
              <a:spcBef>
                <a:spcPct val="20000"/>
              </a:spcBef>
            </a:pPr>
            <a:r>
              <a:rPr lang="en-US" sz="2400" dirty="0">
                <a:ea typeface="Amazon Ember" panose="020B0603020204020204" pitchFamily="34" charset="0"/>
                <a:cs typeface="Arial" panose="020B0604020202020204" pitchFamily="34" charset="0"/>
              </a:rPr>
              <a:t>Push-button scaling</a:t>
            </a:r>
          </a:p>
          <a:p>
            <a:pPr>
              <a:lnSpc>
                <a:spcPct val="150000"/>
              </a:lnSpc>
              <a:spcBef>
                <a:spcPct val="20000"/>
              </a:spcBef>
            </a:pPr>
            <a:r>
              <a:rPr lang="en-US" sz="2400" dirty="0">
                <a:ea typeface="Amazon Ember" panose="020B0603020204020204" pitchFamily="34" charset="0"/>
                <a:cs typeface="Arial" panose="020B0604020202020204" pitchFamily="34" charset="0"/>
              </a:rPr>
              <a:t>Automated patching</a:t>
            </a:r>
          </a:p>
          <a:p>
            <a:pPr>
              <a:lnSpc>
                <a:spcPct val="150000"/>
              </a:lnSpc>
              <a:spcBef>
                <a:spcPct val="20000"/>
              </a:spcBef>
            </a:pPr>
            <a:r>
              <a:rPr lang="en-US" sz="2400" dirty="0">
                <a:ea typeface="Amazon Ember" panose="020B0603020204020204" pitchFamily="34" charset="0"/>
                <a:cs typeface="Arial" panose="020B0604020202020204" pitchFamily="34" charset="0"/>
              </a:rPr>
              <a:t>Advanced monitoring</a:t>
            </a:r>
          </a:p>
          <a:p>
            <a:pPr>
              <a:lnSpc>
                <a:spcPct val="150000"/>
              </a:lnSpc>
              <a:spcBef>
                <a:spcPct val="20000"/>
              </a:spcBef>
            </a:pPr>
            <a:r>
              <a:rPr lang="en-US" sz="2400" dirty="0">
                <a:ea typeface="Amazon Ember" panose="020B0603020204020204" pitchFamily="34" charset="0"/>
                <a:cs typeface="Arial" panose="020B0604020202020204" pitchFamily="34" charset="0"/>
              </a:rPr>
              <a:t>Routine maintenance</a:t>
            </a:r>
          </a:p>
        </p:txBody>
      </p:sp>
      <p:sp>
        <p:nvSpPr>
          <p:cNvPr id="11" name="Left Brace 10">
            <a:extLst>
              <a:ext uri="{FF2B5EF4-FFF2-40B4-BE49-F238E27FC236}">
                <a16:creationId xmlns:a16="http://schemas.microsoft.com/office/drawing/2014/main" id="{DB3E19A0-36ED-22D0-A7C9-0BAD6E036CE0}"/>
              </a:ext>
            </a:extLst>
          </p:cNvPr>
          <p:cNvSpPr/>
          <p:nvPr/>
        </p:nvSpPr>
        <p:spPr>
          <a:xfrm rot="10800000">
            <a:off x="3094577" y="961003"/>
            <a:ext cx="339065" cy="1962661"/>
          </a:xfrm>
          <a:prstGeom prst="leftBrace">
            <a:avLst>
              <a:gd name="adj1" fmla="val 70053"/>
              <a:gd name="adj2" fmla="val 49508"/>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ea typeface="Arial" charset="0"/>
              <a:cs typeface="Arial" panose="020B0604020202020204" pitchFamily="34" charset="0"/>
            </a:endParaRPr>
          </a:p>
        </p:txBody>
      </p:sp>
      <p:sp>
        <p:nvSpPr>
          <p:cNvPr id="12" name="TextBox 11">
            <a:extLst>
              <a:ext uri="{FF2B5EF4-FFF2-40B4-BE49-F238E27FC236}">
                <a16:creationId xmlns:a16="http://schemas.microsoft.com/office/drawing/2014/main" id="{8883F2AE-3D27-93CD-2E0E-CB278D4B39E9}"/>
              </a:ext>
            </a:extLst>
          </p:cNvPr>
          <p:cNvSpPr txBox="1"/>
          <p:nvPr/>
        </p:nvSpPr>
        <p:spPr>
          <a:xfrm>
            <a:off x="702710" y="3867933"/>
            <a:ext cx="4211348" cy="1994392"/>
          </a:xfrm>
          <a:prstGeom prst="rect">
            <a:avLst/>
          </a:prstGeom>
        </p:spPr>
        <p:txBody>
          <a:bodyPr vert="horz" wrap="square" lIns="146304" tIns="73152" rIns="146304" bIns="73152" rtlCol="0">
            <a:spAutoFit/>
          </a:bodyPr>
          <a:lstStyle>
            <a:defPPr>
              <a:defRPr lang="en-US"/>
            </a:defPPr>
            <a:lvl1pPr indent="0">
              <a:spcBef>
                <a:spcPct val="20000"/>
              </a:spcBef>
              <a:buFontTx/>
              <a:buNone/>
              <a:defRPr b="0" i="0">
                <a:solidFill>
                  <a:srgbClr val="4D4D4C"/>
                </a:solidFill>
                <a:latin typeface="Arial"/>
                <a:cs typeface="Arial"/>
              </a:defRPr>
            </a:lvl1pPr>
            <a:lvl2pPr marL="742950" indent="-285750">
              <a:spcBef>
                <a:spcPct val="20000"/>
              </a:spcBef>
              <a:buFont typeface="Arial"/>
              <a:buChar char="•"/>
              <a:defRPr sz="2000" b="0" i="0">
                <a:solidFill>
                  <a:srgbClr val="4D4D4C"/>
                </a:solidFill>
                <a:latin typeface="Arial"/>
                <a:cs typeface="Arial"/>
              </a:defRPr>
            </a:lvl2pPr>
            <a:lvl3pPr marL="1143000" indent="-228600">
              <a:spcBef>
                <a:spcPct val="20000"/>
              </a:spcBef>
              <a:buFont typeface="Arial"/>
              <a:buChar char="•"/>
              <a:defRPr b="0" i="0">
                <a:solidFill>
                  <a:srgbClr val="4D4D4C"/>
                </a:solidFill>
                <a:latin typeface="Arial"/>
                <a:cs typeface="Arial"/>
              </a:defRPr>
            </a:lvl3pPr>
            <a:lvl4pPr marL="1600200" indent="-228600">
              <a:spcBef>
                <a:spcPct val="20000"/>
              </a:spcBef>
              <a:buFont typeface="Arial"/>
              <a:buChar char="–"/>
              <a:defRPr sz="1600" b="0" i="0">
                <a:solidFill>
                  <a:srgbClr val="4D4D4C"/>
                </a:solidFill>
                <a:latin typeface="Arial"/>
                <a:cs typeface="Arial"/>
              </a:defRPr>
            </a:lvl4pPr>
            <a:lvl5pPr marL="2057400" indent="-228600">
              <a:spcBef>
                <a:spcPct val="20000"/>
              </a:spcBef>
              <a:buFont typeface="Arial"/>
              <a:buChar char="»"/>
              <a:defRPr sz="1600" b="0" i="0">
                <a:solidFill>
                  <a:srgbClr val="4D4D4C"/>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400" dirty="0">
                <a:solidFill>
                  <a:schemeClr val="tx1"/>
                </a:solidFill>
                <a:latin typeface="+mn-lt"/>
                <a:ea typeface="Arial" charset="0"/>
                <a:cs typeface="Arial" panose="020B0604020202020204" pitchFamily="34" charset="0"/>
              </a:rPr>
              <a:t>Takes care of your time-consuming database management tasks, freeing you to focus on your applications and business</a:t>
            </a:r>
          </a:p>
        </p:txBody>
      </p:sp>
      <p:sp>
        <p:nvSpPr>
          <p:cNvPr id="13" name="TextBox 12">
            <a:extLst>
              <a:ext uri="{FF2B5EF4-FFF2-40B4-BE49-F238E27FC236}">
                <a16:creationId xmlns:a16="http://schemas.microsoft.com/office/drawing/2014/main" id="{C8EABC8B-8449-99A6-0699-DB8EECB69F72}"/>
              </a:ext>
            </a:extLst>
          </p:cNvPr>
          <p:cNvSpPr txBox="1"/>
          <p:nvPr/>
        </p:nvSpPr>
        <p:spPr>
          <a:xfrm>
            <a:off x="3864914" y="1686729"/>
            <a:ext cx="1025848" cy="523220"/>
          </a:xfrm>
          <a:prstGeom prst="rect">
            <a:avLst/>
          </a:prstGeom>
          <a:noFill/>
          <a:effectLst/>
        </p:spPr>
        <p:txBody>
          <a:bodyPr wrap="square" rtlCol="0">
            <a:spAutoFit/>
          </a:bodyPr>
          <a:lstStyle/>
          <a:p>
            <a:pPr algn="r"/>
            <a:r>
              <a:rPr lang="en-US" sz="2800" b="1" dirty="0">
                <a:solidFill>
                  <a:schemeClr val="bg2"/>
                </a:solidFill>
                <a:ea typeface="Arial" charset="0"/>
                <a:cs typeface="Arial" panose="020B0604020202020204" pitchFamily="34" charset="0"/>
              </a:rPr>
              <a:t>YOU</a:t>
            </a:r>
          </a:p>
        </p:txBody>
      </p:sp>
      <p:sp>
        <p:nvSpPr>
          <p:cNvPr id="14" name="Teardrop 13">
            <a:extLst>
              <a:ext uri="{FF2B5EF4-FFF2-40B4-BE49-F238E27FC236}">
                <a16:creationId xmlns:a16="http://schemas.microsoft.com/office/drawing/2014/main" id="{191F8DCB-C39C-B80E-3F7F-A02537A6930F}"/>
              </a:ext>
            </a:extLst>
          </p:cNvPr>
          <p:cNvSpPr/>
          <p:nvPr/>
        </p:nvSpPr>
        <p:spPr>
          <a:xfrm rot="2700000">
            <a:off x="6133604" y="2774236"/>
            <a:ext cx="1536192" cy="1536192"/>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5" name="TextBox 14">
            <a:extLst>
              <a:ext uri="{FF2B5EF4-FFF2-40B4-BE49-F238E27FC236}">
                <a16:creationId xmlns:a16="http://schemas.microsoft.com/office/drawing/2014/main" id="{3127B1F7-D7CB-BADF-7298-C7DA5CD15B18}"/>
              </a:ext>
            </a:extLst>
          </p:cNvPr>
          <p:cNvSpPr txBox="1"/>
          <p:nvPr/>
        </p:nvSpPr>
        <p:spPr>
          <a:xfrm>
            <a:off x="6509356" y="3280723"/>
            <a:ext cx="1226667" cy="523220"/>
          </a:xfrm>
          <a:prstGeom prst="rect">
            <a:avLst/>
          </a:prstGeom>
          <a:noFill/>
        </p:spPr>
        <p:txBody>
          <a:bodyPr wrap="square" rtlCol="0">
            <a:spAutoFit/>
          </a:bodyPr>
          <a:lstStyle/>
          <a:p>
            <a:r>
              <a:rPr lang="en-US" sz="2800" b="1" dirty="0">
                <a:solidFill>
                  <a:schemeClr val="bg2"/>
                </a:solidFill>
                <a:ea typeface="Arial" charset="0"/>
                <a:cs typeface="Arial" panose="020B0604020202020204" pitchFamily="34" charset="0"/>
              </a:rPr>
              <a:t>AWS</a:t>
            </a:r>
          </a:p>
        </p:txBody>
      </p:sp>
      <p:sp>
        <p:nvSpPr>
          <p:cNvPr id="16" name="Rectangle 15">
            <a:extLst>
              <a:ext uri="{FF2B5EF4-FFF2-40B4-BE49-F238E27FC236}">
                <a16:creationId xmlns:a16="http://schemas.microsoft.com/office/drawing/2014/main" id="{2F4867A1-BB81-5714-88DE-C6943AEFA7E2}"/>
              </a:ext>
            </a:extLst>
          </p:cNvPr>
          <p:cNvSpPr/>
          <p:nvPr/>
        </p:nvSpPr>
        <p:spPr>
          <a:xfrm flipV="1">
            <a:off x="392489" y="3483903"/>
            <a:ext cx="4865311" cy="15059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9404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C117-325F-B640-98E2-0060D56BA38E}"/>
              </a:ext>
            </a:extLst>
          </p:cNvPr>
          <p:cNvSpPr>
            <a:spLocks noGrp="1"/>
          </p:cNvSpPr>
          <p:nvPr>
            <p:ph type="title"/>
          </p:nvPr>
        </p:nvSpPr>
        <p:spPr/>
        <p:txBody>
          <a:bodyPr/>
          <a:lstStyle/>
          <a:p>
            <a:r>
              <a:rPr lang="en-US" dirty="0"/>
              <a:t>Who is Adopting Amazon Aurora?</a:t>
            </a:r>
          </a:p>
        </p:txBody>
      </p:sp>
      <p:grpSp>
        <p:nvGrpSpPr>
          <p:cNvPr id="3" name="Group 2">
            <a:extLst>
              <a:ext uri="{FF2B5EF4-FFF2-40B4-BE49-F238E27FC236}">
                <a16:creationId xmlns:a16="http://schemas.microsoft.com/office/drawing/2014/main" id="{2053C619-F17A-5B74-4974-F7312D8E4E11}"/>
              </a:ext>
            </a:extLst>
          </p:cNvPr>
          <p:cNvGrpSpPr/>
          <p:nvPr/>
        </p:nvGrpSpPr>
        <p:grpSpPr>
          <a:xfrm>
            <a:off x="333186" y="1051769"/>
            <a:ext cx="11438980" cy="4871613"/>
            <a:chOff x="687515" y="1839497"/>
            <a:chExt cx="13290509" cy="5660138"/>
          </a:xfrm>
        </p:grpSpPr>
        <p:sp>
          <p:nvSpPr>
            <p:cNvPr id="4" name="Rectangle 3">
              <a:extLst>
                <a:ext uri="{FF2B5EF4-FFF2-40B4-BE49-F238E27FC236}">
                  <a16:creationId xmlns:a16="http://schemas.microsoft.com/office/drawing/2014/main" id="{AC6DA123-330C-7C73-2330-B6FE1FEC6BFD}"/>
                </a:ext>
              </a:extLst>
            </p:cNvPr>
            <p:cNvSpPr/>
            <p:nvPr/>
          </p:nvSpPr>
          <p:spPr>
            <a:xfrm>
              <a:off x="687515" y="3322941"/>
              <a:ext cx="3992848" cy="2674801"/>
            </a:xfrm>
            <a:prstGeom prst="rect">
              <a:avLst/>
            </a:prstGeom>
          </p:spPr>
          <p:txBody>
            <a:bodyPr vert="horz" wrap="square" lIns="146304" tIns="73152" rIns="146304" bIns="73152" rtlCol="0">
              <a:spAutoFit/>
            </a:bodyPr>
            <a:lstStyle/>
            <a:p>
              <a:pPr marL="344488" indent="-344488">
                <a:spcAft>
                  <a:spcPts val="1200"/>
                </a:spcAft>
                <a:buClr>
                  <a:schemeClr val="tx2"/>
                </a:buClr>
                <a:buBlip>
                  <a:blip r:embed="rId3"/>
                </a:buBlip>
              </a:pPr>
              <a:r>
                <a:rPr lang="en-US" sz="2400" dirty="0">
                  <a:cs typeface="Calibri" panose="020F0502020204030204" pitchFamily="34" charset="0"/>
                </a:rPr>
                <a:t>Higher performance</a:t>
              </a:r>
            </a:p>
            <a:p>
              <a:pPr marL="344488" indent="-344488">
                <a:spcAft>
                  <a:spcPts val="1200"/>
                </a:spcAft>
                <a:buClr>
                  <a:schemeClr val="tx2"/>
                </a:buClr>
                <a:buBlip>
                  <a:blip r:embed="rId3"/>
                </a:buBlip>
              </a:pPr>
              <a:r>
                <a:rPr lang="en-US" sz="2400" dirty="0">
                  <a:cs typeface="Calibri" panose="020F0502020204030204" pitchFamily="34" charset="0"/>
                </a:rPr>
                <a:t>Better availability and durability</a:t>
              </a:r>
            </a:p>
            <a:p>
              <a:pPr marL="344488" indent="-344488">
                <a:spcAft>
                  <a:spcPts val="1200"/>
                </a:spcAft>
                <a:buClr>
                  <a:schemeClr val="tx2"/>
                </a:buClr>
                <a:buBlip>
                  <a:blip r:embed="rId3"/>
                </a:buBlip>
              </a:pPr>
              <a:r>
                <a:rPr lang="en-US" sz="2400" dirty="0">
                  <a:cs typeface="Calibri" panose="020F0502020204030204" pitchFamily="34" charset="0"/>
                </a:rPr>
                <a:t>Easy migration; no application change</a:t>
              </a:r>
            </a:p>
          </p:txBody>
        </p:sp>
        <p:sp>
          <p:nvSpPr>
            <p:cNvPr id="5" name="Rectangle 4">
              <a:extLst>
                <a:ext uri="{FF2B5EF4-FFF2-40B4-BE49-F238E27FC236}">
                  <a16:creationId xmlns:a16="http://schemas.microsoft.com/office/drawing/2014/main" id="{A9DA2393-4D9C-3EFD-5402-8DF69249149E}"/>
                </a:ext>
              </a:extLst>
            </p:cNvPr>
            <p:cNvSpPr/>
            <p:nvPr/>
          </p:nvSpPr>
          <p:spPr>
            <a:xfrm>
              <a:off x="5353340" y="3322941"/>
              <a:ext cx="3980907" cy="3404292"/>
            </a:xfrm>
            <a:prstGeom prst="rect">
              <a:avLst/>
            </a:prstGeom>
          </p:spPr>
          <p:txBody>
            <a:bodyPr vert="horz" wrap="square" lIns="146304" tIns="73152" rIns="146304" bIns="73152" rtlCol="0">
              <a:spAutoFit/>
            </a:bodyPr>
            <a:lstStyle/>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One-tenth of the cost; no licenses </a:t>
              </a:r>
            </a:p>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Comparable performance and availability</a:t>
              </a:r>
            </a:p>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Migration tooling and services</a:t>
              </a:r>
            </a:p>
          </p:txBody>
        </p:sp>
        <p:sp>
          <p:nvSpPr>
            <p:cNvPr id="6" name="Rectangle 5">
              <a:extLst>
                <a:ext uri="{FF2B5EF4-FFF2-40B4-BE49-F238E27FC236}">
                  <a16:creationId xmlns:a16="http://schemas.microsoft.com/office/drawing/2014/main" id="{6C491B39-7165-7324-0A72-9C9FB251FFED}"/>
                </a:ext>
              </a:extLst>
            </p:cNvPr>
            <p:cNvSpPr/>
            <p:nvPr/>
          </p:nvSpPr>
          <p:spPr>
            <a:xfrm>
              <a:off x="9807001" y="3322941"/>
              <a:ext cx="3835843" cy="4176694"/>
            </a:xfrm>
            <a:prstGeom prst="rect">
              <a:avLst/>
            </a:prstGeom>
          </p:spPr>
          <p:txBody>
            <a:bodyPr vert="horz" wrap="square" lIns="146304" tIns="73152" rIns="146304" bIns="73152" rtlCol="0">
              <a:spAutoFit/>
            </a:bodyPr>
            <a:lstStyle/>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Integration with other</a:t>
              </a:r>
              <a:br>
                <a:rPr lang="en-US" sz="2400" dirty="0">
                  <a:cs typeface="Calibri" panose="020F0502020204030204" pitchFamily="34" charset="0"/>
                </a:rPr>
              </a:br>
              <a:r>
                <a:rPr lang="en-US" sz="2400" dirty="0">
                  <a:cs typeface="Calibri" panose="020F0502020204030204" pitchFamily="34" charset="0"/>
                </a:rPr>
                <a:t>AWS services</a:t>
              </a:r>
            </a:p>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Cloud-native capabilities and access mechanisms</a:t>
              </a:r>
            </a:p>
            <a:p>
              <a:pPr marL="344488" indent="-344488">
                <a:lnSpc>
                  <a:spcPct val="90000"/>
                </a:lnSpc>
                <a:spcBef>
                  <a:spcPct val="20000"/>
                </a:spcBef>
                <a:spcAft>
                  <a:spcPts val="1200"/>
                </a:spcAft>
                <a:buClr>
                  <a:schemeClr val="tx2"/>
                </a:buClr>
                <a:buBlip>
                  <a:blip r:embed="rId3"/>
                </a:buBlip>
              </a:pPr>
              <a:r>
                <a:rPr lang="en-US" sz="2400" dirty="0">
                  <a:cs typeface="Calibri" panose="020F0502020204030204" pitchFamily="34" charset="0"/>
                </a:rPr>
                <a:t>Scalability, availability, managed service</a:t>
              </a:r>
            </a:p>
          </p:txBody>
        </p:sp>
        <p:sp>
          <p:nvSpPr>
            <p:cNvPr id="7" name="Rectangle 6">
              <a:extLst>
                <a:ext uri="{FF2B5EF4-FFF2-40B4-BE49-F238E27FC236}">
                  <a16:creationId xmlns:a16="http://schemas.microsoft.com/office/drawing/2014/main" id="{06365419-FA05-01FA-44AA-999363D58F6D}"/>
                </a:ext>
              </a:extLst>
            </p:cNvPr>
            <p:cNvSpPr/>
            <p:nvPr/>
          </p:nvSpPr>
          <p:spPr>
            <a:xfrm>
              <a:off x="687515" y="1839497"/>
              <a:ext cx="4389120" cy="965503"/>
            </a:xfrm>
            <a:prstGeom prst="rect">
              <a:avLst/>
            </a:prstGeom>
            <a:solidFill>
              <a:schemeClr val="accent1"/>
            </a:solidFill>
          </p:spPr>
          <p:txBody>
            <a:bodyPr wrap="square" anchor="ctr">
              <a:spAutoFit/>
            </a:bodyPr>
            <a:lstStyle/>
            <a:p>
              <a:pPr algn="ctr"/>
              <a:r>
                <a:rPr lang="en-US" sz="2400" b="1" dirty="0">
                  <a:solidFill>
                    <a:schemeClr val="bg1"/>
                  </a:solidFill>
                  <a:ea typeface="Amazon Ember" panose="020B0603020204020204" pitchFamily="34" charset="0"/>
                  <a:cs typeface="Arial" panose="020B0604020202020204" pitchFamily="34" charset="0"/>
                </a:rPr>
                <a:t>Customers migrating </a:t>
              </a:r>
              <a:r>
                <a:rPr lang="en-US" sz="2400" b="1">
                  <a:solidFill>
                    <a:schemeClr val="bg1"/>
                  </a:solidFill>
                  <a:ea typeface="Amazon Ember" panose="020B0603020204020204" pitchFamily="34" charset="0"/>
                  <a:cs typeface="Arial" panose="020B0604020202020204" pitchFamily="34" charset="0"/>
                </a:rPr>
                <a:t>from open-source </a:t>
              </a:r>
              <a:r>
                <a:rPr lang="en-US" sz="2400" b="1" dirty="0">
                  <a:solidFill>
                    <a:schemeClr val="bg1"/>
                  </a:solidFill>
                  <a:ea typeface="Amazon Ember" panose="020B0603020204020204" pitchFamily="34" charset="0"/>
                  <a:cs typeface="Arial" panose="020B0604020202020204" pitchFamily="34" charset="0"/>
                </a:rPr>
                <a:t>PostgreSQL</a:t>
              </a:r>
            </a:p>
          </p:txBody>
        </p:sp>
        <p:sp>
          <p:nvSpPr>
            <p:cNvPr id="8" name="Rectangle 7">
              <a:extLst>
                <a:ext uri="{FF2B5EF4-FFF2-40B4-BE49-F238E27FC236}">
                  <a16:creationId xmlns:a16="http://schemas.microsoft.com/office/drawing/2014/main" id="{7F2AC1B6-A684-96BD-DDC4-8ADD2E117A24}"/>
                </a:ext>
              </a:extLst>
            </p:cNvPr>
            <p:cNvSpPr/>
            <p:nvPr/>
          </p:nvSpPr>
          <p:spPr>
            <a:xfrm>
              <a:off x="5146359" y="1839497"/>
              <a:ext cx="4389120" cy="965503"/>
            </a:xfrm>
            <a:prstGeom prst="rect">
              <a:avLst/>
            </a:prstGeom>
            <a:solidFill>
              <a:schemeClr val="accent2"/>
            </a:solidFill>
          </p:spPr>
          <p:txBody>
            <a:bodyPr wrap="square" anchor="ctr">
              <a:spAutoFit/>
            </a:bodyPr>
            <a:lstStyle/>
            <a:p>
              <a:pPr algn="ctr"/>
              <a:r>
                <a:rPr lang="en-US" sz="2400" b="1" dirty="0">
                  <a:solidFill>
                    <a:schemeClr val="bg1"/>
                  </a:solidFill>
                  <a:cs typeface="Arial" panose="020B0604020202020204" pitchFamily="34" charset="0"/>
                </a:rPr>
                <a:t>Customers using</a:t>
              </a:r>
            </a:p>
            <a:p>
              <a:pPr algn="ctr"/>
              <a:r>
                <a:rPr lang="en-US" sz="2400" b="1" dirty="0">
                  <a:solidFill>
                    <a:schemeClr val="bg1"/>
                  </a:solidFill>
                  <a:cs typeface="Arial" panose="020B0604020202020204" pitchFamily="34" charset="0"/>
                </a:rPr>
                <a:t>commercial DB engines</a:t>
              </a:r>
            </a:p>
          </p:txBody>
        </p:sp>
        <p:sp>
          <p:nvSpPr>
            <p:cNvPr id="9" name="Rectangle 8">
              <a:extLst>
                <a:ext uri="{FF2B5EF4-FFF2-40B4-BE49-F238E27FC236}">
                  <a16:creationId xmlns:a16="http://schemas.microsoft.com/office/drawing/2014/main" id="{6BCAC9D4-93CA-7138-FE99-100882E8A78E}"/>
                </a:ext>
              </a:extLst>
            </p:cNvPr>
            <p:cNvSpPr/>
            <p:nvPr/>
          </p:nvSpPr>
          <p:spPr>
            <a:xfrm flipH="1">
              <a:off x="9588904" y="1839497"/>
              <a:ext cx="4389120" cy="965503"/>
            </a:xfrm>
            <a:prstGeom prst="rect">
              <a:avLst/>
            </a:prstGeom>
            <a:solidFill>
              <a:schemeClr val="accent6"/>
            </a:solidFill>
          </p:spPr>
          <p:txBody>
            <a:bodyPr wrap="square" anchor="ctr">
              <a:spAutoFit/>
            </a:bodyPr>
            <a:lstStyle/>
            <a:p>
              <a:pPr algn="ctr"/>
              <a:r>
                <a:rPr lang="en-US" sz="2400" b="1" dirty="0">
                  <a:solidFill>
                    <a:schemeClr val="bg1"/>
                  </a:solidFill>
                  <a:cs typeface="Arial" panose="020B0604020202020204" pitchFamily="34" charset="0"/>
                </a:rPr>
                <a:t>Customers building new applications</a:t>
              </a:r>
            </a:p>
          </p:txBody>
        </p:sp>
      </p:grpSp>
      <p:grpSp>
        <p:nvGrpSpPr>
          <p:cNvPr id="10" name="Group 9">
            <a:extLst>
              <a:ext uri="{FF2B5EF4-FFF2-40B4-BE49-F238E27FC236}">
                <a16:creationId xmlns:a16="http://schemas.microsoft.com/office/drawing/2014/main" id="{28E6BA40-12F8-7385-83CB-2D88AB0F7AB9}"/>
              </a:ext>
            </a:extLst>
          </p:cNvPr>
          <p:cNvGrpSpPr/>
          <p:nvPr/>
        </p:nvGrpSpPr>
        <p:grpSpPr>
          <a:xfrm>
            <a:off x="4141040" y="1904194"/>
            <a:ext cx="3830972" cy="3993685"/>
            <a:chOff x="5154859" y="1216108"/>
            <a:chExt cx="4418659" cy="2721193"/>
          </a:xfrm>
        </p:grpSpPr>
        <p:cxnSp>
          <p:nvCxnSpPr>
            <p:cNvPr id="11" name="Straight Connector 10">
              <a:extLst>
                <a:ext uri="{FF2B5EF4-FFF2-40B4-BE49-F238E27FC236}">
                  <a16:creationId xmlns:a16="http://schemas.microsoft.com/office/drawing/2014/main" id="{D6663E15-9C0D-AB0E-78FF-08F4F0D7B462}"/>
                </a:ext>
              </a:extLst>
            </p:cNvPr>
            <p:cNvCxnSpPr>
              <a:cxnSpLocks/>
            </p:cNvCxnSpPr>
            <p:nvPr/>
          </p:nvCxnSpPr>
          <p:spPr>
            <a:xfrm>
              <a:off x="9573518" y="1216108"/>
              <a:ext cx="0" cy="272119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2" name="Straight Connector 11">
              <a:extLst>
                <a:ext uri="{FF2B5EF4-FFF2-40B4-BE49-F238E27FC236}">
                  <a16:creationId xmlns:a16="http://schemas.microsoft.com/office/drawing/2014/main" id="{B0F11FCF-55E0-DC1A-28DF-AB810956AB4D}"/>
                </a:ext>
              </a:extLst>
            </p:cNvPr>
            <p:cNvCxnSpPr>
              <a:cxnSpLocks/>
            </p:cNvCxnSpPr>
            <p:nvPr/>
          </p:nvCxnSpPr>
          <p:spPr>
            <a:xfrm>
              <a:off x="5154859" y="1216108"/>
              <a:ext cx="0" cy="272119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23736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CD520B-8C29-C758-FC0C-B476CAE3FF14}"/>
              </a:ext>
            </a:extLst>
          </p:cNvPr>
          <p:cNvSpPr>
            <a:spLocks noGrp="1"/>
          </p:cNvSpPr>
          <p:nvPr>
            <p:ph type="title"/>
          </p:nvPr>
        </p:nvSpPr>
        <p:spPr/>
        <p:txBody>
          <a:bodyPr/>
          <a:lstStyle/>
          <a:p>
            <a:r>
              <a:rPr lang="en-US" dirty="0"/>
              <a:t>Schema Conversion</a:t>
            </a:r>
          </a:p>
        </p:txBody>
      </p:sp>
    </p:spTree>
    <p:extLst>
      <p:ext uri="{BB962C8B-B14F-4D97-AF65-F5344CB8AC3E}">
        <p14:creationId xmlns:p14="http://schemas.microsoft.com/office/powerpoint/2010/main" val="20572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4AF61-6A17-2FE9-9B70-DC08DFA93C96}"/>
              </a:ext>
            </a:extLst>
          </p:cNvPr>
          <p:cNvSpPr>
            <a:spLocks noGrp="1"/>
          </p:cNvSpPr>
          <p:nvPr>
            <p:ph type="title"/>
          </p:nvPr>
        </p:nvSpPr>
        <p:spPr/>
        <p:txBody>
          <a:bodyPr/>
          <a:lstStyle/>
          <a:p>
            <a:r>
              <a:rPr lang="en-US" dirty="0"/>
              <a:t>AWS Schema Conversion Tool</a:t>
            </a:r>
          </a:p>
        </p:txBody>
      </p:sp>
      <p:grpSp>
        <p:nvGrpSpPr>
          <p:cNvPr id="15" name="Group 14">
            <a:extLst>
              <a:ext uri="{FF2B5EF4-FFF2-40B4-BE49-F238E27FC236}">
                <a16:creationId xmlns:a16="http://schemas.microsoft.com/office/drawing/2014/main" id="{DE269396-DA52-0258-7FBE-3D15D7B9BDAD}"/>
              </a:ext>
            </a:extLst>
          </p:cNvPr>
          <p:cNvGrpSpPr/>
          <p:nvPr/>
        </p:nvGrpSpPr>
        <p:grpSpPr>
          <a:xfrm>
            <a:off x="339568" y="1065579"/>
            <a:ext cx="6508445" cy="3940760"/>
            <a:chOff x="4214338" y="1465629"/>
            <a:chExt cx="7845880" cy="4750556"/>
          </a:xfrm>
        </p:grpSpPr>
        <p:pic>
          <p:nvPicPr>
            <p:cNvPr id="5" name="SCTImage">
              <a:extLst>
                <a:ext uri="{FF2B5EF4-FFF2-40B4-BE49-F238E27FC236}">
                  <a16:creationId xmlns:a16="http://schemas.microsoft.com/office/drawing/2014/main" id="{11E925DE-4CFD-28C2-A6CD-90977A8C808A}"/>
                </a:ext>
              </a:extLst>
            </p:cNvPr>
            <p:cNvPicPr>
              <a:picLocks noChangeAspect="1"/>
            </p:cNvPicPr>
            <p:nvPr/>
          </p:nvPicPr>
          <p:blipFill>
            <a:blip r:embed="rId3"/>
            <a:stretch>
              <a:fillRect/>
            </a:stretch>
          </p:blipFill>
          <p:spPr>
            <a:xfrm>
              <a:off x="9756775" y="3482340"/>
              <a:ext cx="1905000" cy="1905000"/>
            </a:xfrm>
            <a:prstGeom prst="rect">
              <a:avLst/>
            </a:prstGeom>
          </p:spPr>
        </p:pic>
        <p:pic>
          <p:nvPicPr>
            <p:cNvPr id="6" name="ProjectImage">
              <a:extLst>
                <a:ext uri="{FF2B5EF4-FFF2-40B4-BE49-F238E27FC236}">
                  <a16:creationId xmlns:a16="http://schemas.microsoft.com/office/drawing/2014/main" id="{A9E743B7-6FE1-85C7-A629-F6B6104A4573}"/>
                </a:ext>
              </a:extLst>
            </p:cNvPr>
            <p:cNvPicPr>
              <a:picLocks noChangeAspect="1"/>
            </p:cNvPicPr>
            <p:nvPr/>
          </p:nvPicPr>
          <p:blipFill>
            <a:blip r:embed="rId4"/>
            <a:stretch>
              <a:fillRect/>
            </a:stretch>
          </p:blipFill>
          <p:spPr>
            <a:xfrm>
              <a:off x="4242658" y="2225703"/>
              <a:ext cx="7817560" cy="3840976"/>
            </a:xfrm>
            <a:prstGeom prst="rect">
              <a:avLst/>
            </a:prstGeom>
            <a:ln>
              <a:solidFill>
                <a:schemeClr val="tx2"/>
              </a:solidFill>
            </a:ln>
          </p:spPr>
        </p:pic>
        <p:cxnSp>
          <p:nvCxnSpPr>
            <p:cNvPr id="7" name="Straight Arrow Connector 6">
              <a:extLst>
                <a:ext uri="{FF2B5EF4-FFF2-40B4-BE49-F238E27FC236}">
                  <a16:creationId xmlns:a16="http://schemas.microsoft.com/office/drawing/2014/main" id="{C59C3DCB-F457-A859-8CE8-556C6A15F4CD}"/>
                </a:ext>
              </a:extLst>
            </p:cNvPr>
            <p:cNvCxnSpPr>
              <a:cxnSpLocks/>
            </p:cNvCxnSpPr>
            <p:nvPr/>
          </p:nvCxnSpPr>
          <p:spPr>
            <a:xfrm flipH="1">
              <a:off x="4242658" y="1828891"/>
              <a:ext cx="881576" cy="956603"/>
            </a:xfrm>
            <a:prstGeom prst="straightConnector1">
              <a:avLst/>
            </a:prstGeom>
            <a:ln w="38100">
              <a:solidFill>
                <a:schemeClr val="accent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3B5328-9120-7B6A-6C72-4CF2D8A02C3D}"/>
                </a:ext>
              </a:extLst>
            </p:cNvPr>
            <p:cNvSpPr txBox="1"/>
            <p:nvPr/>
          </p:nvSpPr>
          <p:spPr>
            <a:xfrm>
              <a:off x="4214338" y="1465629"/>
              <a:ext cx="3413904" cy="382177"/>
            </a:xfrm>
            <a:prstGeom prst="rect">
              <a:avLst/>
            </a:prstGeom>
            <a:noFill/>
          </p:spPr>
          <p:txBody>
            <a:bodyPr wrap="none" rtlCol="0">
              <a:spAutoFit/>
            </a:bodyPr>
            <a:lstStyle/>
            <a:p>
              <a:r>
                <a:rPr lang="en-US" sz="1600" dirty="0">
                  <a:latin typeface="+mj-lt"/>
                  <a:ea typeface="Amazon Ember" panose="020B0603020204020204" pitchFamily="34" charset="0"/>
                  <a:cs typeface="Amazon Ember" panose="020B0603020204020204" pitchFamily="34" charset="0"/>
                </a:rPr>
                <a:t>Tab with the assessment report</a:t>
              </a:r>
            </a:p>
          </p:txBody>
        </p:sp>
        <p:sp>
          <p:nvSpPr>
            <p:cNvPr id="9" name="Rectangle 8">
              <a:extLst>
                <a:ext uri="{FF2B5EF4-FFF2-40B4-BE49-F238E27FC236}">
                  <a16:creationId xmlns:a16="http://schemas.microsoft.com/office/drawing/2014/main" id="{FC421120-D8BB-FA36-2442-0280CB563C4A}"/>
                </a:ext>
              </a:extLst>
            </p:cNvPr>
            <p:cNvSpPr/>
            <p:nvPr/>
          </p:nvSpPr>
          <p:spPr>
            <a:xfrm>
              <a:off x="5841232" y="2935549"/>
              <a:ext cx="4816292" cy="440789"/>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4608" dirty="0"/>
            </a:p>
          </p:txBody>
        </p:sp>
        <p:cxnSp>
          <p:nvCxnSpPr>
            <p:cNvPr id="10" name="Straight Arrow Connector 9">
              <a:extLst>
                <a:ext uri="{FF2B5EF4-FFF2-40B4-BE49-F238E27FC236}">
                  <a16:creationId xmlns:a16="http://schemas.microsoft.com/office/drawing/2014/main" id="{EDFC2BF4-5A53-1859-1979-3FD88187BA73}"/>
                </a:ext>
              </a:extLst>
            </p:cNvPr>
            <p:cNvCxnSpPr>
              <a:cxnSpLocks/>
            </p:cNvCxnSpPr>
            <p:nvPr/>
          </p:nvCxnSpPr>
          <p:spPr>
            <a:xfrm flipH="1">
              <a:off x="8264330" y="1960679"/>
              <a:ext cx="881576" cy="956603"/>
            </a:xfrm>
            <a:prstGeom prst="straightConnector1">
              <a:avLst/>
            </a:prstGeom>
            <a:ln w="38100">
              <a:solidFill>
                <a:schemeClr val="accent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6EC228-0666-EA53-4735-B097E7AFEAFE}"/>
                </a:ext>
              </a:extLst>
            </p:cNvPr>
            <p:cNvSpPr txBox="1"/>
            <p:nvPr/>
          </p:nvSpPr>
          <p:spPr>
            <a:xfrm>
              <a:off x="8240819" y="1465629"/>
              <a:ext cx="2535330" cy="382177"/>
            </a:xfrm>
            <a:prstGeom prst="rect">
              <a:avLst/>
            </a:prstGeom>
            <a:noFill/>
          </p:spPr>
          <p:txBody>
            <a:bodyPr wrap="none" rtlCol="0">
              <a:spAutoFit/>
            </a:bodyPr>
            <a:lstStyle/>
            <a:p>
              <a:r>
                <a:rPr lang="en-US" sz="1600" dirty="0">
                  <a:latin typeface="+mj-lt"/>
                  <a:ea typeface="Amazon Ember" panose="020B0603020204020204" pitchFamily="34" charset="0"/>
                  <a:cs typeface="Amazon Ember" panose="020B0603020204020204" pitchFamily="34" charset="0"/>
                </a:rPr>
                <a:t>Manual conversion tips</a:t>
              </a:r>
            </a:p>
          </p:txBody>
        </p:sp>
        <p:sp>
          <p:nvSpPr>
            <p:cNvPr id="12" name="U-Turn Arrow 33">
              <a:extLst>
                <a:ext uri="{FF2B5EF4-FFF2-40B4-BE49-F238E27FC236}">
                  <a16:creationId xmlns:a16="http://schemas.microsoft.com/office/drawing/2014/main" id="{872CD247-BC98-33B9-6D9D-F5E01F470399}"/>
                </a:ext>
              </a:extLst>
            </p:cNvPr>
            <p:cNvSpPr/>
            <p:nvPr/>
          </p:nvSpPr>
          <p:spPr>
            <a:xfrm flipV="1">
              <a:off x="7071023" y="5208799"/>
              <a:ext cx="1756894" cy="1007386"/>
            </a:xfrm>
            <a:prstGeom prst="uturnArrow">
              <a:avLst>
                <a:gd name="adj1" fmla="val 2662"/>
                <a:gd name="adj2" fmla="val 7049"/>
                <a:gd name="adj3" fmla="val 12847"/>
                <a:gd name="adj4" fmla="val 18075"/>
                <a:gd name="adj5" fmla="val 76001"/>
              </a:avLst>
            </a:prstGeom>
            <a:solidFill>
              <a:schemeClr val="accent2"/>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4608" dirty="0">
                <a:solidFill>
                  <a:schemeClr val="bg2">
                    <a:lumMod val="75000"/>
                  </a:schemeClr>
                </a:solidFill>
              </a:endParaRPr>
            </a:p>
          </p:txBody>
        </p:sp>
        <p:pic>
          <p:nvPicPr>
            <p:cNvPr id="13" name="Picture 12">
              <a:extLst>
                <a:ext uri="{FF2B5EF4-FFF2-40B4-BE49-F238E27FC236}">
                  <a16:creationId xmlns:a16="http://schemas.microsoft.com/office/drawing/2014/main" id="{ED8F0193-7695-263E-AC08-98F89D6F0556}"/>
                </a:ext>
              </a:extLst>
            </p:cNvPr>
            <p:cNvPicPr>
              <a:picLocks noChangeAspect="1"/>
            </p:cNvPicPr>
            <p:nvPr/>
          </p:nvPicPr>
          <p:blipFill>
            <a:blip r:embed="rId5"/>
            <a:stretch>
              <a:fillRect/>
            </a:stretch>
          </p:blipFill>
          <p:spPr>
            <a:xfrm>
              <a:off x="6563539" y="5019150"/>
              <a:ext cx="930787" cy="604696"/>
            </a:xfrm>
            <a:prstGeom prst="rect">
              <a:avLst/>
            </a:prstGeom>
          </p:spPr>
        </p:pic>
        <p:sp>
          <p:nvSpPr>
            <p:cNvPr id="14" name="TextBox 13">
              <a:extLst>
                <a:ext uri="{FF2B5EF4-FFF2-40B4-BE49-F238E27FC236}">
                  <a16:creationId xmlns:a16="http://schemas.microsoft.com/office/drawing/2014/main" id="{7030055C-D394-8FDF-6161-974DED35F8F2}"/>
                </a:ext>
              </a:extLst>
            </p:cNvPr>
            <p:cNvSpPr txBox="1"/>
            <p:nvPr/>
          </p:nvSpPr>
          <p:spPr>
            <a:xfrm>
              <a:off x="6188349" y="5298747"/>
              <a:ext cx="1686167" cy="289310"/>
            </a:xfrm>
            <a:prstGeom prst="rect">
              <a:avLst/>
            </a:prstGeom>
            <a:noFill/>
          </p:spPr>
          <p:txBody>
            <a:bodyPr wrap="none" rtlCol="0">
              <a:spAutoFit/>
            </a:bodyPr>
            <a:lstStyle/>
            <a:p>
              <a:r>
                <a:rPr lang="en-US" sz="1280" b="1" i="1" dirty="0">
                  <a:latin typeface="Amazon Ember" panose="020B0603020204020204" pitchFamily="34" charset="0"/>
                  <a:ea typeface="Amazon Ember" panose="020B0603020204020204" pitchFamily="34" charset="0"/>
                  <a:cs typeface="Amazon Ember" panose="020B0603020204020204" pitchFamily="34" charset="0"/>
                </a:rPr>
                <a:t>Side by side code view</a:t>
              </a:r>
            </a:p>
          </p:txBody>
        </p:sp>
      </p:grpSp>
      <p:sp>
        <p:nvSpPr>
          <p:cNvPr id="16" name="Bullet Points">
            <a:extLst>
              <a:ext uri="{FF2B5EF4-FFF2-40B4-BE49-F238E27FC236}">
                <a16:creationId xmlns:a16="http://schemas.microsoft.com/office/drawing/2014/main" id="{C52726D8-9B8E-B830-2F65-79DBFCA0B0CB}"/>
              </a:ext>
            </a:extLst>
          </p:cNvPr>
          <p:cNvSpPr txBox="1"/>
          <p:nvPr/>
        </p:nvSpPr>
        <p:spPr>
          <a:xfrm>
            <a:off x="7468326" y="1038486"/>
            <a:ext cx="4073231" cy="1846659"/>
          </a:xfrm>
          <a:prstGeom prst="rect">
            <a:avLst/>
          </a:prstGeom>
          <a:noFill/>
        </p:spPr>
        <p:txBody>
          <a:bodyPr wrap="none" rtlCol="0">
            <a:spAutoFit/>
          </a:bodyPr>
          <a:lstStyle/>
          <a:p>
            <a:pPr marL="344488" indent="-344488">
              <a:spcAft>
                <a:spcPts val="1200"/>
              </a:spcAft>
              <a:buClr>
                <a:schemeClr val="tx2"/>
              </a:buClr>
              <a:buBlip>
                <a:blip r:embed="rId6"/>
              </a:buBlip>
            </a:pPr>
            <a:r>
              <a:rPr lang="en-US" sz="2000" dirty="0">
                <a:cs typeface="Calibri" panose="020F0502020204030204" pitchFamily="34" charset="0"/>
              </a:rPr>
              <a:t>Assessment report</a:t>
            </a:r>
          </a:p>
          <a:p>
            <a:pPr marL="344488" indent="-344488">
              <a:spcAft>
                <a:spcPts val="1200"/>
              </a:spcAft>
              <a:buClr>
                <a:schemeClr val="tx2"/>
              </a:buClr>
              <a:buBlip>
                <a:blip r:embed="rId6"/>
              </a:buBlip>
            </a:pPr>
            <a:r>
              <a:rPr lang="en-US" sz="2000" dirty="0">
                <a:cs typeface="Calibri" panose="020F0502020204030204" pitchFamily="34" charset="0"/>
              </a:rPr>
              <a:t>Project interface</a:t>
            </a:r>
          </a:p>
          <a:p>
            <a:pPr marL="344488" indent="-344488">
              <a:spcAft>
                <a:spcPts val="1200"/>
              </a:spcAft>
              <a:buClr>
                <a:schemeClr val="tx2"/>
              </a:buClr>
              <a:buBlip>
                <a:blip r:embed="rId6"/>
              </a:buBlip>
            </a:pPr>
            <a:r>
              <a:rPr lang="en-US" sz="2000" dirty="0">
                <a:cs typeface="Calibri" panose="020F0502020204030204" pitchFamily="34" charset="0"/>
              </a:rPr>
              <a:t>Code browser</a:t>
            </a:r>
          </a:p>
          <a:p>
            <a:pPr marL="344488" indent="-344488">
              <a:spcAft>
                <a:spcPts val="1200"/>
              </a:spcAft>
              <a:buClr>
                <a:schemeClr val="tx2"/>
              </a:buClr>
              <a:buBlip>
                <a:blip r:embed="rId6"/>
              </a:buBlip>
            </a:pPr>
            <a:r>
              <a:rPr lang="en-US" sz="2000" dirty="0">
                <a:cs typeface="Calibri" panose="020F0502020204030204" pitchFamily="34" charset="0"/>
              </a:rPr>
              <a:t>Automates many conversion tasks</a:t>
            </a:r>
          </a:p>
        </p:txBody>
      </p:sp>
      <p:grpSp>
        <p:nvGrpSpPr>
          <p:cNvPr id="17" name="Group 16">
            <a:extLst>
              <a:ext uri="{FF2B5EF4-FFF2-40B4-BE49-F238E27FC236}">
                <a16:creationId xmlns:a16="http://schemas.microsoft.com/office/drawing/2014/main" id="{CFD162F8-C733-A519-84F6-5451B7A2A894}"/>
              </a:ext>
            </a:extLst>
          </p:cNvPr>
          <p:cNvGrpSpPr/>
          <p:nvPr/>
        </p:nvGrpSpPr>
        <p:grpSpPr>
          <a:xfrm>
            <a:off x="7454981" y="3302989"/>
            <a:ext cx="4473248" cy="2777809"/>
            <a:chOff x="9191884" y="4015104"/>
            <a:chExt cx="4473248" cy="2777809"/>
          </a:xfrm>
        </p:grpSpPr>
        <p:grpSp>
          <p:nvGrpSpPr>
            <p:cNvPr id="18" name="CodeObjectGroup">
              <a:extLst>
                <a:ext uri="{FF2B5EF4-FFF2-40B4-BE49-F238E27FC236}">
                  <a16:creationId xmlns:a16="http://schemas.microsoft.com/office/drawing/2014/main" id="{0E25E4AF-4781-4F23-E7FE-3B9AAB9ADA1F}"/>
                </a:ext>
              </a:extLst>
            </p:cNvPr>
            <p:cNvGrpSpPr/>
            <p:nvPr/>
          </p:nvGrpSpPr>
          <p:grpSpPr>
            <a:xfrm>
              <a:off x="9550474" y="4015104"/>
              <a:ext cx="4104109" cy="2260340"/>
              <a:chOff x="5969044" y="2509438"/>
              <a:chExt cx="2565068" cy="1412711"/>
            </a:xfrm>
          </p:grpSpPr>
          <p:sp>
            <p:nvSpPr>
              <p:cNvPr id="26" name="TextBox 25">
                <a:extLst>
                  <a:ext uri="{FF2B5EF4-FFF2-40B4-BE49-F238E27FC236}">
                    <a16:creationId xmlns:a16="http://schemas.microsoft.com/office/drawing/2014/main" id="{8B1BB865-2BB2-69BD-EC0E-0759A7314D03}"/>
                  </a:ext>
                </a:extLst>
              </p:cNvPr>
              <p:cNvSpPr txBox="1"/>
              <p:nvPr/>
            </p:nvSpPr>
            <p:spPr>
              <a:xfrm>
                <a:off x="6772756" y="2773774"/>
                <a:ext cx="819736" cy="288541"/>
              </a:xfrm>
              <a:prstGeom prst="rect">
                <a:avLst/>
              </a:prstGeom>
              <a:noFill/>
            </p:spPr>
            <p:txBody>
              <a:bodyPr wrap="none" rtlCol="0">
                <a:spAutoFit/>
              </a:bodyPr>
              <a:lstStyle/>
              <a:p>
                <a:r>
                  <a:rPr lang="en-US" sz="2400" dirty="0">
                    <a:solidFill>
                      <a:schemeClr val="accent2"/>
                    </a:solidFill>
                    <a:ea typeface="Amazon Ember" panose="020B0603020204020204" pitchFamily="34" charset="0"/>
                    <a:cs typeface="Amazon Ember" panose="020B0603020204020204" pitchFamily="34" charset="0"/>
                  </a:rPr>
                  <a:t>Packages</a:t>
                </a:r>
              </a:p>
            </p:txBody>
          </p:sp>
          <p:sp>
            <p:nvSpPr>
              <p:cNvPr id="27" name="TextBox 26">
                <a:extLst>
                  <a:ext uri="{FF2B5EF4-FFF2-40B4-BE49-F238E27FC236}">
                    <a16:creationId xmlns:a16="http://schemas.microsoft.com/office/drawing/2014/main" id="{5E8C4A4B-655D-C94E-2365-B8CE3D0FAFD3}"/>
                  </a:ext>
                </a:extLst>
              </p:cNvPr>
              <p:cNvSpPr txBox="1"/>
              <p:nvPr/>
            </p:nvSpPr>
            <p:spPr>
              <a:xfrm>
                <a:off x="5969044" y="3124497"/>
                <a:ext cx="1793841" cy="327012"/>
              </a:xfrm>
              <a:prstGeom prst="rect">
                <a:avLst/>
              </a:prstGeom>
              <a:noFill/>
            </p:spPr>
            <p:txBody>
              <a:bodyPr wrap="none" rtlCol="0">
                <a:spAutoFit/>
              </a:bodyPr>
              <a:lstStyle/>
              <a:p>
                <a:r>
                  <a:rPr lang="en-US" sz="2800" dirty="0">
                    <a:solidFill>
                      <a:schemeClr val="accent2"/>
                    </a:solidFill>
                    <a:ea typeface="Amazon Ember" panose="020B0603020204020204" pitchFamily="34" charset="0"/>
                    <a:cs typeface="Amazon Ember" panose="020B0603020204020204" pitchFamily="34" charset="0"/>
                  </a:rPr>
                  <a:t>Stored procedures</a:t>
                </a:r>
              </a:p>
            </p:txBody>
          </p:sp>
          <p:sp>
            <p:nvSpPr>
              <p:cNvPr id="28" name="TextBox 27">
                <a:extLst>
                  <a:ext uri="{FF2B5EF4-FFF2-40B4-BE49-F238E27FC236}">
                    <a16:creationId xmlns:a16="http://schemas.microsoft.com/office/drawing/2014/main" id="{2CD07B34-4F9C-60AA-3EC1-B621BBBBF273}"/>
                  </a:ext>
                </a:extLst>
              </p:cNvPr>
              <p:cNvSpPr txBox="1"/>
              <p:nvPr/>
            </p:nvSpPr>
            <p:spPr>
              <a:xfrm>
                <a:off x="7378577" y="2509438"/>
                <a:ext cx="1001076" cy="327012"/>
              </a:xfrm>
              <a:prstGeom prst="rect">
                <a:avLst/>
              </a:prstGeom>
              <a:noFill/>
            </p:spPr>
            <p:txBody>
              <a:bodyPr wrap="none" rtlCol="0">
                <a:spAutoFit/>
              </a:bodyPr>
              <a:lstStyle/>
              <a:p>
                <a:r>
                  <a:rPr lang="en-US" sz="2800" dirty="0">
                    <a:solidFill>
                      <a:schemeClr val="accent2"/>
                    </a:solidFill>
                    <a:ea typeface="Amazon Ember" panose="020B0603020204020204" pitchFamily="34" charset="0"/>
                    <a:cs typeface="Amazon Ember" panose="020B0603020204020204" pitchFamily="34" charset="0"/>
                  </a:rPr>
                  <a:t>Functions</a:t>
                </a:r>
              </a:p>
            </p:txBody>
          </p:sp>
          <p:sp>
            <p:nvSpPr>
              <p:cNvPr id="29" name="TextBox 28">
                <a:extLst>
                  <a:ext uri="{FF2B5EF4-FFF2-40B4-BE49-F238E27FC236}">
                    <a16:creationId xmlns:a16="http://schemas.microsoft.com/office/drawing/2014/main" id="{0CE07115-82BD-9E62-8AB8-7E89949624B7}"/>
                  </a:ext>
                </a:extLst>
              </p:cNvPr>
              <p:cNvSpPr txBox="1"/>
              <p:nvPr/>
            </p:nvSpPr>
            <p:spPr>
              <a:xfrm>
                <a:off x="7709848" y="3309794"/>
                <a:ext cx="824264" cy="327012"/>
              </a:xfrm>
              <a:prstGeom prst="rect">
                <a:avLst/>
              </a:prstGeom>
              <a:noFill/>
            </p:spPr>
            <p:txBody>
              <a:bodyPr wrap="none" rtlCol="0">
                <a:spAutoFit/>
              </a:bodyPr>
              <a:lstStyle/>
              <a:p>
                <a:r>
                  <a:rPr lang="en-US" sz="2800" dirty="0">
                    <a:solidFill>
                      <a:schemeClr val="accent2"/>
                    </a:solidFill>
                    <a:ea typeface="Amazon Ember" panose="020B0603020204020204" pitchFamily="34" charset="0"/>
                    <a:cs typeface="Amazon Ember" panose="020B0603020204020204" pitchFamily="34" charset="0"/>
                  </a:rPr>
                  <a:t>Triggers</a:t>
                </a:r>
              </a:p>
            </p:txBody>
          </p:sp>
          <p:sp>
            <p:nvSpPr>
              <p:cNvPr id="30" name="TextBox 29">
                <a:extLst>
                  <a:ext uri="{FF2B5EF4-FFF2-40B4-BE49-F238E27FC236}">
                    <a16:creationId xmlns:a16="http://schemas.microsoft.com/office/drawing/2014/main" id="{52882AB8-9F8D-0783-4FC0-671AEC2C8152}"/>
                  </a:ext>
                </a:extLst>
              </p:cNvPr>
              <p:cNvSpPr txBox="1"/>
              <p:nvPr/>
            </p:nvSpPr>
            <p:spPr>
              <a:xfrm>
                <a:off x="6824168" y="3691317"/>
                <a:ext cx="1218202" cy="230832"/>
              </a:xfrm>
              <a:prstGeom prst="rect">
                <a:avLst/>
              </a:prstGeom>
              <a:noFill/>
            </p:spPr>
            <p:txBody>
              <a:bodyPr wrap="none" rtlCol="0">
                <a:spAutoFit/>
              </a:bodyPr>
              <a:lstStyle/>
              <a:p>
                <a:r>
                  <a:rPr lang="en-US" dirty="0">
                    <a:solidFill>
                      <a:schemeClr val="accent2"/>
                    </a:solidFill>
                    <a:ea typeface="Amazon Ember" panose="020B0603020204020204" pitchFamily="34" charset="0"/>
                    <a:cs typeface="Amazon Ember" panose="020B0603020204020204" pitchFamily="34" charset="0"/>
                  </a:rPr>
                  <a:t>User defined types</a:t>
                </a:r>
              </a:p>
            </p:txBody>
          </p:sp>
        </p:grpSp>
        <p:grpSp>
          <p:nvGrpSpPr>
            <p:cNvPr id="19" name="SchemaObjectGroup">
              <a:extLst>
                <a:ext uri="{FF2B5EF4-FFF2-40B4-BE49-F238E27FC236}">
                  <a16:creationId xmlns:a16="http://schemas.microsoft.com/office/drawing/2014/main" id="{1F2681A8-437F-92D6-FE20-CE8047274AFE}"/>
                </a:ext>
              </a:extLst>
            </p:cNvPr>
            <p:cNvGrpSpPr/>
            <p:nvPr/>
          </p:nvGrpSpPr>
          <p:grpSpPr>
            <a:xfrm>
              <a:off x="9191884" y="4037989"/>
              <a:ext cx="4473248" cy="2754924"/>
              <a:chOff x="5744927" y="2523744"/>
              <a:chExt cx="2795780" cy="1721828"/>
            </a:xfrm>
          </p:grpSpPr>
          <p:sp>
            <p:nvSpPr>
              <p:cNvPr id="20" name="TextBox 19">
                <a:extLst>
                  <a:ext uri="{FF2B5EF4-FFF2-40B4-BE49-F238E27FC236}">
                    <a16:creationId xmlns:a16="http://schemas.microsoft.com/office/drawing/2014/main" id="{5689671A-EF57-6662-D9D5-F50F5E059CC1}"/>
                  </a:ext>
                </a:extLst>
              </p:cNvPr>
              <p:cNvSpPr txBox="1"/>
              <p:nvPr/>
            </p:nvSpPr>
            <p:spPr>
              <a:xfrm>
                <a:off x="5958752" y="2523744"/>
                <a:ext cx="917920" cy="327013"/>
              </a:xfrm>
              <a:prstGeom prst="rect">
                <a:avLst/>
              </a:prstGeom>
              <a:noFill/>
            </p:spPr>
            <p:txBody>
              <a:bodyPr wrap="none" rtlCol="0">
                <a:spAutoFit/>
              </a:bodyPr>
              <a:lstStyle/>
              <a:p>
                <a:r>
                  <a:rPr lang="en-US" sz="2800" dirty="0">
                    <a:solidFill>
                      <a:schemeClr val="accent1"/>
                    </a:solidFill>
                    <a:ea typeface="Amazon Ember" panose="020B0603020204020204" pitchFamily="34" charset="0"/>
                    <a:cs typeface="Amazon Ember" panose="020B0603020204020204" pitchFamily="34" charset="0"/>
                  </a:rPr>
                  <a:t>Schemas</a:t>
                </a:r>
              </a:p>
            </p:txBody>
          </p:sp>
          <p:sp>
            <p:nvSpPr>
              <p:cNvPr id="21" name="TextBox 20">
                <a:extLst>
                  <a:ext uri="{FF2B5EF4-FFF2-40B4-BE49-F238E27FC236}">
                    <a16:creationId xmlns:a16="http://schemas.microsoft.com/office/drawing/2014/main" id="{528D1131-12CD-F7D3-626C-5DE35940BC0E}"/>
                  </a:ext>
                </a:extLst>
              </p:cNvPr>
              <p:cNvSpPr txBox="1"/>
              <p:nvPr/>
            </p:nvSpPr>
            <p:spPr>
              <a:xfrm>
                <a:off x="6104819" y="3825961"/>
                <a:ext cx="939690" cy="327013"/>
              </a:xfrm>
              <a:prstGeom prst="rect">
                <a:avLst/>
              </a:prstGeom>
              <a:noFill/>
            </p:spPr>
            <p:txBody>
              <a:bodyPr wrap="square" rtlCol="0">
                <a:spAutoFit/>
              </a:bodyPr>
              <a:lstStyle/>
              <a:p>
                <a:r>
                  <a:rPr lang="en-US" sz="2800" dirty="0">
                    <a:solidFill>
                      <a:schemeClr val="accent1"/>
                    </a:solidFill>
                    <a:ea typeface="Amazon Ember" panose="020B0603020204020204" pitchFamily="34" charset="0"/>
                    <a:cs typeface="Amazon Ember" panose="020B0603020204020204" pitchFamily="34" charset="0"/>
                  </a:rPr>
                  <a:t>Tables</a:t>
                </a:r>
              </a:p>
            </p:txBody>
          </p:sp>
          <p:sp>
            <p:nvSpPr>
              <p:cNvPr id="22" name="TextBox 21">
                <a:extLst>
                  <a:ext uri="{FF2B5EF4-FFF2-40B4-BE49-F238E27FC236}">
                    <a16:creationId xmlns:a16="http://schemas.microsoft.com/office/drawing/2014/main" id="{5352F6EE-F6B0-9FD7-CF4E-6A5BEE7DCC45}"/>
                  </a:ext>
                </a:extLst>
              </p:cNvPr>
              <p:cNvSpPr txBox="1"/>
              <p:nvPr/>
            </p:nvSpPr>
            <p:spPr>
              <a:xfrm>
                <a:off x="7734316" y="2898493"/>
                <a:ext cx="806391" cy="327013"/>
              </a:xfrm>
              <a:prstGeom prst="rect">
                <a:avLst/>
              </a:prstGeom>
              <a:noFill/>
            </p:spPr>
            <p:txBody>
              <a:bodyPr wrap="none" rtlCol="0">
                <a:spAutoFit/>
              </a:bodyPr>
              <a:lstStyle/>
              <a:p>
                <a:r>
                  <a:rPr lang="en-US" sz="2800" dirty="0">
                    <a:solidFill>
                      <a:schemeClr val="accent1"/>
                    </a:solidFill>
                    <a:ea typeface="Amazon Ember" panose="020B0603020204020204" pitchFamily="34" charset="0"/>
                    <a:cs typeface="Amazon Ember" panose="020B0603020204020204" pitchFamily="34" charset="0"/>
                  </a:rPr>
                  <a:t>Indexes</a:t>
                </a:r>
              </a:p>
            </p:txBody>
          </p:sp>
          <p:sp>
            <p:nvSpPr>
              <p:cNvPr id="23" name="TextBox 22">
                <a:extLst>
                  <a:ext uri="{FF2B5EF4-FFF2-40B4-BE49-F238E27FC236}">
                    <a16:creationId xmlns:a16="http://schemas.microsoft.com/office/drawing/2014/main" id="{43F71B5D-0312-94AC-7563-08DA3FC942CE}"/>
                  </a:ext>
                </a:extLst>
              </p:cNvPr>
              <p:cNvSpPr txBox="1"/>
              <p:nvPr/>
            </p:nvSpPr>
            <p:spPr>
              <a:xfrm>
                <a:off x="5804579" y="2844236"/>
                <a:ext cx="650379" cy="327013"/>
              </a:xfrm>
              <a:prstGeom prst="rect">
                <a:avLst/>
              </a:prstGeom>
              <a:noFill/>
            </p:spPr>
            <p:txBody>
              <a:bodyPr wrap="none" rtlCol="0">
                <a:spAutoFit/>
              </a:bodyPr>
              <a:lstStyle/>
              <a:p>
                <a:r>
                  <a:rPr lang="en-US" sz="2800" dirty="0">
                    <a:solidFill>
                      <a:schemeClr val="accent1"/>
                    </a:solidFill>
                    <a:ea typeface="Amazon Ember" panose="020B0603020204020204" pitchFamily="34" charset="0"/>
                    <a:cs typeface="Amazon Ember" panose="020B0603020204020204" pitchFamily="34" charset="0"/>
                  </a:rPr>
                  <a:t>Views</a:t>
                </a:r>
              </a:p>
            </p:txBody>
          </p:sp>
          <p:sp>
            <p:nvSpPr>
              <p:cNvPr id="24" name="TextBox 23">
                <a:extLst>
                  <a:ext uri="{FF2B5EF4-FFF2-40B4-BE49-F238E27FC236}">
                    <a16:creationId xmlns:a16="http://schemas.microsoft.com/office/drawing/2014/main" id="{9B19CFF2-E63B-098F-235E-ECFEB01FB85F}"/>
                  </a:ext>
                </a:extLst>
              </p:cNvPr>
              <p:cNvSpPr txBox="1"/>
              <p:nvPr/>
            </p:nvSpPr>
            <p:spPr>
              <a:xfrm>
                <a:off x="7121539" y="3918559"/>
                <a:ext cx="1090242" cy="327013"/>
              </a:xfrm>
              <a:prstGeom prst="rect">
                <a:avLst/>
              </a:prstGeom>
              <a:noFill/>
            </p:spPr>
            <p:txBody>
              <a:bodyPr wrap="none" rtlCol="0">
                <a:spAutoFit/>
              </a:bodyPr>
              <a:lstStyle/>
              <a:p>
                <a:r>
                  <a:rPr lang="en-US" sz="2800" dirty="0">
                    <a:solidFill>
                      <a:schemeClr val="accent1"/>
                    </a:solidFill>
                    <a:ea typeface="Amazon Ember" panose="020B0603020204020204" pitchFamily="34" charset="0"/>
                    <a:cs typeface="Amazon Ember" panose="020B0603020204020204" pitchFamily="34" charset="0"/>
                  </a:rPr>
                  <a:t>Sequences</a:t>
                </a:r>
              </a:p>
            </p:txBody>
          </p:sp>
          <p:sp>
            <p:nvSpPr>
              <p:cNvPr id="25" name="TextBox 24">
                <a:extLst>
                  <a:ext uri="{FF2B5EF4-FFF2-40B4-BE49-F238E27FC236}">
                    <a16:creationId xmlns:a16="http://schemas.microsoft.com/office/drawing/2014/main" id="{2AED3B0D-1FC1-DFA2-8F93-A739CF7288FE}"/>
                  </a:ext>
                </a:extLst>
              </p:cNvPr>
              <p:cNvSpPr txBox="1"/>
              <p:nvPr/>
            </p:nvSpPr>
            <p:spPr>
              <a:xfrm>
                <a:off x="5744927" y="3416414"/>
                <a:ext cx="1020352" cy="327013"/>
              </a:xfrm>
              <a:prstGeom prst="rect">
                <a:avLst/>
              </a:prstGeom>
              <a:noFill/>
            </p:spPr>
            <p:txBody>
              <a:bodyPr wrap="none" rtlCol="0">
                <a:spAutoFit/>
              </a:bodyPr>
              <a:lstStyle/>
              <a:p>
                <a:r>
                  <a:rPr lang="en-US" sz="2800" i="1" dirty="0">
                    <a:solidFill>
                      <a:schemeClr val="accent1"/>
                    </a:solidFill>
                    <a:ea typeface="Amazon Ember" panose="020B0603020204020204" pitchFamily="34" charset="0"/>
                    <a:cs typeface="Amazon Ember" panose="020B0603020204020204" pitchFamily="34" charset="0"/>
                  </a:rPr>
                  <a:t>Synonyms</a:t>
                </a:r>
              </a:p>
            </p:txBody>
          </p:sp>
        </p:grpSp>
      </p:grpSp>
      <p:pic>
        <p:nvPicPr>
          <p:cNvPr id="31" name="SCTImage">
            <a:extLst>
              <a:ext uri="{FF2B5EF4-FFF2-40B4-BE49-F238E27FC236}">
                <a16:creationId xmlns:a16="http://schemas.microsoft.com/office/drawing/2014/main" id="{DF99DC49-0A3C-2E13-2478-B74B9A8873EC}"/>
              </a:ext>
            </a:extLst>
          </p:cNvPr>
          <p:cNvPicPr>
            <a:picLocks noChangeAspect="1"/>
          </p:cNvPicPr>
          <p:nvPr/>
        </p:nvPicPr>
        <p:blipFill>
          <a:blip r:embed="rId3"/>
          <a:stretch>
            <a:fillRect/>
          </a:stretch>
        </p:blipFill>
        <p:spPr>
          <a:xfrm>
            <a:off x="10181590" y="914399"/>
            <a:ext cx="1520357" cy="1520357"/>
          </a:xfrm>
          <a:prstGeom prst="rect">
            <a:avLst/>
          </a:prstGeom>
        </p:spPr>
      </p:pic>
    </p:spTree>
    <p:extLst>
      <p:ext uri="{BB962C8B-B14F-4D97-AF65-F5344CB8AC3E}">
        <p14:creationId xmlns:p14="http://schemas.microsoft.com/office/powerpoint/2010/main" val="412343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68D1-39E0-8F53-5413-4810EC3DDFE3}"/>
              </a:ext>
            </a:extLst>
          </p:cNvPr>
          <p:cNvSpPr>
            <a:spLocks noGrp="1"/>
          </p:cNvSpPr>
          <p:nvPr>
            <p:ph type="title"/>
          </p:nvPr>
        </p:nvSpPr>
        <p:spPr/>
        <p:txBody>
          <a:bodyPr/>
          <a:lstStyle/>
          <a:p>
            <a:r>
              <a:rPr lang="en-US" dirty="0"/>
              <a:t>AWS Schema Conversion Tool Tips</a:t>
            </a:r>
          </a:p>
        </p:txBody>
      </p:sp>
      <p:pic>
        <p:nvPicPr>
          <p:cNvPr id="3" name="project-view-sct">
            <a:extLst>
              <a:ext uri="{FF2B5EF4-FFF2-40B4-BE49-F238E27FC236}">
                <a16:creationId xmlns:a16="http://schemas.microsoft.com/office/drawing/2014/main" id="{65A38356-0B48-FEEE-CBFF-2B853D56F0AC}"/>
              </a:ext>
            </a:extLst>
          </p:cNvPr>
          <p:cNvPicPr>
            <a:picLocks noChangeAspect="1"/>
          </p:cNvPicPr>
          <p:nvPr/>
        </p:nvPicPr>
        <p:blipFill>
          <a:blip r:embed="rId3"/>
          <a:stretch>
            <a:fillRect/>
          </a:stretch>
        </p:blipFill>
        <p:spPr>
          <a:xfrm>
            <a:off x="359035" y="885148"/>
            <a:ext cx="9176274" cy="4443723"/>
          </a:xfrm>
          <a:prstGeom prst="rect">
            <a:avLst/>
          </a:prstGeom>
        </p:spPr>
      </p:pic>
      <p:pic>
        <p:nvPicPr>
          <p:cNvPr id="4" name="save-as-dialog">
            <a:extLst>
              <a:ext uri="{FF2B5EF4-FFF2-40B4-BE49-F238E27FC236}">
                <a16:creationId xmlns:a16="http://schemas.microsoft.com/office/drawing/2014/main" id="{019A4A9C-5D54-8105-3CFA-257E454C8B57}"/>
              </a:ext>
            </a:extLst>
          </p:cNvPr>
          <p:cNvPicPr>
            <a:picLocks noChangeAspect="1"/>
          </p:cNvPicPr>
          <p:nvPr/>
        </p:nvPicPr>
        <p:blipFill>
          <a:blip r:embed="rId4"/>
          <a:stretch>
            <a:fillRect/>
          </a:stretch>
        </p:blipFill>
        <p:spPr>
          <a:xfrm>
            <a:off x="8010095" y="2952766"/>
            <a:ext cx="3392262" cy="1774414"/>
          </a:xfrm>
          <a:prstGeom prst="rect">
            <a:avLst/>
          </a:prstGeom>
        </p:spPr>
      </p:pic>
      <p:pic>
        <p:nvPicPr>
          <p:cNvPr id="5" name="file-view">
            <a:extLst>
              <a:ext uri="{FF2B5EF4-FFF2-40B4-BE49-F238E27FC236}">
                <a16:creationId xmlns:a16="http://schemas.microsoft.com/office/drawing/2014/main" id="{A295DD67-8397-1C2C-5458-A5AE1CB43DF8}"/>
              </a:ext>
            </a:extLst>
          </p:cNvPr>
          <p:cNvPicPr>
            <a:picLocks noChangeAspect="1"/>
          </p:cNvPicPr>
          <p:nvPr/>
        </p:nvPicPr>
        <p:blipFill>
          <a:blip r:embed="rId5"/>
          <a:stretch>
            <a:fillRect/>
          </a:stretch>
        </p:blipFill>
        <p:spPr>
          <a:xfrm>
            <a:off x="6233109" y="4391581"/>
            <a:ext cx="4837106" cy="1949525"/>
          </a:xfrm>
          <a:prstGeom prst="rect">
            <a:avLst/>
          </a:prstGeom>
        </p:spPr>
      </p:pic>
      <p:pic>
        <p:nvPicPr>
          <p:cNvPr id="6" name="split-the-file">
            <a:extLst>
              <a:ext uri="{FF2B5EF4-FFF2-40B4-BE49-F238E27FC236}">
                <a16:creationId xmlns:a16="http://schemas.microsoft.com/office/drawing/2014/main" id="{8D8335AB-AC34-85C6-0851-093531051F78}"/>
              </a:ext>
            </a:extLst>
          </p:cNvPr>
          <p:cNvPicPr>
            <a:picLocks noChangeAspect="1"/>
          </p:cNvPicPr>
          <p:nvPr/>
        </p:nvPicPr>
        <p:blipFill>
          <a:blip r:embed="rId6"/>
          <a:stretch>
            <a:fillRect/>
          </a:stretch>
        </p:blipFill>
        <p:spPr>
          <a:xfrm>
            <a:off x="8997127" y="3388680"/>
            <a:ext cx="3004970" cy="1692800"/>
          </a:xfrm>
          <a:prstGeom prst="rect">
            <a:avLst/>
          </a:prstGeom>
        </p:spPr>
      </p:pic>
      <p:sp>
        <p:nvSpPr>
          <p:cNvPr id="7" name="tips">
            <a:extLst>
              <a:ext uri="{FF2B5EF4-FFF2-40B4-BE49-F238E27FC236}">
                <a16:creationId xmlns:a16="http://schemas.microsoft.com/office/drawing/2014/main" id="{646861C4-E667-62AE-5FF9-E4B68ECD6AE8}"/>
              </a:ext>
            </a:extLst>
          </p:cNvPr>
          <p:cNvSpPr txBox="1"/>
          <p:nvPr/>
        </p:nvSpPr>
        <p:spPr>
          <a:xfrm>
            <a:off x="9754795" y="793177"/>
            <a:ext cx="2189555" cy="1969770"/>
          </a:xfrm>
          <a:prstGeom prst="rect">
            <a:avLst/>
          </a:prstGeom>
          <a:noFill/>
        </p:spPr>
        <p:txBody>
          <a:bodyPr wrap="square" rtlCol="0">
            <a:spAutoFit/>
          </a:bodyPr>
          <a:lstStyle/>
          <a:p>
            <a:pPr>
              <a:spcAft>
                <a:spcPts val="600"/>
              </a:spcAft>
            </a:pPr>
            <a:r>
              <a:rPr lang="en-US" sz="1600" b="1" dirty="0">
                <a:latin typeface="+mj-lt"/>
                <a:ea typeface="Amazon Ember" panose="020B0603020204020204" pitchFamily="34" charset="0"/>
                <a:cs typeface="Amazon Ember" panose="020B0603020204020204" pitchFamily="34" charset="0"/>
              </a:rPr>
              <a:t>Save as an SQL file</a:t>
            </a:r>
          </a:p>
          <a:p>
            <a:pPr marL="171450" indent="-171450">
              <a:spcAft>
                <a:spcPts val="600"/>
              </a:spcAft>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Allows you to apply only Table DDL &amp; PK</a:t>
            </a:r>
          </a:p>
          <a:p>
            <a:pPr marL="171450" indent="-171450">
              <a:spcAft>
                <a:spcPts val="600"/>
              </a:spcAft>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Save the secondary DDL for after migration</a:t>
            </a:r>
          </a:p>
        </p:txBody>
      </p:sp>
      <p:pic>
        <p:nvPicPr>
          <p:cNvPr id="8" name="global-settings">
            <a:extLst>
              <a:ext uri="{FF2B5EF4-FFF2-40B4-BE49-F238E27FC236}">
                <a16:creationId xmlns:a16="http://schemas.microsoft.com/office/drawing/2014/main" id="{AF7F610C-671A-0661-4541-74BF5E975702}"/>
              </a:ext>
            </a:extLst>
          </p:cNvPr>
          <p:cNvPicPr>
            <a:picLocks noChangeAspect="1"/>
          </p:cNvPicPr>
          <p:nvPr/>
        </p:nvPicPr>
        <p:blipFill>
          <a:blip r:embed="rId7"/>
          <a:stretch>
            <a:fillRect/>
          </a:stretch>
        </p:blipFill>
        <p:spPr>
          <a:xfrm>
            <a:off x="6802842" y="3294756"/>
            <a:ext cx="5056144" cy="1988371"/>
          </a:xfrm>
          <a:prstGeom prst="rect">
            <a:avLst/>
          </a:prstGeom>
        </p:spPr>
      </p:pic>
      <p:cxnSp>
        <p:nvCxnSpPr>
          <p:cNvPr id="9" name="ToggleArrow">
            <a:extLst>
              <a:ext uri="{FF2B5EF4-FFF2-40B4-BE49-F238E27FC236}">
                <a16:creationId xmlns:a16="http://schemas.microsoft.com/office/drawing/2014/main" id="{D8B2FE0F-D856-925F-0C99-EFEC8677C5B9}"/>
              </a:ext>
            </a:extLst>
          </p:cNvPr>
          <p:cNvCxnSpPr>
            <a:cxnSpLocks/>
          </p:cNvCxnSpPr>
          <p:nvPr/>
        </p:nvCxnSpPr>
        <p:spPr>
          <a:xfrm flipH="1" flipV="1">
            <a:off x="2633683" y="1337310"/>
            <a:ext cx="4761527" cy="2583180"/>
          </a:xfrm>
          <a:prstGeom prst="straightConnector1">
            <a:avLst/>
          </a:prstGeom>
          <a:ln w="381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memory-management">
            <a:extLst>
              <a:ext uri="{FF2B5EF4-FFF2-40B4-BE49-F238E27FC236}">
                <a16:creationId xmlns:a16="http://schemas.microsoft.com/office/drawing/2014/main" id="{19F13895-589D-818C-C2C4-D13E2DF67E79}"/>
              </a:ext>
            </a:extLst>
          </p:cNvPr>
          <p:cNvSpPr txBox="1"/>
          <p:nvPr/>
        </p:nvSpPr>
        <p:spPr>
          <a:xfrm>
            <a:off x="313616" y="5461158"/>
            <a:ext cx="3501074" cy="984885"/>
          </a:xfrm>
          <a:prstGeom prst="rect">
            <a:avLst/>
          </a:prstGeom>
          <a:noFill/>
        </p:spPr>
        <p:txBody>
          <a:bodyPr wrap="square" rtlCol="0">
            <a:spAutoFit/>
          </a:bodyPr>
          <a:lstStyle/>
          <a:p>
            <a:pPr>
              <a:spcAft>
                <a:spcPts val="600"/>
              </a:spcAft>
            </a:pPr>
            <a:r>
              <a:rPr lang="en-US" sz="1600" b="1" dirty="0">
                <a:latin typeface="+mj-lt"/>
                <a:ea typeface="Amazon Ember" panose="020B0603020204020204" pitchFamily="34" charset="0"/>
                <a:cs typeface="Amazon Ember" panose="020B0603020204020204" pitchFamily="34" charset="0"/>
              </a:rPr>
              <a:t>Memory management</a:t>
            </a:r>
          </a:p>
          <a:p>
            <a:pPr marL="171450" lvl="1" indent="-171450">
              <a:spcAft>
                <a:spcPts val="600"/>
              </a:spcAft>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Global settings</a:t>
            </a:r>
          </a:p>
          <a:p>
            <a:pPr marL="171450" lvl="1" indent="-171450">
              <a:spcAft>
                <a:spcPts val="600"/>
              </a:spcAft>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JVM settings</a:t>
            </a:r>
          </a:p>
        </p:txBody>
      </p:sp>
      <p:sp>
        <p:nvSpPr>
          <p:cNvPr id="11" name="Rectangle 10">
            <a:extLst>
              <a:ext uri="{FF2B5EF4-FFF2-40B4-BE49-F238E27FC236}">
                <a16:creationId xmlns:a16="http://schemas.microsoft.com/office/drawing/2014/main" id="{D31031FC-379C-74F2-B210-965AC9C69206}"/>
              </a:ext>
            </a:extLst>
          </p:cNvPr>
          <p:cNvSpPr/>
          <p:nvPr/>
        </p:nvSpPr>
        <p:spPr bwMode="auto">
          <a:xfrm>
            <a:off x="359035" y="5068896"/>
            <a:ext cx="5350293" cy="354301"/>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4608" dirty="0">
              <a:solidFill>
                <a:schemeClr val="dk1"/>
              </a:solidFill>
            </a:endParaRPr>
          </a:p>
        </p:txBody>
      </p:sp>
    </p:spTree>
    <p:extLst>
      <p:ext uri="{BB962C8B-B14F-4D97-AF65-F5344CB8AC3E}">
        <p14:creationId xmlns:p14="http://schemas.microsoft.com/office/powerpoint/2010/main" val="12199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6564-F82C-0308-B8A7-F87BF6161796}"/>
              </a:ext>
            </a:extLst>
          </p:cNvPr>
          <p:cNvSpPr>
            <a:spLocks noGrp="1"/>
          </p:cNvSpPr>
          <p:nvPr>
            <p:ph type="title"/>
          </p:nvPr>
        </p:nvSpPr>
        <p:spPr/>
        <p:txBody>
          <a:bodyPr/>
          <a:lstStyle/>
          <a:p>
            <a:r>
              <a:rPr lang="en-US" dirty="0"/>
              <a:t>SCT Migration Assessment Report</a:t>
            </a:r>
          </a:p>
        </p:txBody>
      </p:sp>
      <p:pic>
        <p:nvPicPr>
          <p:cNvPr id="3" name="Content Placeholder 11">
            <a:extLst>
              <a:ext uri="{FF2B5EF4-FFF2-40B4-BE49-F238E27FC236}">
                <a16:creationId xmlns:a16="http://schemas.microsoft.com/office/drawing/2014/main" id="{8EC65A6B-74C0-8992-362F-7F8BFED1751A}"/>
              </a:ext>
            </a:extLst>
          </p:cNvPr>
          <p:cNvPicPr>
            <a:picLocks noChangeAspect="1"/>
          </p:cNvPicPr>
          <p:nvPr/>
        </p:nvPicPr>
        <p:blipFill>
          <a:blip r:embed="rId3"/>
          <a:stretch>
            <a:fillRect/>
          </a:stretch>
        </p:blipFill>
        <p:spPr>
          <a:xfrm>
            <a:off x="350378" y="1048724"/>
            <a:ext cx="4299051" cy="4810083"/>
          </a:xfrm>
          <a:prstGeom prst="rect">
            <a:avLst/>
          </a:prstGeom>
          <a:ln>
            <a:solidFill>
              <a:schemeClr val="tx2"/>
            </a:solidFill>
          </a:ln>
        </p:spPr>
      </p:pic>
      <p:sp>
        <p:nvSpPr>
          <p:cNvPr id="4" name="Rectangle 3">
            <a:extLst>
              <a:ext uri="{FF2B5EF4-FFF2-40B4-BE49-F238E27FC236}">
                <a16:creationId xmlns:a16="http://schemas.microsoft.com/office/drawing/2014/main" id="{CDB62116-6B83-66CE-72A0-8144C63C754B}"/>
              </a:ext>
            </a:extLst>
          </p:cNvPr>
          <p:cNvSpPr/>
          <p:nvPr/>
        </p:nvSpPr>
        <p:spPr>
          <a:xfrm>
            <a:off x="4816729" y="2015133"/>
            <a:ext cx="2235581" cy="2831544"/>
          </a:xfrm>
          <a:prstGeom prst="rect">
            <a:avLst/>
          </a:prstGeom>
          <a:solidFill>
            <a:schemeClr val="tx2">
              <a:lumMod val="20000"/>
              <a:lumOff val="80000"/>
            </a:schemeClr>
          </a:solidFill>
        </p:spPr>
        <p:txBody>
          <a:bodyPr wrap="square" tIns="91440" bIns="91440">
            <a:spAutoFit/>
          </a:bodyPr>
          <a:lstStyle/>
          <a:p>
            <a:pPr algn="ctr">
              <a:lnSpc>
                <a:spcPct val="90000"/>
              </a:lnSpc>
              <a:spcBef>
                <a:spcPct val="20000"/>
              </a:spcBef>
              <a:spcAft>
                <a:spcPts val="1200"/>
              </a:spcAft>
              <a:buClr>
                <a:schemeClr val="tx2"/>
              </a:buClr>
            </a:pPr>
            <a:r>
              <a:rPr lang="en-US" sz="2000" dirty="0">
                <a:cs typeface="Calibri" panose="020F0502020204030204" pitchFamily="34" charset="0"/>
              </a:rPr>
              <a:t>Connect SCT to “source” &amp; “target”</a:t>
            </a:r>
          </a:p>
          <a:p>
            <a:pPr algn="ctr">
              <a:lnSpc>
                <a:spcPct val="90000"/>
              </a:lnSpc>
              <a:spcBef>
                <a:spcPct val="20000"/>
              </a:spcBef>
              <a:spcAft>
                <a:spcPts val="1200"/>
              </a:spcAft>
              <a:buClr>
                <a:schemeClr val="tx2"/>
              </a:buClr>
            </a:pPr>
            <a:r>
              <a:rPr lang="en-US" sz="2000" dirty="0">
                <a:cs typeface="Calibri" panose="020F0502020204030204" pitchFamily="34" charset="0"/>
              </a:rPr>
              <a:t>Run “assessment report”</a:t>
            </a:r>
          </a:p>
          <a:p>
            <a:pPr algn="ctr">
              <a:lnSpc>
                <a:spcPct val="90000"/>
              </a:lnSpc>
              <a:spcBef>
                <a:spcPct val="20000"/>
              </a:spcBef>
              <a:spcAft>
                <a:spcPts val="1200"/>
              </a:spcAft>
              <a:buClr>
                <a:schemeClr val="tx2"/>
              </a:buClr>
            </a:pPr>
            <a:r>
              <a:rPr lang="en-US" sz="2000" dirty="0">
                <a:cs typeface="Calibri" panose="020F0502020204030204" pitchFamily="34" charset="0"/>
              </a:rPr>
              <a:t>Read “executive summary” &amp; follow detailed instructions</a:t>
            </a:r>
          </a:p>
        </p:txBody>
      </p:sp>
      <p:sp>
        <p:nvSpPr>
          <p:cNvPr id="9" name="TextBox 8">
            <a:extLst>
              <a:ext uri="{FF2B5EF4-FFF2-40B4-BE49-F238E27FC236}">
                <a16:creationId xmlns:a16="http://schemas.microsoft.com/office/drawing/2014/main" id="{A83434D0-1BC4-5C00-C8E5-773946359B9A}"/>
              </a:ext>
            </a:extLst>
          </p:cNvPr>
          <p:cNvSpPr txBox="1"/>
          <p:nvPr/>
        </p:nvSpPr>
        <p:spPr>
          <a:xfrm>
            <a:off x="1698919" y="6117596"/>
            <a:ext cx="8715079" cy="307777"/>
          </a:xfrm>
          <a:prstGeom prst="rect">
            <a:avLst/>
          </a:prstGeom>
          <a:noFill/>
        </p:spPr>
        <p:txBody>
          <a:bodyPr wrap="none" rtlCol="0">
            <a:spAutoFit/>
          </a:bodyPr>
          <a:lstStyle/>
          <a:p>
            <a:pPr algn="ctr"/>
            <a:r>
              <a:rPr lang="en-US" sz="1400" dirty="0">
                <a:ea typeface="Amazon Ember" panose="020B0603020204020204" pitchFamily="34" charset="0"/>
                <a:cs typeface="Amazon Ember" panose="020B0603020204020204" pitchFamily="34" charset="0"/>
              </a:rPr>
              <a:t>More: </a:t>
            </a:r>
            <a:r>
              <a:rPr lang="en-US" sz="1400" dirty="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https://docs.aws.amazon.com/SchemaConversionTool/latest/userguide/CHAP_AssessmentReport.Create.html</a:t>
            </a:r>
            <a:endParaRPr lang="en-US" sz="1400" dirty="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7C9E17DE-9364-CDE0-5A76-E5EC6621B4E8}"/>
              </a:ext>
            </a:extLst>
          </p:cNvPr>
          <p:cNvGrpSpPr/>
          <p:nvPr/>
        </p:nvGrpSpPr>
        <p:grpSpPr>
          <a:xfrm>
            <a:off x="7242093" y="872491"/>
            <a:ext cx="4619297" cy="5185409"/>
            <a:chOff x="9230913" y="1272540"/>
            <a:chExt cx="4994123" cy="5606172"/>
          </a:xfrm>
        </p:grpSpPr>
        <p:sp>
          <p:nvSpPr>
            <p:cNvPr id="18" name="Rectangle 17">
              <a:extLst>
                <a:ext uri="{FF2B5EF4-FFF2-40B4-BE49-F238E27FC236}">
                  <a16:creationId xmlns:a16="http://schemas.microsoft.com/office/drawing/2014/main" id="{9C5D1CC6-FC45-F273-5397-DBAD69C9F91D}"/>
                </a:ext>
              </a:extLst>
            </p:cNvPr>
            <p:cNvSpPr/>
            <p:nvPr/>
          </p:nvSpPr>
          <p:spPr bwMode="auto">
            <a:xfrm>
              <a:off x="9914249" y="3804949"/>
              <a:ext cx="447518" cy="54974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F2F097F-C2DB-3DE2-CF5C-A06D3AFE84B0}"/>
                </a:ext>
              </a:extLst>
            </p:cNvPr>
            <p:cNvSpPr/>
            <p:nvPr/>
          </p:nvSpPr>
          <p:spPr bwMode="auto">
            <a:xfrm>
              <a:off x="10597584" y="3804949"/>
              <a:ext cx="1130333" cy="54974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5EEA6DD-8F7A-5A8F-D314-927AB157EF65}"/>
                </a:ext>
              </a:extLst>
            </p:cNvPr>
            <p:cNvSpPr/>
            <p:nvPr/>
          </p:nvSpPr>
          <p:spPr bwMode="auto">
            <a:xfrm>
              <a:off x="9914247" y="5168890"/>
              <a:ext cx="447518" cy="54974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1A1C5B9-D0C5-443A-5000-F85CDA64A572}"/>
                </a:ext>
              </a:extLst>
            </p:cNvPr>
            <p:cNvSpPr/>
            <p:nvPr/>
          </p:nvSpPr>
          <p:spPr bwMode="auto">
            <a:xfrm>
              <a:off x="10597584" y="5082561"/>
              <a:ext cx="1130333" cy="6360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3829F3A-7A29-C23E-7FFB-EC6E973E7E2C}"/>
                </a:ext>
              </a:extLst>
            </p:cNvPr>
            <p:cNvGrpSpPr/>
            <p:nvPr/>
          </p:nvGrpSpPr>
          <p:grpSpPr>
            <a:xfrm>
              <a:off x="9230913" y="1272540"/>
              <a:ext cx="4994123" cy="5606172"/>
              <a:chOff x="9230913" y="1479055"/>
              <a:chExt cx="4994123" cy="5606172"/>
            </a:xfrm>
          </p:grpSpPr>
          <p:grpSp>
            <p:nvGrpSpPr>
              <p:cNvPr id="23" name="Group 22">
                <a:extLst>
                  <a:ext uri="{FF2B5EF4-FFF2-40B4-BE49-F238E27FC236}">
                    <a16:creationId xmlns:a16="http://schemas.microsoft.com/office/drawing/2014/main" id="{BA6D8930-1AE0-842D-B9A8-DE924F046115}"/>
                  </a:ext>
                </a:extLst>
              </p:cNvPr>
              <p:cNvGrpSpPr/>
              <p:nvPr/>
            </p:nvGrpSpPr>
            <p:grpSpPr>
              <a:xfrm>
                <a:off x="9230913" y="1479055"/>
                <a:ext cx="4994123" cy="5606172"/>
                <a:chOff x="9230913" y="1479055"/>
                <a:chExt cx="4994123" cy="5606172"/>
              </a:xfrm>
            </p:grpSpPr>
            <p:pic>
              <p:nvPicPr>
                <p:cNvPr id="25" name="Picture 24">
                  <a:extLst>
                    <a:ext uri="{FF2B5EF4-FFF2-40B4-BE49-F238E27FC236}">
                      <a16:creationId xmlns:a16="http://schemas.microsoft.com/office/drawing/2014/main" id="{FB0A590D-3F47-72DF-FC0F-CBDC0D5D458C}"/>
                    </a:ext>
                  </a:extLst>
                </p:cNvPr>
                <p:cNvPicPr>
                  <a:picLocks noChangeAspect="1"/>
                </p:cNvPicPr>
                <p:nvPr/>
              </p:nvPicPr>
              <p:blipFill>
                <a:blip r:embed="rId5"/>
                <a:stretch>
                  <a:fillRect/>
                </a:stretch>
              </p:blipFill>
              <p:spPr>
                <a:xfrm>
                  <a:off x="9230913" y="1479055"/>
                  <a:ext cx="4994123" cy="5603525"/>
                </a:xfrm>
                <a:prstGeom prst="rect">
                  <a:avLst/>
                </a:prstGeom>
                <a:ln>
                  <a:solidFill>
                    <a:schemeClr val="tx2"/>
                  </a:solidFill>
                </a:ln>
              </p:spPr>
            </p:pic>
            <p:sp>
              <p:nvSpPr>
                <p:cNvPr id="26" name="Rectangle 25">
                  <a:extLst>
                    <a:ext uri="{FF2B5EF4-FFF2-40B4-BE49-F238E27FC236}">
                      <a16:creationId xmlns:a16="http://schemas.microsoft.com/office/drawing/2014/main" id="{8A4FB111-4D06-4EFC-0FE8-1D8290DF3F8C}"/>
                    </a:ext>
                  </a:extLst>
                </p:cNvPr>
                <p:cNvSpPr/>
                <p:nvPr/>
              </p:nvSpPr>
              <p:spPr bwMode="auto">
                <a:xfrm>
                  <a:off x="9914247" y="6572552"/>
                  <a:ext cx="447518" cy="512675"/>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6917-5052-B80C-88A1-FF0D1C5167B4}"/>
                    </a:ext>
                  </a:extLst>
                </p:cNvPr>
                <p:cNvSpPr/>
                <p:nvPr/>
              </p:nvSpPr>
              <p:spPr bwMode="auto">
                <a:xfrm>
                  <a:off x="10600081" y="6532834"/>
                  <a:ext cx="891864" cy="55239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17D308C0-F534-7C00-2F53-6060DC435EC5}"/>
                  </a:ext>
                </a:extLst>
              </p:cNvPr>
              <p:cNvSpPr/>
              <p:nvPr/>
            </p:nvSpPr>
            <p:spPr>
              <a:xfrm>
                <a:off x="12981214" y="1479055"/>
                <a:ext cx="985191" cy="2354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550864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29">
            <a:extLst>
              <a:ext uri="{FF2B5EF4-FFF2-40B4-BE49-F238E27FC236}">
                <a16:creationId xmlns:a16="http://schemas.microsoft.com/office/drawing/2014/main" id="{851583AE-FD09-4562-9898-12A4B1179151}"/>
              </a:ext>
            </a:extLst>
          </p:cNvPr>
          <p:cNvSpPr/>
          <p:nvPr/>
        </p:nvSpPr>
        <p:spPr>
          <a:xfrm rot="16200000">
            <a:off x="-900403" y="900404"/>
            <a:ext cx="6858000" cy="50571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47" dirty="0"/>
          </a:p>
        </p:txBody>
      </p:sp>
      <p:sp>
        <p:nvSpPr>
          <p:cNvPr id="5" name="Текст 18">
            <a:extLst>
              <a:ext uri="{FF2B5EF4-FFF2-40B4-BE49-F238E27FC236}">
                <a16:creationId xmlns:a16="http://schemas.microsoft.com/office/drawing/2014/main" id="{46AEFF09-8B79-49D4-A6FB-1A7E623150F1}"/>
              </a:ext>
            </a:extLst>
          </p:cNvPr>
          <p:cNvSpPr txBox="1">
            <a:spLocks/>
          </p:cNvSpPr>
          <p:nvPr/>
        </p:nvSpPr>
        <p:spPr>
          <a:xfrm>
            <a:off x="347246" y="796422"/>
            <a:ext cx="2926896" cy="1414463"/>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5"/>
              </a:buBlip>
              <a:defRPr sz="2400" kern="1200">
                <a:solidFill>
                  <a:schemeClr val="tx1"/>
                </a:solidFill>
                <a:latin typeface="+mn-lt"/>
                <a:ea typeface="+mn-ea"/>
                <a:cs typeface="+mn-cs"/>
              </a:defRPr>
            </a:lvl1pPr>
            <a:lvl2pPr marL="739775" indent="-34290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2200" kern="1200" dirty="0">
                <a:solidFill>
                  <a:schemeClr val="tx1"/>
                </a:solidFill>
                <a:latin typeface="+mn-lt"/>
                <a:ea typeface="+mn-ea"/>
                <a:cs typeface="+mn-cs"/>
              </a:defRPr>
            </a:lvl2pPr>
            <a:lvl3pPr marL="1027113" indent="-34290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2000" kern="1200" dirty="0">
                <a:solidFill>
                  <a:schemeClr val="tx1"/>
                </a:solidFill>
                <a:latin typeface="+mn-lt"/>
                <a:ea typeface="+mn-ea"/>
                <a:cs typeface="+mn-cs"/>
              </a:defRPr>
            </a:lvl3pPr>
            <a:lvl4pPr marL="1201738" indent="-28575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1800" kern="1200" dirty="0">
                <a:solidFill>
                  <a:schemeClr val="tx1"/>
                </a:solidFill>
                <a:latin typeface="+mn-lt"/>
                <a:ea typeface="+mn-ea"/>
                <a:cs typeface="+mn-cs"/>
              </a:defRPr>
            </a:lvl4pPr>
            <a:lvl5pPr marL="1422400" indent="-28575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3301">
              <a:lnSpc>
                <a:spcPct val="90000"/>
              </a:lnSpc>
              <a:spcBef>
                <a:spcPts val="999"/>
              </a:spcBef>
              <a:spcAft>
                <a:spcPts val="0"/>
              </a:spcAft>
              <a:buNone/>
              <a:defRPr/>
            </a:pPr>
            <a:r>
              <a:rPr lang="en-US" sz="3600" b="1" dirty="0">
                <a:solidFill>
                  <a:schemeClr val="accent1"/>
                </a:solidFill>
                <a:latin typeface="+mj-lt"/>
              </a:rPr>
              <a:t>Datavail at a Glance</a:t>
            </a:r>
          </a:p>
        </p:txBody>
      </p:sp>
      <p:sp>
        <p:nvSpPr>
          <p:cNvPr id="6" name="Текст 19">
            <a:extLst>
              <a:ext uri="{FF2B5EF4-FFF2-40B4-BE49-F238E27FC236}">
                <a16:creationId xmlns:a16="http://schemas.microsoft.com/office/drawing/2014/main" id="{5EED1BB6-4066-4476-816A-9F89BF6D6624}"/>
              </a:ext>
            </a:extLst>
          </p:cNvPr>
          <p:cNvSpPr txBox="1">
            <a:spLocks/>
          </p:cNvSpPr>
          <p:nvPr/>
        </p:nvSpPr>
        <p:spPr>
          <a:xfrm>
            <a:off x="347246" y="2003310"/>
            <a:ext cx="2759748" cy="2105025"/>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5"/>
              </a:buBlip>
              <a:defRPr sz="2400" kern="1200">
                <a:solidFill>
                  <a:schemeClr val="tx1"/>
                </a:solidFill>
                <a:latin typeface="+mn-lt"/>
                <a:ea typeface="+mn-ea"/>
                <a:cs typeface="+mn-cs"/>
              </a:defRPr>
            </a:lvl1pPr>
            <a:lvl2pPr marL="739775" indent="-34290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2200" kern="1200" dirty="0">
                <a:solidFill>
                  <a:schemeClr val="tx1"/>
                </a:solidFill>
                <a:latin typeface="+mn-lt"/>
                <a:ea typeface="+mn-ea"/>
                <a:cs typeface="+mn-cs"/>
              </a:defRPr>
            </a:lvl2pPr>
            <a:lvl3pPr marL="1027113" indent="-34290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2000" kern="1200" dirty="0">
                <a:solidFill>
                  <a:schemeClr val="tx1"/>
                </a:solidFill>
                <a:latin typeface="+mn-lt"/>
                <a:ea typeface="+mn-ea"/>
                <a:cs typeface="+mn-cs"/>
              </a:defRPr>
            </a:lvl3pPr>
            <a:lvl4pPr marL="1201738" indent="-28575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1800" kern="1200" dirty="0">
                <a:solidFill>
                  <a:schemeClr val="tx1"/>
                </a:solidFill>
                <a:latin typeface="+mn-lt"/>
                <a:ea typeface="+mn-ea"/>
                <a:cs typeface="+mn-cs"/>
              </a:defRPr>
            </a:lvl4pPr>
            <a:lvl5pPr marL="1422400" indent="-285750"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defRPr/>
            </a:pPr>
            <a:r>
              <a:rPr lang="en-US" sz="1800" dirty="0">
                <a:solidFill>
                  <a:schemeClr val="accent1"/>
                </a:solidFill>
                <a:cs typeface="Calibri" panose="020F0502020204030204" pitchFamily="34" charset="0"/>
              </a:rPr>
              <a:t>Delivering a superior approach to leveraging data </a:t>
            </a:r>
            <a:r>
              <a:rPr lang="en-US" sz="1800">
                <a:solidFill>
                  <a:schemeClr val="accent1"/>
                </a:solidFill>
                <a:cs typeface="Calibri" panose="020F0502020204030204" pitchFamily="34" charset="0"/>
              </a:rPr>
              <a:t>through the application </a:t>
            </a:r>
            <a:r>
              <a:rPr lang="en-US" sz="1800" dirty="0">
                <a:solidFill>
                  <a:schemeClr val="accent1"/>
                </a:solidFill>
                <a:cs typeface="Calibri" panose="020F0502020204030204" pitchFamily="34" charset="0"/>
              </a:rPr>
              <a:t>of a tech-enabled global delivery model &amp; deep specialization in databases, data management, and application services.</a:t>
            </a:r>
          </a:p>
        </p:txBody>
      </p:sp>
      <p:pic>
        <p:nvPicPr>
          <p:cNvPr id="18" name="Picture Placeholder 3">
            <a:extLst>
              <a:ext uri="{FF2B5EF4-FFF2-40B4-BE49-F238E27FC236}">
                <a16:creationId xmlns:a16="http://schemas.microsoft.com/office/drawing/2014/main" id="{7E04F027-35E3-45A1-9DA4-5FD72CCA3C66}"/>
              </a:ext>
            </a:extLst>
          </p:cNvPr>
          <p:cNvPicPr>
            <a:picLocks noChangeAspect="1"/>
          </p:cNvPicPr>
          <p:nvPr/>
        </p:nvPicPr>
        <p:blipFill rotWithShape="1">
          <a:blip r:embed="rId6">
            <a:extLst>
              <a:ext uri="{28A0092B-C50C-407E-A947-70E740481C1C}">
                <a14:useLocalDpi xmlns:a14="http://schemas.microsoft.com/office/drawing/2010/main" val="0"/>
              </a:ext>
            </a:extLst>
          </a:blip>
          <a:srcRect l="41321" r="31593"/>
          <a:stretch/>
        </p:blipFill>
        <p:spPr bwMode="auto">
          <a:xfrm>
            <a:off x="3578942" y="608525"/>
            <a:ext cx="2930013" cy="54086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 name="Group 57">
            <a:extLst>
              <a:ext uri="{FF2B5EF4-FFF2-40B4-BE49-F238E27FC236}">
                <a16:creationId xmlns:a16="http://schemas.microsoft.com/office/drawing/2014/main" id="{491B8B97-FA29-42AB-BAB3-A902D26C7B7C}"/>
              </a:ext>
            </a:extLst>
          </p:cNvPr>
          <p:cNvGrpSpPr/>
          <p:nvPr/>
        </p:nvGrpSpPr>
        <p:grpSpPr>
          <a:xfrm>
            <a:off x="9395930" y="478873"/>
            <a:ext cx="2736701" cy="2562598"/>
            <a:chOff x="9125339" y="721479"/>
            <a:chExt cx="2736701" cy="2562598"/>
          </a:xfrm>
        </p:grpSpPr>
        <p:grpSp>
          <p:nvGrpSpPr>
            <p:cNvPr id="39" name="Group 38">
              <a:extLst>
                <a:ext uri="{FF2B5EF4-FFF2-40B4-BE49-F238E27FC236}">
                  <a16:creationId xmlns:a16="http://schemas.microsoft.com/office/drawing/2014/main" id="{456BC62B-1A07-4A84-89E6-4B9343DA624E}"/>
                </a:ext>
              </a:extLst>
            </p:cNvPr>
            <p:cNvGrpSpPr/>
            <p:nvPr/>
          </p:nvGrpSpPr>
          <p:grpSpPr>
            <a:xfrm>
              <a:off x="9125339" y="721479"/>
              <a:ext cx="2736701" cy="927894"/>
              <a:chOff x="7582050" y="2989263"/>
              <a:chExt cx="2736701" cy="927894"/>
            </a:xfrm>
          </p:grpSpPr>
          <p:sp>
            <p:nvSpPr>
              <p:cNvPr id="43" name="Текст 1">
                <a:extLst>
                  <a:ext uri="{FF2B5EF4-FFF2-40B4-BE49-F238E27FC236}">
                    <a16:creationId xmlns:a16="http://schemas.microsoft.com/office/drawing/2014/main" id="{7BEBBC97-EE29-4FC4-828A-BFCCEACC3F15}"/>
                  </a:ext>
                </a:extLst>
              </p:cNvPr>
              <p:cNvSpPr txBox="1">
                <a:spLocks/>
              </p:cNvSpPr>
              <p:nvPr/>
            </p:nvSpPr>
            <p:spPr>
              <a:xfrm>
                <a:off x="7582050" y="2989263"/>
                <a:ext cx="2736701" cy="92789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7491" b="1" dirty="0">
                    <a:solidFill>
                      <a:schemeClr val="accent1"/>
                    </a:solidFill>
                    <a:latin typeface="+mj-lt"/>
                  </a:rPr>
                  <a:t>$25</a:t>
                </a:r>
              </a:p>
            </p:txBody>
          </p:sp>
          <p:sp>
            <p:nvSpPr>
              <p:cNvPr id="44" name="Текст 1">
                <a:extLst>
                  <a:ext uri="{FF2B5EF4-FFF2-40B4-BE49-F238E27FC236}">
                    <a16:creationId xmlns:a16="http://schemas.microsoft.com/office/drawing/2014/main" id="{00E884BC-4D10-4602-A5F9-4ECAD52DF4A7}"/>
                  </a:ext>
                </a:extLst>
              </p:cNvPr>
              <p:cNvSpPr txBox="1">
                <a:spLocks/>
              </p:cNvSpPr>
              <p:nvPr/>
            </p:nvSpPr>
            <p:spPr>
              <a:xfrm>
                <a:off x="9636238" y="3059568"/>
                <a:ext cx="638969" cy="29845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1698" b="1" dirty="0">
                    <a:solidFill>
                      <a:schemeClr val="accent1"/>
                    </a:solidFill>
                    <a:latin typeface="+mj-lt"/>
                  </a:rPr>
                  <a:t>M</a:t>
                </a:r>
              </a:p>
            </p:txBody>
          </p:sp>
        </p:grpSp>
        <p:sp>
          <p:nvSpPr>
            <p:cNvPr id="41" name="Прямоугольник 22">
              <a:extLst>
                <a:ext uri="{FF2B5EF4-FFF2-40B4-BE49-F238E27FC236}">
                  <a16:creationId xmlns:a16="http://schemas.microsoft.com/office/drawing/2014/main" id="{CAFE51D3-1518-43B5-A003-BC8FE64612C4}"/>
                </a:ext>
              </a:extLst>
            </p:cNvPr>
            <p:cNvSpPr/>
            <p:nvPr/>
          </p:nvSpPr>
          <p:spPr>
            <a:xfrm>
              <a:off x="9416967" y="1750508"/>
              <a:ext cx="2153444" cy="369332"/>
            </a:xfrm>
            <a:prstGeom prst="rect">
              <a:avLst/>
            </a:prstGeom>
          </p:spPr>
          <p:txBody>
            <a:bodyPr>
              <a:spAutoFit/>
            </a:bodyPr>
            <a:lstStyle/>
            <a:p>
              <a:pPr algn="ctr">
                <a:defRPr/>
              </a:pPr>
              <a:r>
                <a:rPr lang="en-US" b="1" dirty="0">
                  <a:solidFill>
                    <a:schemeClr val="accent1"/>
                  </a:solidFill>
                </a:rPr>
                <a:t>Invested</a:t>
              </a:r>
            </a:p>
          </p:txBody>
        </p:sp>
        <p:sp>
          <p:nvSpPr>
            <p:cNvPr id="42" name="Прямоугольник 23">
              <a:extLst>
                <a:ext uri="{FF2B5EF4-FFF2-40B4-BE49-F238E27FC236}">
                  <a16:creationId xmlns:a16="http://schemas.microsoft.com/office/drawing/2014/main" id="{3E37786A-949F-4AF4-AC88-7DC7F4754C2C}"/>
                </a:ext>
              </a:extLst>
            </p:cNvPr>
            <p:cNvSpPr/>
            <p:nvPr/>
          </p:nvSpPr>
          <p:spPr>
            <a:xfrm>
              <a:off x="9416967" y="2053151"/>
              <a:ext cx="2153444" cy="738664"/>
            </a:xfrm>
            <a:prstGeom prst="rect">
              <a:avLst/>
            </a:prstGeom>
          </p:spPr>
          <p:txBody>
            <a:bodyPr>
              <a:spAutoFit/>
            </a:bodyPr>
            <a:lstStyle/>
            <a:p>
              <a:pPr algn="ctr">
                <a:defRPr/>
              </a:pPr>
              <a:r>
                <a:rPr lang="en-US" sz="1400" dirty="0"/>
                <a:t>in IP that improves the service experience and drives efficiency</a:t>
              </a:r>
            </a:p>
          </p:txBody>
        </p:sp>
        <p:grpSp>
          <p:nvGrpSpPr>
            <p:cNvPr id="3" name="Group 2">
              <a:extLst>
                <a:ext uri="{FF2B5EF4-FFF2-40B4-BE49-F238E27FC236}">
                  <a16:creationId xmlns:a16="http://schemas.microsoft.com/office/drawing/2014/main" id="{F7D1B812-D0A9-4740-AC78-CB55D9D9B7C2}"/>
                </a:ext>
              </a:extLst>
            </p:cNvPr>
            <p:cNvGrpSpPr/>
            <p:nvPr/>
          </p:nvGrpSpPr>
          <p:grpSpPr>
            <a:xfrm>
              <a:off x="9484420" y="2910053"/>
              <a:ext cx="2139806" cy="374024"/>
              <a:chOff x="9548139" y="2904448"/>
              <a:chExt cx="2469737" cy="431693"/>
            </a:xfrm>
          </p:grpSpPr>
          <p:pic>
            <p:nvPicPr>
              <p:cNvPr id="52" name="Picture 51">
                <a:extLst>
                  <a:ext uri="{FF2B5EF4-FFF2-40B4-BE49-F238E27FC236}">
                    <a16:creationId xmlns:a16="http://schemas.microsoft.com/office/drawing/2014/main" id="{8F442D9C-12E7-42E4-BBD9-CF1126DF4F0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548139" y="2904448"/>
                <a:ext cx="1054478" cy="428316"/>
              </a:xfrm>
              <a:prstGeom prst="rect">
                <a:avLst/>
              </a:prstGeom>
            </p:spPr>
          </p:pic>
          <p:pic>
            <p:nvPicPr>
              <p:cNvPr id="53" name="Picture 52">
                <a:extLst>
                  <a:ext uri="{FF2B5EF4-FFF2-40B4-BE49-F238E27FC236}">
                    <a16:creationId xmlns:a16="http://schemas.microsoft.com/office/drawing/2014/main" id="{9A7158B9-DA4D-49BE-99DC-9BCB17AFE58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904135" y="2911476"/>
                <a:ext cx="1113741" cy="424665"/>
              </a:xfrm>
              <a:prstGeom prst="rect">
                <a:avLst/>
              </a:prstGeom>
            </p:spPr>
          </p:pic>
        </p:grpSp>
      </p:grpSp>
      <p:grpSp>
        <p:nvGrpSpPr>
          <p:cNvPr id="59" name="Group 58">
            <a:extLst>
              <a:ext uri="{FF2B5EF4-FFF2-40B4-BE49-F238E27FC236}">
                <a16:creationId xmlns:a16="http://schemas.microsoft.com/office/drawing/2014/main" id="{5046EB4A-D2BE-426A-9109-AEBDBB343454}"/>
              </a:ext>
            </a:extLst>
          </p:cNvPr>
          <p:cNvGrpSpPr/>
          <p:nvPr/>
        </p:nvGrpSpPr>
        <p:grpSpPr>
          <a:xfrm>
            <a:off x="6873246" y="478873"/>
            <a:ext cx="2202913" cy="2572546"/>
            <a:chOff x="6882577" y="721479"/>
            <a:chExt cx="2202913" cy="2572546"/>
          </a:xfrm>
        </p:grpSpPr>
        <p:grpSp>
          <p:nvGrpSpPr>
            <p:cNvPr id="25" name="Group 24">
              <a:extLst>
                <a:ext uri="{FF2B5EF4-FFF2-40B4-BE49-F238E27FC236}">
                  <a16:creationId xmlns:a16="http://schemas.microsoft.com/office/drawing/2014/main" id="{F76ED148-F034-4BCC-975A-FA03B04D5C59}"/>
                </a:ext>
              </a:extLst>
            </p:cNvPr>
            <p:cNvGrpSpPr/>
            <p:nvPr/>
          </p:nvGrpSpPr>
          <p:grpSpPr>
            <a:xfrm>
              <a:off x="6906914" y="721479"/>
              <a:ext cx="2154238" cy="927894"/>
              <a:chOff x="1815307" y="2989263"/>
              <a:chExt cx="2154238" cy="927894"/>
            </a:xfrm>
          </p:grpSpPr>
          <p:sp>
            <p:nvSpPr>
              <p:cNvPr id="29" name="Текст 1">
                <a:extLst>
                  <a:ext uri="{FF2B5EF4-FFF2-40B4-BE49-F238E27FC236}">
                    <a16:creationId xmlns:a16="http://schemas.microsoft.com/office/drawing/2014/main" id="{53E5067F-A77C-4BBE-866E-948FFFF6372B}"/>
                  </a:ext>
                </a:extLst>
              </p:cNvPr>
              <p:cNvSpPr txBox="1">
                <a:spLocks/>
              </p:cNvSpPr>
              <p:nvPr/>
            </p:nvSpPr>
            <p:spPr>
              <a:xfrm>
                <a:off x="1815307" y="2989263"/>
                <a:ext cx="2154238" cy="92789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7491" b="1" dirty="0">
                    <a:solidFill>
                      <a:schemeClr val="accent1"/>
                    </a:solidFill>
                    <a:latin typeface="+mj-lt"/>
                  </a:rPr>
                  <a:t>16</a:t>
                </a:r>
              </a:p>
            </p:txBody>
          </p:sp>
          <p:sp>
            <p:nvSpPr>
              <p:cNvPr id="30" name="Текст 1">
                <a:extLst>
                  <a:ext uri="{FF2B5EF4-FFF2-40B4-BE49-F238E27FC236}">
                    <a16:creationId xmlns:a16="http://schemas.microsoft.com/office/drawing/2014/main" id="{D3D96787-0F9D-4012-ABCF-4FA0A5ED04DD}"/>
                  </a:ext>
                </a:extLst>
              </p:cNvPr>
              <p:cNvSpPr txBox="1">
                <a:spLocks/>
              </p:cNvSpPr>
              <p:nvPr/>
            </p:nvSpPr>
            <p:spPr>
              <a:xfrm>
                <a:off x="3329782" y="3059568"/>
                <a:ext cx="639763" cy="29845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1698" b="1" dirty="0">
                    <a:solidFill>
                      <a:schemeClr val="accent1"/>
                    </a:solidFill>
                    <a:latin typeface="+mj-lt"/>
                  </a:rPr>
                  <a:t>+</a:t>
                </a:r>
              </a:p>
            </p:txBody>
          </p:sp>
        </p:grpSp>
        <p:sp>
          <p:nvSpPr>
            <p:cNvPr id="27" name="Прямоугольник 22">
              <a:extLst>
                <a:ext uri="{FF2B5EF4-FFF2-40B4-BE49-F238E27FC236}">
                  <a16:creationId xmlns:a16="http://schemas.microsoft.com/office/drawing/2014/main" id="{997F6C46-6436-45CC-844B-F35DA386620F}"/>
                </a:ext>
              </a:extLst>
            </p:cNvPr>
            <p:cNvSpPr/>
            <p:nvPr/>
          </p:nvSpPr>
          <p:spPr>
            <a:xfrm>
              <a:off x="6907311" y="1750508"/>
              <a:ext cx="2153444" cy="369332"/>
            </a:xfrm>
            <a:prstGeom prst="rect">
              <a:avLst/>
            </a:prstGeom>
          </p:spPr>
          <p:txBody>
            <a:bodyPr>
              <a:spAutoFit/>
            </a:bodyPr>
            <a:lstStyle/>
            <a:p>
              <a:pPr algn="ctr">
                <a:defRPr/>
              </a:pPr>
              <a:r>
                <a:rPr lang="en-US" b="1" dirty="0">
                  <a:solidFill>
                    <a:schemeClr val="accent1"/>
                  </a:solidFill>
                </a:rPr>
                <a:t>Years</a:t>
              </a:r>
            </a:p>
          </p:txBody>
        </p:sp>
        <p:sp>
          <p:nvSpPr>
            <p:cNvPr id="28" name="Прямоугольник 23">
              <a:extLst>
                <a:ext uri="{FF2B5EF4-FFF2-40B4-BE49-F238E27FC236}">
                  <a16:creationId xmlns:a16="http://schemas.microsoft.com/office/drawing/2014/main" id="{E8AEB51D-3995-4153-B3B4-E98CE30F1411}"/>
                </a:ext>
              </a:extLst>
            </p:cNvPr>
            <p:cNvSpPr/>
            <p:nvPr/>
          </p:nvSpPr>
          <p:spPr>
            <a:xfrm>
              <a:off x="6907311" y="2053151"/>
              <a:ext cx="2153444" cy="738664"/>
            </a:xfrm>
            <a:prstGeom prst="rect">
              <a:avLst/>
            </a:prstGeom>
          </p:spPr>
          <p:txBody>
            <a:bodyPr>
              <a:spAutoFit/>
            </a:bodyPr>
            <a:lstStyle/>
            <a:p>
              <a:pPr algn="ctr">
                <a:defRPr/>
              </a:pPr>
              <a:r>
                <a:rPr lang="en-US" sz="1400" dirty="0"/>
                <a:t>building and operating mission critical data and application systems</a:t>
              </a:r>
            </a:p>
          </p:txBody>
        </p:sp>
        <p:grpSp>
          <p:nvGrpSpPr>
            <p:cNvPr id="22" name="Group 21">
              <a:extLst>
                <a:ext uri="{FF2B5EF4-FFF2-40B4-BE49-F238E27FC236}">
                  <a16:creationId xmlns:a16="http://schemas.microsoft.com/office/drawing/2014/main" id="{E8E47FBA-C0A9-49DD-965A-9BDD99CF9007}"/>
                </a:ext>
              </a:extLst>
            </p:cNvPr>
            <p:cNvGrpSpPr/>
            <p:nvPr/>
          </p:nvGrpSpPr>
          <p:grpSpPr>
            <a:xfrm>
              <a:off x="6882577" y="2893934"/>
              <a:ext cx="2202913" cy="400091"/>
              <a:chOff x="6904645" y="2772950"/>
              <a:chExt cx="2202913" cy="400091"/>
            </a:xfrm>
          </p:grpSpPr>
          <p:pic>
            <p:nvPicPr>
              <p:cNvPr id="55" name="Picture 54" descr="A picture containing drawing&#10;&#10;Description automatically generated">
                <a:extLst>
                  <a:ext uri="{FF2B5EF4-FFF2-40B4-BE49-F238E27FC236}">
                    <a16:creationId xmlns:a16="http://schemas.microsoft.com/office/drawing/2014/main" id="{67F5D038-6649-4218-8045-D0C0B5B226AB}"/>
                  </a:ext>
                </a:extLst>
              </p:cNvPr>
              <p:cNvPicPr>
                <a:picLocks noChangeAspect="1"/>
              </p:cNvPicPr>
              <p:nvPr/>
            </p:nvPicPr>
            <p:blipFill rotWithShape="1">
              <a:blip r:embed="rId9">
                <a:extLst>
                  <a:ext uri="{28A0092B-C50C-407E-A947-70E740481C1C}">
                    <a14:useLocalDpi xmlns:a14="http://schemas.microsoft.com/office/drawing/2010/main" val="0"/>
                  </a:ext>
                </a:extLst>
              </a:blip>
              <a:srcRect l="22451" t="9205" r="20497" b="17854"/>
              <a:stretch/>
            </p:blipFill>
            <p:spPr>
              <a:xfrm>
                <a:off x="8593494" y="2772950"/>
                <a:ext cx="514064" cy="399458"/>
              </a:xfrm>
              <a:prstGeom prst="rect">
                <a:avLst/>
              </a:prstGeom>
            </p:spPr>
          </p:pic>
          <p:pic>
            <p:nvPicPr>
              <p:cNvPr id="10" name="Picture 9" descr="A picture containing text, tableware, plate, dishware&#10;&#10;Description automatically generated">
                <a:extLst>
                  <a:ext uri="{FF2B5EF4-FFF2-40B4-BE49-F238E27FC236}">
                    <a16:creationId xmlns:a16="http://schemas.microsoft.com/office/drawing/2014/main" id="{B9D9618C-ABE5-417B-AB80-B19F0EE85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7862" y="2832967"/>
                <a:ext cx="474803" cy="284090"/>
              </a:xfrm>
              <a:prstGeom prst="rect">
                <a:avLst/>
              </a:prstGeom>
            </p:spPr>
          </p:pic>
          <p:pic>
            <p:nvPicPr>
              <p:cNvPr id="12" name="Picture 11" descr="Logo&#10;&#10;Description automatically generated">
                <a:extLst>
                  <a:ext uri="{FF2B5EF4-FFF2-40B4-BE49-F238E27FC236}">
                    <a16:creationId xmlns:a16="http://schemas.microsoft.com/office/drawing/2014/main" id="{75B5D0E7-2C58-4BB8-B8EB-72B4486689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4645" y="2776984"/>
                <a:ext cx="752388" cy="396057"/>
              </a:xfrm>
              <a:prstGeom prst="rect">
                <a:avLst/>
              </a:prstGeom>
            </p:spPr>
          </p:pic>
        </p:grpSp>
      </p:grpSp>
      <p:grpSp>
        <p:nvGrpSpPr>
          <p:cNvPr id="60" name="Group 59">
            <a:extLst>
              <a:ext uri="{FF2B5EF4-FFF2-40B4-BE49-F238E27FC236}">
                <a16:creationId xmlns:a16="http://schemas.microsoft.com/office/drawing/2014/main" id="{2BA6CBA9-7517-48F1-B758-329604B9EAD2}"/>
              </a:ext>
            </a:extLst>
          </p:cNvPr>
          <p:cNvGrpSpPr/>
          <p:nvPr/>
        </p:nvGrpSpPr>
        <p:grpSpPr>
          <a:xfrm>
            <a:off x="7716942" y="3703184"/>
            <a:ext cx="3361106" cy="2459134"/>
            <a:chOff x="7782253" y="3656529"/>
            <a:chExt cx="3361106" cy="2459134"/>
          </a:xfrm>
        </p:grpSpPr>
        <p:grpSp>
          <p:nvGrpSpPr>
            <p:cNvPr id="32" name="Group 31">
              <a:extLst>
                <a:ext uri="{FF2B5EF4-FFF2-40B4-BE49-F238E27FC236}">
                  <a16:creationId xmlns:a16="http://schemas.microsoft.com/office/drawing/2014/main" id="{081B99D0-697F-4796-9DFD-DDC0EB663BD4}"/>
                </a:ext>
              </a:extLst>
            </p:cNvPr>
            <p:cNvGrpSpPr/>
            <p:nvPr/>
          </p:nvGrpSpPr>
          <p:grpSpPr>
            <a:xfrm>
              <a:off x="7782253" y="3656529"/>
              <a:ext cx="3361106" cy="927894"/>
              <a:chOff x="3950922" y="3004344"/>
              <a:chExt cx="3361106" cy="927894"/>
            </a:xfrm>
          </p:grpSpPr>
          <p:sp>
            <p:nvSpPr>
              <p:cNvPr id="36" name="Текст 1">
                <a:extLst>
                  <a:ext uri="{FF2B5EF4-FFF2-40B4-BE49-F238E27FC236}">
                    <a16:creationId xmlns:a16="http://schemas.microsoft.com/office/drawing/2014/main" id="{58F5B6CA-0D32-45EA-BFC8-D43634A43A3A}"/>
                  </a:ext>
                </a:extLst>
              </p:cNvPr>
              <p:cNvSpPr txBox="1">
                <a:spLocks/>
              </p:cNvSpPr>
              <p:nvPr/>
            </p:nvSpPr>
            <p:spPr>
              <a:xfrm>
                <a:off x="3950922" y="3004344"/>
                <a:ext cx="3101547" cy="92789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7491" b="1" dirty="0">
                    <a:solidFill>
                      <a:schemeClr val="accent1"/>
                    </a:solidFill>
                    <a:latin typeface="+mj-lt"/>
                  </a:rPr>
                  <a:t>1,000</a:t>
                </a:r>
              </a:p>
            </p:txBody>
          </p:sp>
          <p:sp>
            <p:nvSpPr>
              <p:cNvPr id="37" name="Текст 1">
                <a:extLst>
                  <a:ext uri="{FF2B5EF4-FFF2-40B4-BE49-F238E27FC236}">
                    <a16:creationId xmlns:a16="http://schemas.microsoft.com/office/drawing/2014/main" id="{B5E3E463-59B2-4B8D-930C-5E5A67DB58AC}"/>
                  </a:ext>
                </a:extLst>
              </p:cNvPr>
              <p:cNvSpPr txBox="1">
                <a:spLocks/>
              </p:cNvSpPr>
              <p:nvPr/>
            </p:nvSpPr>
            <p:spPr>
              <a:xfrm>
                <a:off x="6672265" y="3058774"/>
                <a:ext cx="639763" cy="2992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defRPr/>
                </a:pPr>
                <a:r>
                  <a:rPr lang="en-US" sz="1998" b="1" dirty="0">
                    <a:solidFill>
                      <a:schemeClr val="accent1"/>
                    </a:solidFill>
                    <a:latin typeface="+mj-lt"/>
                  </a:rPr>
                  <a:t>+</a:t>
                </a:r>
              </a:p>
            </p:txBody>
          </p:sp>
        </p:grpSp>
        <p:sp>
          <p:nvSpPr>
            <p:cNvPr id="34" name="Прямоугольник 22">
              <a:extLst>
                <a:ext uri="{FF2B5EF4-FFF2-40B4-BE49-F238E27FC236}">
                  <a16:creationId xmlns:a16="http://schemas.microsoft.com/office/drawing/2014/main" id="{1DF5DE17-6501-42CF-A376-70BD9BB27DBC}"/>
                </a:ext>
              </a:extLst>
            </p:cNvPr>
            <p:cNvSpPr/>
            <p:nvPr/>
          </p:nvSpPr>
          <p:spPr>
            <a:xfrm>
              <a:off x="8386084" y="4670477"/>
              <a:ext cx="2153444" cy="369332"/>
            </a:xfrm>
            <a:prstGeom prst="rect">
              <a:avLst/>
            </a:prstGeom>
          </p:spPr>
          <p:txBody>
            <a:bodyPr>
              <a:spAutoFit/>
            </a:bodyPr>
            <a:lstStyle/>
            <a:p>
              <a:pPr algn="ctr">
                <a:defRPr/>
              </a:pPr>
              <a:r>
                <a:rPr lang="en-US" b="1" dirty="0">
                  <a:solidFill>
                    <a:schemeClr val="accent1"/>
                  </a:solidFill>
                </a:rPr>
                <a:t>Employees</a:t>
              </a:r>
            </a:p>
          </p:txBody>
        </p:sp>
        <p:sp>
          <p:nvSpPr>
            <p:cNvPr id="35" name="Прямоугольник 23">
              <a:extLst>
                <a:ext uri="{FF2B5EF4-FFF2-40B4-BE49-F238E27FC236}">
                  <a16:creationId xmlns:a16="http://schemas.microsoft.com/office/drawing/2014/main" id="{DBE36F7B-1316-443B-A858-1393FA3E8617}"/>
                </a:ext>
              </a:extLst>
            </p:cNvPr>
            <p:cNvSpPr/>
            <p:nvPr/>
          </p:nvSpPr>
          <p:spPr>
            <a:xfrm>
              <a:off x="8201846" y="4973120"/>
              <a:ext cx="2521920" cy="523220"/>
            </a:xfrm>
            <a:prstGeom prst="rect">
              <a:avLst/>
            </a:prstGeom>
          </p:spPr>
          <p:txBody>
            <a:bodyPr wrap="square">
              <a:spAutoFit/>
            </a:bodyPr>
            <a:lstStyle/>
            <a:p>
              <a:pPr algn="ctr">
                <a:defRPr/>
              </a:pPr>
              <a:r>
                <a:rPr lang="en-US" sz="1400" dirty="0"/>
                <a:t>staffed 24x7, resolving over 2,000,000 incidents per year</a:t>
              </a:r>
            </a:p>
          </p:txBody>
        </p:sp>
        <p:grpSp>
          <p:nvGrpSpPr>
            <p:cNvPr id="24" name="Group 23">
              <a:extLst>
                <a:ext uri="{FF2B5EF4-FFF2-40B4-BE49-F238E27FC236}">
                  <a16:creationId xmlns:a16="http://schemas.microsoft.com/office/drawing/2014/main" id="{74A4CE42-8701-4B28-8FCA-2ED6AA425421}"/>
                </a:ext>
              </a:extLst>
            </p:cNvPr>
            <p:cNvGrpSpPr/>
            <p:nvPr/>
          </p:nvGrpSpPr>
          <p:grpSpPr>
            <a:xfrm>
              <a:off x="7798424" y="5677577"/>
              <a:ext cx="3328765" cy="438086"/>
              <a:chOff x="7871097" y="5602929"/>
              <a:chExt cx="3328765" cy="438086"/>
            </a:xfrm>
          </p:grpSpPr>
          <p:grpSp>
            <p:nvGrpSpPr>
              <p:cNvPr id="2" name="Group 1">
                <a:extLst>
                  <a:ext uri="{FF2B5EF4-FFF2-40B4-BE49-F238E27FC236}">
                    <a16:creationId xmlns:a16="http://schemas.microsoft.com/office/drawing/2014/main" id="{14A86642-57AC-40CB-B275-6E335D8015CF}"/>
                  </a:ext>
                </a:extLst>
              </p:cNvPr>
              <p:cNvGrpSpPr/>
              <p:nvPr/>
            </p:nvGrpSpPr>
            <p:grpSpPr>
              <a:xfrm>
                <a:off x="7871097" y="5602929"/>
                <a:ext cx="3217436" cy="274320"/>
                <a:chOff x="7805783" y="5742888"/>
                <a:chExt cx="3217436" cy="274320"/>
              </a:xfrm>
            </p:grpSpPr>
            <p:pic>
              <p:nvPicPr>
                <p:cNvPr id="33" name="Picture 32" descr="A close up of a logo&#10;&#10;Description generated with very high confidence">
                  <a:extLst>
                    <a:ext uri="{FF2B5EF4-FFF2-40B4-BE49-F238E27FC236}">
                      <a16:creationId xmlns:a16="http://schemas.microsoft.com/office/drawing/2014/main" id="{9A970815-2139-4C23-9658-4F339E919E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05783" y="5742888"/>
                  <a:ext cx="521715" cy="274320"/>
                </a:xfrm>
                <a:prstGeom prst="rect">
                  <a:avLst/>
                </a:prstGeom>
              </p:spPr>
            </p:pic>
            <p:pic>
              <p:nvPicPr>
                <p:cNvPr id="38" name="Picture 37">
                  <a:extLst>
                    <a:ext uri="{FF2B5EF4-FFF2-40B4-BE49-F238E27FC236}">
                      <a16:creationId xmlns:a16="http://schemas.microsoft.com/office/drawing/2014/main" id="{7E1AA703-846D-4206-B9EF-440119D8418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39248" y="5742888"/>
                  <a:ext cx="548640" cy="274320"/>
                </a:xfrm>
                <a:prstGeom prst="rect">
                  <a:avLst/>
                </a:prstGeom>
              </p:spPr>
            </p:pic>
            <p:pic>
              <p:nvPicPr>
                <p:cNvPr id="40" name="Picture 39">
                  <a:extLst>
                    <a:ext uri="{FF2B5EF4-FFF2-40B4-BE49-F238E27FC236}">
                      <a16:creationId xmlns:a16="http://schemas.microsoft.com/office/drawing/2014/main" id="{CB0500F8-A45F-447C-A9DD-4B20D8BF371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9638" y="5742888"/>
                  <a:ext cx="411480" cy="274320"/>
                </a:xfrm>
                <a:prstGeom prst="rect">
                  <a:avLst/>
                </a:prstGeom>
              </p:spPr>
            </p:pic>
            <p:pic>
              <p:nvPicPr>
                <p:cNvPr id="45" name="Picture 44" descr="A close up of a sign&#10;&#10;Description generated with high confidence">
                  <a:extLst>
                    <a:ext uri="{FF2B5EF4-FFF2-40B4-BE49-F238E27FC236}">
                      <a16:creationId xmlns:a16="http://schemas.microsoft.com/office/drawing/2014/main" id="{7CFD7E8B-CBD2-40E6-BCA2-0A8199DB0B7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94" t="14759" r="1419" b="14590"/>
                <a:stretch/>
              </p:blipFill>
              <p:spPr>
                <a:xfrm>
                  <a:off x="9922868" y="5742888"/>
                  <a:ext cx="476583" cy="274320"/>
                </a:xfrm>
                <a:prstGeom prst="rect">
                  <a:avLst/>
                </a:prstGeom>
              </p:spPr>
            </p:pic>
            <p:pic>
              <p:nvPicPr>
                <p:cNvPr id="47" name="Picture 46">
                  <a:extLst>
                    <a:ext uri="{FF2B5EF4-FFF2-40B4-BE49-F238E27FC236}">
                      <a16:creationId xmlns:a16="http://schemas.microsoft.com/office/drawing/2014/main" id="{354B51D2-3214-4D52-B1B6-1F8148D3FE57}"/>
                    </a:ext>
                  </a:extLst>
                </p:cNvPr>
                <p:cNvPicPr>
                  <a:picLocks noChangeAspect="1"/>
                </p:cNvPicPr>
                <p:nvPr/>
              </p:nvPicPr>
              <p:blipFill>
                <a:blip r:embed="rId16"/>
                <a:stretch>
                  <a:fillRect/>
                </a:stretch>
              </p:blipFill>
              <p:spPr>
                <a:xfrm>
                  <a:off x="10611202" y="5742888"/>
                  <a:ext cx="412017" cy="274320"/>
                </a:xfrm>
                <a:prstGeom prst="rect">
                  <a:avLst/>
                </a:prstGeom>
              </p:spPr>
            </p:pic>
          </p:grpSp>
          <p:sp>
            <p:nvSpPr>
              <p:cNvPr id="57" name="TextBox 56">
                <a:extLst>
                  <a:ext uri="{FF2B5EF4-FFF2-40B4-BE49-F238E27FC236}">
                    <a16:creationId xmlns:a16="http://schemas.microsoft.com/office/drawing/2014/main" id="{CE7A3F06-10D8-4A30-B200-D53869C0D92D}"/>
                  </a:ext>
                </a:extLst>
              </p:cNvPr>
              <p:cNvSpPr txBox="1"/>
              <p:nvPr/>
            </p:nvSpPr>
            <p:spPr>
              <a:xfrm>
                <a:off x="10556978" y="5877946"/>
                <a:ext cx="642884" cy="163069"/>
              </a:xfrm>
              <a:prstGeom prst="rect">
                <a:avLst/>
              </a:prstGeom>
              <a:noFill/>
            </p:spPr>
            <p:txBody>
              <a:bodyPr wrap="square" rtlCol="0">
                <a:noAutofit/>
              </a:bodyPr>
              <a:lstStyle/>
              <a:p>
                <a:pPr algn="ctr"/>
                <a:r>
                  <a:rPr lang="en-US" sz="1050" dirty="0">
                    <a:solidFill>
                      <a:schemeClr val="accent1"/>
                    </a:solidFill>
                  </a:rPr>
                  <a:t>2022</a:t>
                </a:r>
              </a:p>
            </p:txBody>
          </p:sp>
        </p:grpSp>
      </p:grpSp>
      <p:cxnSp>
        <p:nvCxnSpPr>
          <p:cNvPr id="14" name="Straight Connector 13">
            <a:extLst>
              <a:ext uri="{FF2B5EF4-FFF2-40B4-BE49-F238E27FC236}">
                <a16:creationId xmlns:a16="http://schemas.microsoft.com/office/drawing/2014/main" id="{D47EDE9F-473B-46CC-811C-0DED229B977D}"/>
              </a:ext>
            </a:extLst>
          </p:cNvPr>
          <p:cNvCxnSpPr>
            <a:cxnSpLocks/>
          </p:cNvCxnSpPr>
          <p:nvPr/>
        </p:nvCxnSpPr>
        <p:spPr>
          <a:xfrm>
            <a:off x="6885993" y="3480316"/>
            <a:ext cx="5150498"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FF3BC4-FC92-41F9-9BE1-66E9C27354D3}"/>
              </a:ext>
            </a:extLst>
          </p:cNvPr>
          <p:cNvCxnSpPr>
            <a:cxnSpLocks/>
          </p:cNvCxnSpPr>
          <p:nvPr/>
        </p:nvCxnSpPr>
        <p:spPr>
          <a:xfrm>
            <a:off x="9395928" y="587829"/>
            <a:ext cx="0" cy="2481942"/>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38F045F-CE55-41F7-B7BF-110C26B063D9}"/>
              </a:ext>
            </a:extLst>
          </p:cNvPr>
          <p:cNvSpPr/>
          <p:nvPr/>
        </p:nvSpPr>
        <p:spPr>
          <a:xfrm>
            <a:off x="0" y="6515101"/>
            <a:ext cx="12192000" cy="34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C70772B-A44E-4AB8-9147-863000692D67}"/>
              </a:ext>
            </a:extLst>
          </p:cNvPr>
          <p:cNvSpPr txBox="1"/>
          <p:nvPr/>
        </p:nvSpPr>
        <p:spPr>
          <a:xfrm>
            <a:off x="353825" y="6564990"/>
            <a:ext cx="1088439" cy="253916"/>
          </a:xfrm>
          <a:prstGeom prst="rect">
            <a:avLst/>
          </a:prstGeom>
          <a:noFill/>
        </p:spPr>
        <p:txBody>
          <a:bodyPr wrap="none" lIns="0" rIns="0" rtlCol="0">
            <a:spAutoFit/>
          </a:bodyPr>
          <a:lstStyle/>
          <a:p>
            <a:r>
              <a:rPr lang="en-US" sz="1050" dirty="0">
                <a:solidFill>
                  <a:schemeClr val="bg2"/>
                </a:solidFill>
              </a:rPr>
              <a:t>www.datavail.com</a:t>
            </a:r>
          </a:p>
        </p:txBody>
      </p:sp>
      <p:sp>
        <p:nvSpPr>
          <p:cNvPr id="49" name="TextBox 48">
            <a:extLst>
              <a:ext uri="{FF2B5EF4-FFF2-40B4-BE49-F238E27FC236}">
                <a16:creationId xmlns:a16="http://schemas.microsoft.com/office/drawing/2014/main" id="{F018E179-239E-4DA9-A56B-F39E0D85F123}"/>
              </a:ext>
            </a:extLst>
          </p:cNvPr>
          <p:cNvSpPr txBox="1"/>
          <p:nvPr/>
        </p:nvSpPr>
        <p:spPr>
          <a:xfrm>
            <a:off x="11685142" y="6564990"/>
            <a:ext cx="165109" cy="253916"/>
          </a:xfrm>
          <a:prstGeom prst="rect">
            <a:avLst/>
          </a:prstGeom>
          <a:noFill/>
        </p:spPr>
        <p:txBody>
          <a:bodyPr wrap="none" lIns="0" rIns="0" rtlCol="0">
            <a:spAutoFit/>
          </a:bodyPr>
          <a:lstStyle/>
          <a:p>
            <a:pPr algn="r"/>
            <a:fld id="{14245AAF-F335-4034-B09F-F1334EBF18BE}" type="slidenum">
              <a:rPr lang="en-US" sz="1050">
                <a:solidFill>
                  <a:schemeClr val="bg2"/>
                </a:solidFill>
              </a:rPr>
              <a:pPr algn="r"/>
              <a:t>2</a:t>
            </a:fld>
            <a:endParaRPr lang="en-US" sz="1050" dirty="0">
              <a:solidFill>
                <a:schemeClr val="bg2"/>
              </a:solidFill>
            </a:endParaRPr>
          </a:p>
        </p:txBody>
      </p:sp>
    </p:spTree>
    <p:custDataLst>
      <p:custData r:id="rId1"/>
      <p:custData r:id="rId2"/>
    </p:custDataLst>
    <p:extLst>
      <p:ext uri="{BB962C8B-B14F-4D97-AF65-F5344CB8AC3E}">
        <p14:creationId xmlns:p14="http://schemas.microsoft.com/office/powerpoint/2010/main" val="295677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CDB2-234C-0095-7EA1-713F36BA20B1}"/>
              </a:ext>
            </a:extLst>
          </p:cNvPr>
          <p:cNvSpPr>
            <a:spLocks noGrp="1"/>
          </p:cNvSpPr>
          <p:nvPr>
            <p:ph type="title"/>
          </p:nvPr>
        </p:nvSpPr>
        <p:spPr/>
        <p:txBody>
          <a:bodyPr/>
          <a:lstStyle/>
          <a:p>
            <a:r>
              <a:rPr lang="en-US" dirty="0"/>
              <a:t>SQL Scripts</a:t>
            </a:r>
          </a:p>
        </p:txBody>
      </p:sp>
      <p:grpSp>
        <p:nvGrpSpPr>
          <p:cNvPr id="3" name="Group 2">
            <a:extLst>
              <a:ext uri="{FF2B5EF4-FFF2-40B4-BE49-F238E27FC236}">
                <a16:creationId xmlns:a16="http://schemas.microsoft.com/office/drawing/2014/main" id="{7109000E-915D-67F4-B099-526EB385D716}"/>
              </a:ext>
            </a:extLst>
          </p:cNvPr>
          <p:cNvGrpSpPr/>
          <p:nvPr/>
        </p:nvGrpSpPr>
        <p:grpSpPr>
          <a:xfrm>
            <a:off x="293550" y="2477738"/>
            <a:ext cx="5175857" cy="3323373"/>
            <a:chOff x="218663" y="3485940"/>
            <a:chExt cx="5175857" cy="3323373"/>
          </a:xfrm>
        </p:grpSpPr>
        <p:grpSp>
          <p:nvGrpSpPr>
            <p:cNvPr id="4" name="CodeObjectGroup">
              <a:extLst>
                <a:ext uri="{FF2B5EF4-FFF2-40B4-BE49-F238E27FC236}">
                  <a16:creationId xmlns:a16="http://schemas.microsoft.com/office/drawing/2014/main" id="{44A15D38-18CD-56A3-9E84-8C5C35CA1FFF}"/>
                </a:ext>
              </a:extLst>
            </p:cNvPr>
            <p:cNvGrpSpPr/>
            <p:nvPr/>
          </p:nvGrpSpPr>
          <p:grpSpPr>
            <a:xfrm>
              <a:off x="1251621" y="3485940"/>
              <a:ext cx="4142899" cy="2530265"/>
              <a:chOff x="6147638" y="2259407"/>
              <a:chExt cx="2589312" cy="1581415"/>
            </a:xfrm>
          </p:grpSpPr>
          <p:sp>
            <p:nvSpPr>
              <p:cNvPr id="12" name="TextBox 11">
                <a:extLst>
                  <a:ext uri="{FF2B5EF4-FFF2-40B4-BE49-F238E27FC236}">
                    <a16:creationId xmlns:a16="http://schemas.microsoft.com/office/drawing/2014/main" id="{68FFB230-A867-0FF8-28B4-CAAC69EC6B1A}"/>
                  </a:ext>
                </a:extLst>
              </p:cNvPr>
              <p:cNvSpPr txBox="1"/>
              <p:nvPr/>
            </p:nvSpPr>
            <p:spPr>
              <a:xfrm>
                <a:off x="6772756" y="2773774"/>
                <a:ext cx="867185" cy="303929"/>
              </a:xfrm>
              <a:prstGeom prst="rect">
                <a:avLst/>
              </a:prstGeom>
              <a:noFill/>
            </p:spPr>
            <p:txBody>
              <a:bodyPr wrap="none" rtlCol="0">
                <a:spAutoFit/>
              </a:bodyPr>
              <a:lstStyle/>
              <a:p>
                <a:r>
                  <a:rPr lang="en-US" sz="2560" dirty="0">
                    <a:solidFill>
                      <a:schemeClr val="accent2"/>
                    </a:solidFill>
                    <a:ea typeface="Amazon Ember" panose="020B0603020204020204" pitchFamily="34" charset="0"/>
                    <a:cs typeface="Amazon Ember" panose="020B0603020204020204" pitchFamily="34" charset="0"/>
                  </a:rPr>
                  <a:t>Packages</a:t>
                </a:r>
              </a:p>
            </p:txBody>
          </p:sp>
          <p:sp>
            <p:nvSpPr>
              <p:cNvPr id="13" name="TextBox 12">
                <a:extLst>
                  <a:ext uri="{FF2B5EF4-FFF2-40B4-BE49-F238E27FC236}">
                    <a16:creationId xmlns:a16="http://schemas.microsoft.com/office/drawing/2014/main" id="{34E25AF9-BEEE-D853-5602-E4CE4493175E}"/>
                  </a:ext>
                </a:extLst>
              </p:cNvPr>
              <p:cNvSpPr txBox="1"/>
              <p:nvPr/>
            </p:nvSpPr>
            <p:spPr>
              <a:xfrm>
                <a:off x="6147638" y="3095922"/>
                <a:ext cx="1912223" cy="346249"/>
              </a:xfrm>
              <a:prstGeom prst="rect">
                <a:avLst/>
              </a:prstGeom>
              <a:noFill/>
            </p:spPr>
            <p:txBody>
              <a:bodyPr wrap="none" rtlCol="0">
                <a:spAutoFit/>
              </a:bodyPr>
              <a:lstStyle/>
              <a:p>
                <a:r>
                  <a:rPr lang="en-US" sz="3000" dirty="0">
                    <a:solidFill>
                      <a:schemeClr val="accent2"/>
                    </a:solidFill>
                    <a:ea typeface="Amazon Ember" panose="020B0603020204020204" pitchFamily="34" charset="0"/>
                    <a:cs typeface="Amazon Ember" panose="020B0603020204020204" pitchFamily="34" charset="0"/>
                  </a:rPr>
                  <a:t>Stored procedures</a:t>
                </a:r>
              </a:p>
            </p:txBody>
          </p:sp>
          <p:sp>
            <p:nvSpPr>
              <p:cNvPr id="14" name="TextBox 13">
                <a:extLst>
                  <a:ext uri="{FF2B5EF4-FFF2-40B4-BE49-F238E27FC236}">
                    <a16:creationId xmlns:a16="http://schemas.microsoft.com/office/drawing/2014/main" id="{11056BFF-BE24-D963-543A-67254B39ED69}"/>
                  </a:ext>
                </a:extLst>
              </p:cNvPr>
              <p:cNvSpPr txBox="1"/>
              <p:nvPr/>
            </p:nvSpPr>
            <p:spPr>
              <a:xfrm>
                <a:off x="6414171" y="2259407"/>
                <a:ext cx="1062190" cy="346249"/>
              </a:xfrm>
              <a:prstGeom prst="rect">
                <a:avLst/>
              </a:prstGeom>
              <a:noFill/>
            </p:spPr>
            <p:txBody>
              <a:bodyPr wrap="none" rtlCol="0">
                <a:spAutoFit/>
              </a:bodyPr>
              <a:lstStyle/>
              <a:p>
                <a:r>
                  <a:rPr lang="en-US" sz="3000" dirty="0">
                    <a:solidFill>
                      <a:schemeClr val="accent2"/>
                    </a:solidFill>
                    <a:ea typeface="Amazon Ember" panose="020B0603020204020204" pitchFamily="34" charset="0"/>
                    <a:cs typeface="Amazon Ember" panose="020B0603020204020204" pitchFamily="34" charset="0"/>
                  </a:rPr>
                  <a:t>Functions</a:t>
                </a:r>
              </a:p>
            </p:txBody>
          </p:sp>
          <p:sp>
            <p:nvSpPr>
              <p:cNvPr id="15" name="TextBox 14">
                <a:extLst>
                  <a:ext uri="{FF2B5EF4-FFF2-40B4-BE49-F238E27FC236}">
                    <a16:creationId xmlns:a16="http://schemas.microsoft.com/office/drawing/2014/main" id="{00EAEC76-A424-52D2-7FC1-29C4C70BD659}"/>
                  </a:ext>
                </a:extLst>
              </p:cNvPr>
              <p:cNvSpPr txBox="1"/>
              <p:nvPr/>
            </p:nvSpPr>
            <p:spPr>
              <a:xfrm>
                <a:off x="7859867" y="3359800"/>
                <a:ext cx="877083" cy="346249"/>
              </a:xfrm>
              <a:prstGeom prst="rect">
                <a:avLst/>
              </a:prstGeom>
              <a:noFill/>
            </p:spPr>
            <p:txBody>
              <a:bodyPr wrap="none" rtlCol="0">
                <a:spAutoFit/>
              </a:bodyPr>
              <a:lstStyle/>
              <a:p>
                <a:r>
                  <a:rPr lang="en-US" sz="3000" dirty="0">
                    <a:solidFill>
                      <a:schemeClr val="accent2"/>
                    </a:solidFill>
                    <a:ea typeface="Amazon Ember" panose="020B0603020204020204" pitchFamily="34" charset="0"/>
                    <a:cs typeface="Amazon Ember" panose="020B0603020204020204" pitchFamily="34" charset="0"/>
                  </a:rPr>
                  <a:t>Triggers</a:t>
                </a:r>
              </a:p>
            </p:txBody>
          </p:sp>
          <p:sp>
            <p:nvSpPr>
              <p:cNvPr id="16" name="TextBox 15">
                <a:extLst>
                  <a:ext uri="{FF2B5EF4-FFF2-40B4-BE49-F238E27FC236}">
                    <a16:creationId xmlns:a16="http://schemas.microsoft.com/office/drawing/2014/main" id="{C9F6600A-B40B-9C36-7934-A4D723A6BCB0}"/>
                  </a:ext>
                </a:extLst>
              </p:cNvPr>
              <p:cNvSpPr txBox="1"/>
              <p:nvPr/>
            </p:nvSpPr>
            <p:spPr>
              <a:xfrm>
                <a:off x="6702724" y="3598448"/>
                <a:ext cx="1290257" cy="242374"/>
              </a:xfrm>
              <a:prstGeom prst="rect">
                <a:avLst/>
              </a:prstGeom>
              <a:noFill/>
            </p:spPr>
            <p:txBody>
              <a:bodyPr wrap="none" rtlCol="0">
                <a:spAutoFit/>
              </a:bodyPr>
              <a:lstStyle/>
              <a:p>
                <a:r>
                  <a:rPr lang="en-US" sz="1920" dirty="0">
                    <a:solidFill>
                      <a:schemeClr val="accent2"/>
                    </a:solidFill>
                    <a:ea typeface="Amazon Ember" panose="020B0603020204020204" pitchFamily="34" charset="0"/>
                    <a:cs typeface="Amazon Ember" panose="020B0603020204020204" pitchFamily="34" charset="0"/>
                  </a:rPr>
                  <a:t>User defined types</a:t>
                </a:r>
              </a:p>
            </p:txBody>
          </p:sp>
        </p:grpSp>
        <p:grpSp>
          <p:nvGrpSpPr>
            <p:cNvPr id="5" name="SchemaObjectGroup">
              <a:extLst>
                <a:ext uri="{FF2B5EF4-FFF2-40B4-BE49-F238E27FC236}">
                  <a16:creationId xmlns:a16="http://schemas.microsoft.com/office/drawing/2014/main" id="{C6C69F03-94C7-E249-D3FA-06B9EAF48ABC}"/>
                </a:ext>
              </a:extLst>
            </p:cNvPr>
            <p:cNvGrpSpPr/>
            <p:nvPr/>
          </p:nvGrpSpPr>
          <p:grpSpPr>
            <a:xfrm>
              <a:off x="218663" y="3908878"/>
              <a:ext cx="5019397" cy="2900435"/>
              <a:chOff x="5502040" y="2523744"/>
              <a:chExt cx="3137123" cy="1812772"/>
            </a:xfrm>
          </p:grpSpPr>
          <p:sp>
            <p:nvSpPr>
              <p:cNvPr id="6" name="TextBox 5">
                <a:extLst>
                  <a:ext uri="{FF2B5EF4-FFF2-40B4-BE49-F238E27FC236}">
                    <a16:creationId xmlns:a16="http://schemas.microsoft.com/office/drawing/2014/main" id="{CA930174-5F92-B900-3B9A-C46E1F10DFD3}"/>
                  </a:ext>
                </a:extLst>
              </p:cNvPr>
              <p:cNvSpPr txBox="1"/>
              <p:nvPr/>
            </p:nvSpPr>
            <p:spPr>
              <a:xfrm>
                <a:off x="5958751" y="2523744"/>
                <a:ext cx="974025" cy="346249"/>
              </a:xfrm>
              <a:prstGeom prst="rect">
                <a:avLst/>
              </a:prstGeom>
              <a:noFill/>
            </p:spPr>
            <p:txBody>
              <a:bodyPr wrap="none" rtlCol="0">
                <a:spAutoFit/>
              </a:bodyPr>
              <a:lstStyle/>
              <a:p>
                <a:r>
                  <a:rPr lang="en-US" sz="3000" dirty="0">
                    <a:solidFill>
                      <a:schemeClr val="accent1"/>
                    </a:solidFill>
                    <a:ea typeface="Amazon Ember" panose="020B0603020204020204" pitchFamily="34" charset="0"/>
                    <a:cs typeface="Amazon Ember" panose="020B0603020204020204" pitchFamily="34" charset="0"/>
                  </a:rPr>
                  <a:t>Schemas</a:t>
                </a:r>
              </a:p>
            </p:txBody>
          </p:sp>
          <p:sp>
            <p:nvSpPr>
              <p:cNvPr id="7" name="TextBox 6">
                <a:extLst>
                  <a:ext uri="{FF2B5EF4-FFF2-40B4-BE49-F238E27FC236}">
                    <a16:creationId xmlns:a16="http://schemas.microsoft.com/office/drawing/2014/main" id="{864C77B2-6DB6-0806-5C2A-F56201312CC3}"/>
                  </a:ext>
                </a:extLst>
              </p:cNvPr>
              <p:cNvSpPr txBox="1"/>
              <p:nvPr/>
            </p:nvSpPr>
            <p:spPr>
              <a:xfrm>
                <a:off x="6004807" y="3990267"/>
                <a:ext cx="723796" cy="346249"/>
              </a:xfrm>
              <a:prstGeom prst="rect">
                <a:avLst/>
              </a:prstGeom>
              <a:noFill/>
            </p:spPr>
            <p:txBody>
              <a:bodyPr wrap="none" rtlCol="0">
                <a:spAutoFit/>
              </a:bodyPr>
              <a:lstStyle/>
              <a:p>
                <a:r>
                  <a:rPr lang="en-US" sz="3000" dirty="0">
                    <a:solidFill>
                      <a:schemeClr val="accent1"/>
                    </a:solidFill>
                    <a:ea typeface="Amazon Ember" panose="020B0603020204020204" pitchFamily="34" charset="0"/>
                    <a:cs typeface="Amazon Ember" panose="020B0603020204020204" pitchFamily="34" charset="0"/>
                  </a:rPr>
                  <a:t>Tables</a:t>
                </a:r>
              </a:p>
            </p:txBody>
          </p:sp>
          <p:sp>
            <p:nvSpPr>
              <p:cNvPr id="8" name="TextBox 7">
                <a:extLst>
                  <a:ext uri="{FF2B5EF4-FFF2-40B4-BE49-F238E27FC236}">
                    <a16:creationId xmlns:a16="http://schemas.microsoft.com/office/drawing/2014/main" id="{D5B4C904-ABEB-7202-A083-3A8DC50E74A2}"/>
                  </a:ext>
                </a:extLst>
              </p:cNvPr>
              <p:cNvSpPr txBox="1"/>
              <p:nvPr/>
            </p:nvSpPr>
            <p:spPr>
              <a:xfrm>
                <a:off x="7784321" y="2641318"/>
                <a:ext cx="854842" cy="346249"/>
              </a:xfrm>
              <a:prstGeom prst="rect">
                <a:avLst/>
              </a:prstGeom>
              <a:noFill/>
            </p:spPr>
            <p:txBody>
              <a:bodyPr wrap="none" rtlCol="0">
                <a:spAutoFit/>
              </a:bodyPr>
              <a:lstStyle/>
              <a:p>
                <a:r>
                  <a:rPr lang="en-US" sz="3000" dirty="0">
                    <a:solidFill>
                      <a:schemeClr val="accent1"/>
                    </a:solidFill>
                    <a:ea typeface="Amazon Ember" panose="020B0603020204020204" pitchFamily="34" charset="0"/>
                    <a:cs typeface="Amazon Ember" panose="020B0603020204020204" pitchFamily="34" charset="0"/>
                  </a:rPr>
                  <a:t>Indexes</a:t>
                </a:r>
              </a:p>
            </p:txBody>
          </p:sp>
          <p:sp>
            <p:nvSpPr>
              <p:cNvPr id="9" name="TextBox 8">
                <a:extLst>
                  <a:ext uri="{FF2B5EF4-FFF2-40B4-BE49-F238E27FC236}">
                    <a16:creationId xmlns:a16="http://schemas.microsoft.com/office/drawing/2014/main" id="{2D15B512-DDD0-7AAB-8ABE-E1C8AE2677D5}"/>
                  </a:ext>
                </a:extLst>
              </p:cNvPr>
              <p:cNvSpPr txBox="1"/>
              <p:nvPr/>
            </p:nvSpPr>
            <p:spPr>
              <a:xfrm>
                <a:off x="5804579" y="2844236"/>
                <a:ext cx="689211" cy="346249"/>
              </a:xfrm>
              <a:prstGeom prst="rect">
                <a:avLst/>
              </a:prstGeom>
              <a:noFill/>
            </p:spPr>
            <p:txBody>
              <a:bodyPr wrap="none" rtlCol="0">
                <a:spAutoFit/>
              </a:bodyPr>
              <a:lstStyle/>
              <a:p>
                <a:r>
                  <a:rPr lang="en-US" sz="3000" dirty="0">
                    <a:solidFill>
                      <a:schemeClr val="accent1"/>
                    </a:solidFill>
                    <a:ea typeface="Amazon Ember" panose="020B0603020204020204" pitchFamily="34" charset="0"/>
                    <a:cs typeface="Amazon Ember" panose="020B0603020204020204" pitchFamily="34" charset="0"/>
                  </a:rPr>
                  <a:t>Views</a:t>
                </a:r>
              </a:p>
            </p:txBody>
          </p:sp>
          <p:sp>
            <p:nvSpPr>
              <p:cNvPr id="10" name="TextBox 9">
                <a:extLst>
                  <a:ext uri="{FF2B5EF4-FFF2-40B4-BE49-F238E27FC236}">
                    <a16:creationId xmlns:a16="http://schemas.microsoft.com/office/drawing/2014/main" id="{9ED2EDF7-A7A4-B4C3-EADB-E7793E623EFB}"/>
                  </a:ext>
                </a:extLst>
              </p:cNvPr>
              <p:cNvSpPr txBox="1"/>
              <p:nvPr/>
            </p:nvSpPr>
            <p:spPr>
              <a:xfrm>
                <a:off x="7121539" y="3918559"/>
                <a:ext cx="1157368" cy="346249"/>
              </a:xfrm>
              <a:prstGeom prst="rect">
                <a:avLst/>
              </a:prstGeom>
              <a:noFill/>
            </p:spPr>
            <p:txBody>
              <a:bodyPr wrap="none" rtlCol="0">
                <a:spAutoFit/>
              </a:bodyPr>
              <a:lstStyle/>
              <a:p>
                <a:r>
                  <a:rPr lang="en-US" sz="3000" dirty="0">
                    <a:solidFill>
                      <a:schemeClr val="accent1"/>
                    </a:solidFill>
                    <a:ea typeface="Amazon Ember" panose="020B0603020204020204" pitchFamily="34" charset="0"/>
                    <a:cs typeface="Amazon Ember" panose="020B0603020204020204" pitchFamily="34" charset="0"/>
                  </a:rPr>
                  <a:t>Sequences</a:t>
                </a:r>
              </a:p>
            </p:txBody>
          </p:sp>
          <p:sp>
            <p:nvSpPr>
              <p:cNvPr id="11" name="TextBox 10">
                <a:extLst>
                  <a:ext uri="{FF2B5EF4-FFF2-40B4-BE49-F238E27FC236}">
                    <a16:creationId xmlns:a16="http://schemas.microsoft.com/office/drawing/2014/main" id="{3F0F4C3C-0FF3-885E-D0D7-DF0B0EC4DAFF}"/>
                  </a:ext>
                </a:extLst>
              </p:cNvPr>
              <p:cNvSpPr txBox="1"/>
              <p:nvPr/>
            </p:nvSpPr>
            <p:spPr>
              <a:xfrm>
                <a:off x="5502040" y="3416414"/>
                <a:ext cx="1084992" cy="346249"/>
              </a:xfrm>
              <a:prstGeom prst="rect">
                <a:avLst/>
              </a:prstGeom>
              <a:noFill/>
            </p:spPr>
            <p:txBody>
              <a:bodyPr wrap="none" rtlCol="0">
                <a:spAutoFit/>
              </a:bodyPr>
              <a:lstStyle/>
              <a:p>
                <a:r>
                  <a:rPr lang="en-US" sz="3000" i="1" dirty="0">
                    <a:solidFill>
                      <a:schemeClr val="accent1"/>
                    </a:solidFill>
                    <a:ea typeface="Amazon Ember" panose="020B0603020204020204" pitchFamily="34" charset="0"/>
                    <a:cs typeface="Amazon Ember" panose="020B0603020204020204" pitchFamily="34" charset="0"/>
                  </a:rPr>
                  <a:t>Synonyms</a:t>
                </a:r>
              </a:p>
            </p:txBody>
          </p:sp>
        </p:grpSp>
      </p:grpSp>
      <p:sp>
        <p:nvSpPr>
          <p:cNvPr id="17" name="TextBox 16">
            <a:extLst>
              <a:ext uri="{FF2B5EF4-FFF2-40B4-BE49-F238E27FC236}">
                <a16:creationId xmlns:a16="http://schemas.microsoft.com/office/drawing/2014/main" id="{AFCF2107-6749-41B5-07A9-539214B879CA}"/>
              </a:ext>
            </a:extLst>
          </p:cNvPr>
          <p:cNvSpPr txBox="1"/>
          <p:nvPr/>
        </p:nvSpPr>
        <p:spPr>
          <a:xfrm>
            <a:off x="267711" y="1110281"/>
            <a:ext cx="5705449" cy="1015663"/>
          </a:xfrm>
          <a:prstGeom prst="rect">
            <a:avLst/>
          </a:prstGeom>
          <a:noFill/>
        </p:spPr>
        <p:txBody>
          <a:bodyPr wrap="square" rtlCol="0">
            <a:spAutoFit/>
          </a:bodyPr>
          <a:lstStyle/>
          <a:p>
            <a:r>
              <a:rPr lang="en-US" sz="3000" dirty="0"/>
              <a:t>SCT does a great job of converting your schema and code objects</a:t>
            </a:r>
          </a:p>
        </p:txBody>
      </p:sp>
      <p:sp>
        <p:nvSpPr>
          <p:cNvPr id="18" name="TextBox 17">
            <a:extLst>
              <a:ext uri="{FF2B5EF4-FFF2-40B4-BE49-F238E27FC236}">
                <a16:creationId xmlns:a16="http://schemas.microsoft.com/office/drawing/2014/main" id="{C5B3754B-1BFC-354F-7782-C21112F015C0}"/>
              </a:ext>
            </a:extLst>
          </p:cNvPr>
          <p:cNvSpPr txBox="1"/>
          <p:nvPr/>
        </p:nvSpPr>
        <p:spPr>
          <a:xfrm>
            <a:off x="7534299" y="1058940"/>
            <a:ext cx="3212161" cy="553998"/>
          </a:xfrm>
          <a:prstGeom prst="rect">
            <a:avLst/>
          </a:prstGeom>
          <a:noFill/>
        </p:spPr>
        <p:txBody>
          <a:bodyPr wrap="none" rtlCol="0">
            <a:spAutoFit/>
          </a:bodyPr>
          <a:lstStyle/>
          <a:p>
            <a:pPr algn="ctr"/>
            <a:r>
              <a:rPr lang="en-US" sz="3000" b="1" dirty="0">
                <a:solidFill>
                  <a:schemeClr val="accent1"/>
                </a:solidFill>
              </a:rPr>
              <a:t>Users, roles, grants</a:t>
            </a:r>
          </a:p>
        </p:txBody>
      </p:sp>
      <p:pic>
        <p:nvPicPr>
          <p:cNvPr id="19" name="Picture 18">
            <a:extLst>
              <a:ext uri="{FF2B5EF4-FFF2-40B4-BE49-F238E27FC236}">
                <a16:creationId xmlns:a16="http://schemas.microsoft.com/office/drawing/2014/main" id="{6A3D47BB-E1FF-3D79-5604-41149F6E7343}"/>
              </a:ext>
            </a:extLst>
          </p:cNvPr>
          <p:cNvPicPr>
            <a:picLocks noChangeAspect="1"/>
          </p:cNvPicPr>
          <p:nvPr/>
        </p:nvPicPr>
        <p:blipFill>
          <a:blip r:embed="rId3"/>
          <a:stretch>
            <a:fillRect/>
          </a:stretch>
        </p:blipFill>
        <p:spPr>
          <a:xfrm>
            <a:off x="6639057" y="1786948"/>
            <a:ext cx="5002644" cy="3710882"/>
          </a:xfrm>
          <a:prstGeom prst="rect">
            <a:avLst/>
          </a:prstGeom>
          <a:ln>
            <a:solidFill>
              <a:schemeClr val="tx2"/>
            </a:solidFill>
          </a:ln>
          <a:effectLst/>
        </p:spPr>
      </p:pic>
      <p:sp>
        <p:nvSpPr>
          <p:cNvPr id="20" name="TextBox 19">
            <a:extLst>
              <a:ext uri="{FF2B5EF4-FFF2-40B4-BE49-F238E27FC236}">
                <a16:creationId xmlns:a16="http://schemas.microsoft.com/office/drawing/2014/main" id="{E3608DB5-F5B1-D6FC-6B05-63E9249448CB}"/>
              </a:ext>
            </a:extLst>
          </p:cNvPr>
          <p:cNvSpPr txBox="1"/>
          <p:nvPr/>
        </p:nvSpPr>
        <p:spPr>
          <a:xfrm>
            <a:off x="5989517" y="5805259"/>
            <a:ext cx="6301725" cy="253916"/>
          </a:xfrm>
          <a:prstGeom prst="rect">
            <a:avLst/>
          </a:prstGeom>
          <a:noFill/>
        </p:spPr>
        <p:txBody>
          <a:bodyPr wrap="square" rtlCol="0">
            <a:spAutoFit/>
          </a:bodyPr>
          <a:lstStyle/>
          <a:p>
            <a:pPr algn="ctr"/>
            <a:r>
              <a:rPr lang="en-US" sz="1000" dirty="0">
                <a:solidFill>
                  <a:schemeClr val="accent1"/>
                </a:solidFill>
                <a:ea typeface="Amazon Ember" panose="020B0603020204020204" pitchFamily="34" charset="0"/>
                <a:cs typeface="Amazon Ember" panose="020B0603020204020204" pitchFamily="34" charset="0"/>
              </a:rPr>
              <a:t>https://aws.amazon.com/blogs/database/use-sql-to-map-users-roles-and-grants-from-oracle-to-postgresql/</a:t>
            </a:r>
          </a:p>
        </p:txBody>
      </p:sp>
      <p:cxnSp>
        <p:nvCxnSpPr>
          <p:cNvPr id="22" name="Straight Connector 21">
            <a:extLst>
              <a:ext uri="{FF2B5EF4-FFF2-40B4-BE49-F238E27FC236}">
                <a16:creationId xmlns:a16="http://schemas.microsoft.com/office/drawing/2014/main" id="{D4D23466-1C07-D6A2-BB7A-40165F5643DE}"/>
              </a:ext>
            </a:extLst>
          </p:cNvPr>
          <p:cNvCxnSpPr>
            <a:cxnSpLocks/>
          </p:cNvCxnSpPr>
          <p:nvPr/>
        </p:nvCxnSpPr>
        <p:spPr>
          <a:xfrm>
            <a:off x="6074744" y="1110377"/>
            <a:ext cx="0" cy="5141833"/>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33030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7F5AA1-FBAD-ED8E-45FE-E94377E11178}"/>
              </a:ext>
            </a:extLst>
          </p:cNvPr>
          <p:cNvSpPr>
            <a:spLocks noGrp="1"/>
          </p:cNvSpPr>
          <p:nvPr>
            <p:ph type="title"/>
          </p:nvPr>
        </p:nvSpPr>
        <p:spPr>
          <a:xfrm>
            <a:off x="342900" y="886691"/>
            <a:ext cx="3286992" cy="2363516"/>
          </a:xfrm>
        </p:spPr>
        <p:txBody>
          <a:bodyPr/>
          <a:lstStyle/>
          <a:p>
            <a:pPr>
              <a:lnSpc>
                <a:spcPct val="100000"/>
              </a:lnSpc>
            </a:pPr>
            <a:r>
              <a:rPr lang="en-US" dirty="0"/>
              <a:t>Oracle to Amazon Aurora PostgreSQL</a:t>
            </a:r>
            <a:br>
              <a:rPr lang="en-US" dirty="0"/>
            </a:br>
            <a:r>
              <a:rPr lang="en-US" sz="2800" b="0" dirty="0"/>
              <a:t>Migration playbook – example</a:t>
            </a:r>
            <a:endParaRPr lang="en-US" b="0" dirty="0"/>
          </a:p>
        </p:txBody>
      </p:sp>
      <p:pic>
        <p:nvPicPr>
          <p:cNvPr id="5" name="Picture 4" descr="Table&#10;&#10;Description automatically generated">
            <a:extLst>
              <a:ext uri="{FF2B5EF4-FFF2-40B4-BE49-F238E27FC236}">
                <a16:creationId xmlns:a16="http://schemas.microsoft.com/office/drawing/2014/main" id="{59BA320A-E9C6-1339-713B-C4A8CF026055}"/>
              </a:ext>
            </a:extLst>
          </p:cNvPr>
          <p:cNvPicPr>
            <a:picLocks noChangeAspect="1"/>
          </p:cNvPicPr>
          <p:nvPr/>
        </p:nvPicPr>
        <p:blipFill rotWithShape="1">
          <a:blip r:embed="rId3"/>
          <a:srcRect l="1761" t="1536" r="2834"/>
          <a:stretch/>
        </p:blipFill>
        <p:spPr>
          <a:xfrm>
            <a:off x="4768699" y="886691"/>
            <a:ext cx="6745156" cy="5412509"/>
          </a:xfrm>
          <a:prstGeom prst="rect">
            <a:avLst/>
          </a:prstGeom>
          <a:noFill/>
        </p:spPr>
      </p:pic>
      <p:sp>
        <p:nvSpPr>
          <p:cNvPr id="7" name="TextBox 6">
            <a:extLst>
              <a:ext uri="{FF2B5EF4-FFF2-40B4-BE49-F238E27FC236}">
                <a16:creationId xmlns:a16="http://schemas.microsoft.com/office/drawing/2014/main" id="{14840450-F96E-0C9A-3AA0-5696FF777AAC}"/>
              </a:ext>
            </a:extLst>
          </p:cNvPr>
          <p:cNvSpPr txBox="1"/>
          <p:nvPr/>
        </p:nvSpPr>
        <p:spPr>
          <a:xfrm>
            <a:off x="342900" y="4801464"/>
            <a:ext cx="3301617" cy="954107"/>
          </a:xfrm>
          <a:prstGeom prst="rect">
            <a:avLst/>
          </a:prstGeom>
          <a:noFill/>
        </p:spPr>
        <p:txBody>
          <a:bodyPr wrap="square" rtlCol="0">
            <a:spAutoFit/>
          </a:bodyPr>
          <a:lstStyle/>
          <a:p>
            <a:r>
              <a:rPr lang="en-US" sz="1400" dirty="0">
                <a:solidFill>
                  <a:schemeClr val="accent1"/>
                </a:solidFill>
                <a:ea typeface="Amazon Ember" panose="020B0603020204020204" pitchFamily="34" charset="0"/>
                <a:cs typeface="Amazon Ember" panose="020B0603020204020204" pitchFamily="34" charset="0"/>
              </a:rPr>
              <a:t>More: </a:t>
            </a:r>
            <a:r>
              <a:rPr lang="en-US" sz="1400" dirty="0">
                <a:solidFill>
                  <a:schemeClr val="tx2"/>
                </a:solidFill>
                <a:ea typeface="Amazon Ember" panose="020B0603020204020204" pitchFamily="34" charset="0"/>
                <a:cs typeface="Amazon Ember" panose="020B0603020204020204" pitchFamily="34" charset="0"/>
                <a:hlinkClick r:id="rId4"/>
              </a:rPr>
              <a:t>https://d1.awsstatic.com/whitepapers/Migration/oracle-database-amazon-aurora-postgresql-migration-playbook.pdf</a:t>
            </a:r>
            <a:endParaRPr lang="en-US" sz="1400" dirty="0">
              <a:solidFill>
                <a:schemeClr val="tx2"/>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007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6136C3-11C9-3503-D179-322EB3B587D4}"/>
              </a:ext>
            </a:extLst>
          </p:cNvPr>
          <p:cNvSpPr>
            <a:spLocks noGrp="1"/>
          </p:cNvSpPr>
          <p:nvPr>
            <p:ph type="title"/>
          </p:nvPr>
        </p:nvSpPr>
        <p:spPr/>
        <p:txBody>
          <a:bodyPr/>
          <a:lstStyle/>
          <a:p>
            <a:r>
              <a:rPr lang="en-US" dirty="0"/>
              <a:t>Data Migration</a:t>
            </a:r>
          </a:p>
        </p:txBody>
      </p:sp>
    </p:spTree>
    <p:extLst>
      <p:ext uri="{BB962C8B-B14F-4D97-AF65-F5344CB8AC3E}">
        <p14:creationId xmlns:p14="http://schemas.microsoft.com/office/powerpoint/2010/main" val="4215178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E5648-A154-3D46-0CA9-1C18235432A0}"/>
              </a:ext>
            </a:extLst>
          </p:cNvPr>
          <p:cNvSpPr>
            <a:spLocks noGrp="1"/>
          </p:cNvSpPr>
          <p:nvPr>
            <p:ph type="title"/>
          </p:nvPr>
        </p:nvSpPr>
        <p:spPr/>
        <p:txBody>
          <a:bodyPr/>
          <a:lstStyle/>
          <a:p>
            <a:r>
              <a:rPr lang="en-US" dirty="0"/>
              <a:t>Move Data Using Data Migration Service</a:t>
            </a:r>
          </a:p>
        </p:txBody>
      </p:sp>
      <p:grpSp>
        <p:nvGrpSpPr>
          <p:cNvPr id="4" name="Group 3">
            <a:extLst>
              <a:ext uri="{FF2B5EF4-FFF2-40B4-BE49-F238E27FC236}">
                <a16:creationId xmlns:a16="http://schemas.microsoft.com/office/drawing/2014/main" id="{DA4F4461-BCDF-E6BB-1E9F-11EE19701167}"/>
              </a:ext>
            </a:extLst>
          </p:cNvPr>
          <p:cNvGrpSpPr/>
          <p:nvPr/>
        </p:nvGrpSpPr>
        <p:grpSpPr>
          <a:xfrm>
            <a:off x="1091909" y="1196521"/>
            <a:ext cx="10008182" cy="4924644"/>
            <a:chOff x="1233223" y="1619431"/>
            <a:chExt cx="11845172" cy="5828555"/>
          </a:xfrm>
        </p:grpSpPr>
        <p:pic>
          <p:nvPicPr>
            <p:cNvPr id="5" name="Graphic 27">
              <a:extLst>
                <a:ext uri="{FF2B5EF4-FFF2-40B4-BE49-F238E27FC236}">
                  <a16:creationId xmlns:a16="http://schemas.microsoft.com/office/drawing/2014/main" id="{4D164149-4E7A-B52E-B2E6-B165F821F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3627" y="1619431"/>
              <a:ext cx="1463040"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9">
              <a:extLst>
                <a:ext uri="{FF2B5EF4-FFF2-40B4-BE49-F238E27FC236}">
                  <a16:creationId xmlns:a16="http://schemas.microsoft.com/office/drawing/2014/main" id="{F324AF01-0690-5222-9692-0120184A7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510" y="1642877"/>
              <a:ext cx="1463040"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A1E24CC3-A4A3-24DF-2E4B-E9CE2AFBE663}"/>
                </a:ext>
              </a:extLst>
            </p:cNvPr>
            <p:cNvGrpSpPr/>
            <p:nvPr/>
          </p:nvGrpSpPr>
          <p:grpSpPr>
            <a:xfrm>
              <a:off x="1679393" y="1619431"/>
              <a:ext cx="1463040" cy="1463040"/>
              <a:chOff x="3142510" y="1619430"/>
              <a:chExt cx="1665837" cy="1665837"/>
            </a:xfrm>
          </p:grpSpPr>
          <p:sp>
            <p:nvSpPr>
              <p:cNvPr id="24" name="Rectangle 23">
                <a:extLst>
                  <a:ext uri="{FF2B5EF4-FFF2-40B4-BE49-F238E27FC236}">
                    <a16:creationId xmlns:a16="http://schemas.microsoft.com/office/drawing/2014/main" id="{281B29F7-E524-32C8-83C1-725CD0677B06}"/>
                  </a:ext>
                </a:extLst>
              </p:cNvPr>
              <p:cNvSpPr/>
              <p:nvPr/>
            </p:nvSpPr>
            <p:spPr>
              <a:xfrm>
                <a:off x="3142510" y="1619430"/>
                <a:ext cx="1665837" cy="166583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25" name="Graphic 94">
                <a:extLst>
                  <a:ext uri="{FF2B5EF4-FFF2-40B4-BE49-F238E27FC236}">
                    <a16:creationId xmlns:a16="http://schemas.microsoft.com/office/drawing/2014/main" id="{644411DD-697D-2FEF-EDAB-05028DFAD0CB}"/>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3454404" y="1931324"/>
                <a:ext cx="1042049" cy="10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F798E087-8E20-6DBD-2A59-874EFD5A119F}"/>
                </a:ext>
              </a:extLst>
            </p:cNvPr>
            <p:cNvGrpSpPr/>
            <p:nvPr/>
          </p:nvGrpSpPr>
          <p:grpSpPr>
            <a:xfrm>
              <a:off x="8882568" y="5021654"/>
              <a:ext cx="1463040" cy="1463040"/>
              <a:chOff x="3922601" y="4271242"/>
              <a:chExt cx="1665837" cy="1665837"/>
            </a:xfrm>
          </p:grpSpPr>
          <p:sp>
            <p:nvSpPr>
              <p:cNvPr id="22" name="Rectangle 21">
                <a:extLst>
                  <a:ext uri="{FF2B5EF4-FFF2-40B4-BE49-F238E27FC236}">
                    <a16:creationId xmlns:a16="http://schemas.microsoft.com/office/drawing/2014/main" id="{36D1C027-2C37-C414-84B3-FD1EA25733F3}"/>
                  </a:ext>
                </a:extLst>
              </p:cNvPr>
              <p:cNvSpPr/>
              <p:nvPr/>
            </p:nvSpPr>
            <p:spPr>
              <a:xfrm>
                <a:off x="3922601" y="4271242"/>
                <a:ext cx="1665837" cy="166583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23" name="Graphic 28">
                <a:extLst>
                  <a:ext uri="{FF2B5EF4-FFF2-40B4-BE49-F238E27FC236}">
                    <a16:creationId xmlns:a16="http://schemas.microsoft.com/office/drawing/2014/main" id="{4BC003E6-1DED-519A-AE89-2DE54705C4E6}"/>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4234311" y="4582952"/>
                <a:ext cx="1042416" cy="104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a16="http://schemas.microsoft.com/office/drawing/2014/main" id="{CEA017C9-7CB8-191E-D049-BDCA83FAFC8D}"/>
                </a:ext>
              </a:extLst>
            </p:cNvPr>
            <p:cNvGrpSpPr/>
            <p:nvPr/>
          </p:nvGrpSpPr>
          <p:grpSpPr>
            <a:xfrm>
              <a:off x="4080451" y="5021654"/>
              <a:ext cx="1463040" cy="1463040"/>
              <a:chOff x="2049803" y="4274047"/>
              <a:chExt cx="1665837" cy="1665837"/>
            </a:xfrm>
          </p:grpSpPr>
          <p:sp>
            <p:nvSpPr>
              <p:cNvPr id="20" name="Rectangle 19">
                <a:extLst>
                  <a:ext uri="{FF2B5EF4-FFF2-40B4-BE49-F238E27FC236}">
                    <a16:creationId xmlns:a16="http://schemas.microsoft.com/office/drawing/2014/main" id="{B8933094-D7BD-3836-0CF7-13BD02421EED}"/>
                  </a:ext>
                </a:extLst>
              </p:cNvPr>
              <p:cNvSpPr/>
              <p:nvPr/>
            </p:nvSpPr>
            <p:spPr>
              <a:xfrm>
                <a:off x="2049803" y="4274047"/>
                <a:ext cx="1665837" cy="166583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21" name="Graphic 128">
                <a:extLst>
                  <a:ext uri="{FF2B5EF4-FFF2-40B4-BE49-F238E27FC236}">
                    <a16:creationId xmlns:a16="http://schemas.microsoft.com/office/drawing/2014/main" id="{A5B74BA4-BD5D-3767-F81E-49A3EE2E8AEC}"/>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2361513" y="4585757"/>
                <a:ext cx="1042416" cy="104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a:extLst>
                <a:ext uri="{FF2B5EF4-FFF2-40B4-BE49-F238E27FC236}">
                  <a16:creationId xmlns:a16="http://schemas.microsoft.com/office/drawing/2014/main" id="{9A716C0F-ADC6-B88F-2BE5-88B5E33CF47C}"/>
                </a:ext>
              </a:extLst>
            </p:cNvPr>
            <p:cNvSpPr/>
            <p:nvPr/>
          </p:nvSpPr>
          <p:spPr>
            <a:xfrm>
              <a:off x="1233223" y="3141629"/>
              <a:ext cx="2355377" cy="473550"/>
            </a:xfrm>
            <a:prstGeom prst="rect">
              <a:avLst/>
            </a:prstGeom>
          </p:spPr>
          <p:txBody>
            <a:bodyPr wrap="none">
              <a:spAutoFit/>
            </a:bodyPr>
            <a:lstStyle/>
            <a:p>
              <a:pPr algn="ctr"/>
              <a:r>
                <a:rPr lang="en-US" sz="2000" dirty="0"/>
                <a:t>Oracle Databases</a:t>
              </a:r>
            </a:p>
          </p:txBody>
        </p:sp>
        <p:sp>
          <p:nvSpPr>
            <p:cNvPr id="11" name="Rectangle 10">
              <a:extLst>
                <a:ext uri="{FF2B5EF4-FFF2-40B4-BE49-F238E27FC236}">
                  <a16:creationId xmlns:a16="http://schemas.microsoft.com/office/drawing/2014/main" id="{71DA205C-DFFE-390B-3EA3-6B953434D80E}"/>
                </a:ext>
              </a:extLst>
            </p:cNvPr>
            <p:cNvSpPr/>
            <p:nvPr/>
          </p:nvSpPr>
          <p:spPr>
            <a:xfrm>
              <a:off x="6021645" y="3141629"/>
              <a:ext cx="2382771" cy="837817"/>
            </a:xfrm>
            <a:prstGeom prst="rect">
              <a:avLst/>
            </a:prstGeom>
          </p:spPr>
          <p:txBody>
            <a:bodyPr wrap="none">
              <a:spAutoFit/>
            </a:bodyPr>
            <a:lstStyle/>
            <a:p>
              <a:pPr algn="ctr"/>
              <a:r>
                <a:rPr lang="en-US" sz="2000" dirty="0"/>
                <a:t>AWS Database</a:t>
              </a:r>
            </a:p>
            <a:p>
              <a:pPr algn="ctr"/>
              <a:r>
                <a:rPr lang="en-US" sz="2000" dirty="0"/>
                <a:t>Migration Service</a:t>
              </a:r>
            </a:p>
          </p:txBody>
        </p:sp>
        <p:sp>
          <p:nvSpPr>
            <p:cNvPr id="12" name="Rectangle 11">
              <a:extLst>
                <a:ext uri="{FF2B5EF4-FFF2-40B4-BE49-F238E27FC236}">
                  <a16:creationId xmlns:a16="http://schemas.microsoft.com/office/drawing/2014/main" id="{83EA84A5-587B-BE3D-8070-497DC400BD0B}"/>
                </a:ext>
              </a:extLst>
            </p:cNvPr>
            <p:cNvSpPr/>
            <p:nvPr/>
          </p:nvSpPr>
          <p:spPr>
            <a:xfrm>
              <a:off x="10951901" y="3141629"/>
              <a:ext cx="2126494" cy="473550"/>
            </a:xfrm>
            <a:prstGeom prst="rect">
              <a:avLst/>
            </a:prstGeom>
          </p:spPr>
          <p:txBody>
            <a:bodyPr wrap="none">
              <a:spAutoFit/>
            </a:bodyPr>
            <a:lstStyle/>
            <a:p>
              <a:pPr algn="ctr"/>
              <a:r>
                <a:rPr lang="en-US" sz="2000" dirty="0"/>
                <a:t>Amazon Aurora</a:t>
              </a:r>
            </a:p>
          </p:txBody>
        </p:sp>
        <p:sp>
          <p:nvSpPr>
            <p:cNvPr id="13" name="TextBox 12">
              <a:extLst>
                <a:ext uri="{FF2B5EF4-FFF2-40B4-BE49-F238E27FC236}">
                  <a16:creationId xmlns:a16="http://schemas.microsoft.com/office/drawing/2014/main" id="{DC954AFA-B161-7302-E14E-288DCD46E0C6}"/>
                </a:ext>
              </a:extLst>
            </p:cNvPr>
            <p:cNvSpPr txBox="1"/>
            <p:nvPr/>
          </p:nvSpPr>
          <p:spPr>
            <a:xfrm>
              <a:off x="3164608" y="6610169"/>
              <a:ext cx="3294725" cy="837817"/>
            </a:xfrm>
            <a:prstGeom prst="rect">
              <a:avLst/>
            </a:prstGeom>
            <a:noFill/>
          </p:spPr>
          <p:txBody>
            <a:bodyPr wrap="square" rtlCol="0">
              <a:spAutoFit/>
            </a:bodyPr>
            <a:lstStyle/>
            <a:p>
              <a:pPr algn="ctr"/>
              <a:r>
                <a:rPr lang="en-US" sz="2000" dirty="0"/>
                <a:t>AWS DMS Replication Instances</a:t>
              </a:r>
            </a:p>
          </p:txBody>
        </p:sp>
        <p:sp>
          <p:nvSpPr>
            <p:cNvPr id="14" name="TextBox 13">
              <a:extLst>
                <a:ext uri="{FF2B5EF4-FFF2-40B4-BE49-F238E27FC236}">
                  <a16:creationId xmlns:a16="http://schemas.microsoft.com/office/drawing/2014/main" id="{89B8F358-C080-1CC7-F819-FF3B7EC7C74C}"/>
                </a:ext>
              </a:extLst>
            </p:cNvPr>
            <p:cNvSpPr txBox="1"/>
            <p:nvPr/>
          </p:nvSpPr>
          <p:spPr>
            <a:xfrm>
              <a:off x="8246244" y="6610169"/>
              <a:ext cx="2735686" cy="837817"/>
            </a:xfrm>
            <a:prstGeom prst="rect">
              <a:avLst/>
            </a:prstGeom>
            <a:noFill/>
          </p:spPr>
          <p:txBody>
            <a:bodyPr wrap="square" rtlCol="0">
              <a:spAutoFit/>
            </a:bodyPr>
            <a:lstStyle/>
            <a:p>
              <a:pPr algn="ctr"/>
              <a:r>
                <a:rPr lang="en-US" sz="2000" dirty="0"/>
                <a:t>AWS DMS Replication Tasks</a:t>
              </a:r>
            </a:p>
          </p:txBody>
        </p:sp>
        <p:sp>
          <p:nvSpPr>
            <p:cNvPr id="15" name="TextBox 14">
              <a:extLst>
                <a:ext uri="{FF2B5EF4-FFF2-40B4-BE49-F238E27FC236}">
                  <a16:creationId xmlns:a16="http://schemas.microsoft.com/office/drawing/2014/main" id="{2CF9800A-DF4F-D414-FAC8-B7CA0D6975F9}"/>
                </a:ext>
              </a:extLst>
            </p:cNvPr>
            <p:cNvSpPr txBox="1"/>
            <p:nvPr/>
          </p:nvSpPr>
          <p:spPr>
            <a:xfrm>
              <a:off x="4165961" y="1825380"/>
              <a:ext cx="1054102" cy="677539"/>
            </a:xfrm>
            <a:prstGeom prst="rect">
              <a:avLst/>
            </a:prstGeom>
            <a:noFill/>
          </p:spPr>
          <p:txBody>
            <a:bodyPr wrap="none" lIns="182880" tIns="146304" rIns="182880" bIns="146304" rtlCol="0">
              <a:spAutoFit/>
            </a:bodyPr>
            <a:lstStyle/>
            <a:p>
              <a:pPr>
                <a:lnSpc>
                  <a:spcPct val="90000"/>
                </a:lnSpc>
                <a:spcAft>
                  <a:spcPts val="1800"/>
                </a:spcAft>
              </a:pPr>
              <a:r>
                <a:rPr lang="en-US" sz="2000" dirty="0"/>
                <a:t>Read</a:t>
              </a:r>
            </a:p>
          </p:txBody>
        </p:sp>
        <p:sp>
          <p:nvSpPr>
            <p:cNvPr id="16" name="TextBox 15">
              <a:extLst>
                <a:ext uri="{FF2B5EF4-FFF2-40B4-BE49-F238E27FC236}">
                  <a16:creationId xmlns:a16="http://schemas.microsoft.com/office/drawing/2014/main" id="{54F031B9-C6E2-3F2A-1FCC-15321A39E986}"/>
                </a:ext>
              </a:extLst>
            </p:cNvPr>
            <p:cNvSpPr txBox="1"/>
            <p:nvPr/>
          </p:nvSpPr>
          <p:spPr>
            <a:xfrm>
              <a:off x="9019847" y="1825380"/>
              <a:ext cx="1125059" cy="677539"/>
            </a:xfrm>
            <a:prstGeom prst="rect">
              <a:avLst/>
            </a:prstGeom>
            <a:noFill/>
          </p:spPr>
          <p:txBody>
            <a:bodyPr wrap="none" lIns="182880" tIns="146304" rIns="182880" bIns="146304" rtlCol="0">
              <a:spAutoFit/>
            </a:bodyPr>
            <a:lstStyle/>
            <a:p>
              <a:pPr>
                <a:lnSpc>
                  <a:spcPct val="90000"/>
                </a:lnSpc>
                <a:spcAft>
                  <a:spcPts val="1800"/>
                </a:spcAft>
              </a:pPr>
              <a:r>
                <a:rPr lang="en-US" sz="2000" dirty="0"/>
                <a:t>Write</a:t>
              </a:r>
            </a:p>
          </p:txBody>
        </p:sp>
        <p:cxnSp>
          <p:nvCxnSpPr>
            <p:cNvPr id="17" name="Straight Arrow Connector 16">
              <a:extLst>
                <a:ext uri="{FF2B5EF4-FFF2-40B4-BE49-F238E27FC236}">
                  <a16:creationId xmlns:a16="http://schemas.microsoft.com/office/drawing/2014/main" id="{9B412A02-332F-AC42-D3DB-4D102E80C479}"/>
                </a:ext>
              </a:extLst>
            </p:cNvPr>
            <p:cNvCxnSpPr>
              <a:cxnSpLocks/>
            </p:cNvCxnSpPr>
            <p:nvPr/>
          </p:nvCxnSpPr>
          <p:spPr>
            <a:xfrm>
              <a:off x="3442749" y="2374397"/>
              <a:ext cx="2671039"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E1F355-C2A8-2A24-8395-04B2BF5128CC}"/>
                </a:ext>
              </a:extLst>
            </p:cNvPr>
            <p:cNvCxnSpPr>
              <a:cxnSpLocks/>
            </p:cNvCxnSpPr>
            <p:nvPr/>
          </p:nvCxnSpPr>
          <p:spPr>
            <a:xfrm>
              <a:off x="8246245" y="2374397"/>
              <a:ext cx="2671039"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Right Brace 18">
              <a:extLst>
                <a:ext uri="{FF2B5EF4-FFF2-40B4-BE49-F238E27FC236}">
                  <a16:creationId xmlns:a16="http://schemas.microsoft.com/office/drawing/2014/main" id="{428385FE-4F19-DB97-B5CB-5B1EE82E7E9B}"/>
                </a:ext>
              </a:extLst>
            </p:cNvPr>
            <p:cNvSpPr/>
            <p:nvPr/>
          </p:nvSpPr>
          <p:spPr>
            <a:xfrm rot="16200000">
              <a:off x="6728735" y="2064108"/>
              <a:ext cx="891583" cy="4970587"/>
            </a:xfrm>
            <a:prstGeom prst="rightBrace">
              <a:avLst>
                <a:gd name="adj1" fmla="val 47306"/>
                <a:gd name="adj2" fmla="val 51254"/>
              </a:avLst>
            </a:prstGeom>
            <a:ln w="2857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1255516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DA61-6AED-2A6A-A85F-C0475CED1AF9}"/>
              </a:ext>
            </a:extLst>
          </p:cNvPr>
          <p:cNvSpPr>
            <a:spLocks noGrp="1"/>
          </p:cNvSpPr>
          <p:nvPr>
            <p:ph type="title"/>
          </p:nvPr>
        </p:nvSpPr>
        <p:spPr/>
        <p:txBody>
          <a:bodyPr/>
          <a:lstStyle/>
          <a:p>
            <a:r>
              <a:rPr lang="en-US" dirty="0"/>
              <a:t>Support for the Following Conversions</a:t>
            </a:r>
          </a:p>
        </p:txBody>
      </p:sp>
      <p:graphicFrame>
        <p:nvGraphicFramePr>
          <p:cNvPr id="3" name="Content Placeholder 3">
            <a:extLst>
              <a:ext uri="{FF2B5EF4-FFF2-40B4-BE49-F238E27FC236}">
                <a16:creationId xmlns:a16="http://schemas.microsoft.com/office/drawing/2014/main" id="{2E3FD635-534A-F15A-06BC-8E0852E23741}"/>
              </a:ext>
            </a:extLst>
          </p:cNvPr>
          <p:cNvGraphicFramePr>
            <a:graphicFrameLocks/>
          </p:cNvGraphicFramePr>
          <p:nvPr>
            <p:extLst>
              <p:ext uri="{D42A27DB-BD31-4B8C-83A1-F6EECF244321}">
                <p14:modId xmlns:p14="http://schemas.microsoft.com/office/powerpoint/2010/main" val="3987948986"/>
              </p:ext>
            </p:extLst>
          </p:nvPr>
        </p:nvGraphicFramePr>
        <p:xfrm>
          <a:off x="1432560" y="933678"/>
          <a:ext cx="9326880" cy="4929918"/>
        </p:xfrm>
        <a:graphic>
          <a:graphicData uri="http://schemas.openxmlformats.org/drawingml/2006/table">
            <a:tbl>
              <a:tblPr firstRow="1" bandRow="1">
                <a:tableStyleId>{85BE263C-DBD7-4A20-BB59-AAB30ACAA65A}</a:tableStyleId>
              </a:tblPr>
              <a:tblGrid>
                <a:gridCol w="4196262">
                  <a:extLst>
                    <a:ext uri="{9D8B030D-6E8A-4147-A177-3AD203B41FA5}">
                      <a16:colId xmlns:a16="http://schemas.microsoft.com/office/drawing/2014/main" val="2387333681"/>
                    </a:ext>
                  </a:extLst>
                </a:gridCol>
                <a:gridCol w="5130618">
                  <a:extLst>
                    <a:ext uri="{9D8B030D-6E8A-4147-A177-3AD203B41FA5}">
                      <a16:colId xmlns:a16="http://schemas.microsoft.com/office/drawing/2014/main" val="3724289247"/>
                    </a:ext>
                  </a:extLst>
                </a:gridCol>
              </a:tblGrid>
              <a:tr h="352137">
                <a:tc>
                  <a:txBody>
                    <a:bodyPr/>
                    <a:lstStyle/>
                    <a:p>
                      <a:pPr algn="r"/>
                      <a:r>
                        <a:rPr lang="en-US" sz="1600" dirty="0"/>
                        <a:t>Source* Database</a:t>
                      </a:r>
                      <a:endParaRPr lang="en-US" sz="1600" b="0" dirty="0"/>
                    </a:p>
                  </a:txBody>
                  <a:tcPr marL="146304" marR="146304" marT="45421" marB="45421">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accent1"/>
                    </a:solidFill>
                  </a:tcPr>
                </a:tc>
                <a:tc>
                  <a:txBody>
                    <a:bodyPr/>
                    <a:lstStyle/>
                    <a:p>
                      <a:pPr algn="l"/>
                      <a:r>
                        <a:rPr lang="en-US" sz="1600" dirty="0"/>
                        <a:t>Target* Database on AWS</a:t>
                      </a:r>
                      <a:endParaRPr lang="en-US" sz="1600" b="0" dirty="0"/>
                    </a:p>
                  </a:txBody>
                  <a:tcPr marL="146304" marR="146304" marT="45421" marB="45421">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239970057"/>
                  </a:ext>
                </a:extLst>
              </a:tr>
              <a:tr h="352137">
                <a:tc>
                  <a:txBody>
                    <a:bodyPr/>
                    <a:lstStyle/>
                    <a:p>
                      <a:pPr algn="r"/>
                      <a:r>
                        <a:rPr lang="en-US" sz="1600" dirty="0"/>
                        <a:t>Oracle database</a:t>
                      </a:r>
                      <a:endParaRPr lang="en-US" sz="1600" b="0" dirty="0"/>
                    </a:p>
                  </a:txBody>
                  <a:tcPr marL="146304" marR="146304" marT="45421" marB="45421">
                    <a:lnT w="28575" cap="flat" cmpd="sng" algn="ctr">
                      <a:solidFill>
                        <a:schemeClr val="accent1"/>
                      </a:solidFill>
                      <a:prstDash val="solid"/>
                      <a:round/>
                      <a:headEnd type="none" w="med" len="med"/>
                      <a:tailEnd type="none" w="med" len="med"/>
                    </a:lnT>
                    <a:solidFill>
                      <a:schemeClr val="tx2">
                        <a:lumMod val="20000"/>
                        <a:lumOff val="80000"/>
                      </a:schemeClr>
                    </a:solidFill>
                  </a:tcPr>
                </a:tc>
                <a:tc>
                  <a:txBody>
                    <a:bodyPr/>
                    <a:lstStyle/>
                    <a:p>
                      <a:pPr algn="l"/>
                      <a:r>
                        <a:rPr lang="en-US" sz="1600" dirty="0"/>
                        <a:t>Amazon Aurora, MySQL, PostgreSQL, Oracle</a:t>
                      </a:r>
                      <a:endParaRPr lang="en-US" sz="1600" b="0" dirty="0"/>
                    </a:p>
                  </a:txBody>
                  <a:tcPr marL="146304" marR="146304" marT="45421" marB="45421">
                    <a:lnT w="28575" cap="flat" cmpd="sng" algn="ctr">
                      <a:solidFill>
                        <a:schemeClr val="accent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309914249"/>
                  </a:ext>
                </a:extLst>
              </a:tr>
              <a:tr h="352137">
                <a:tc>
                  <a:txBody>
                    <a:bodyPr/>
                    <a:lstStyle/>
                    <a:p>
                      <a:pPr algn="r"/>
                      <a:r>
                        <a:rPr lang="en-US" sz="1600" dirty="0"/>
                        <a:t>Oracle data warehouse</a:t>
                      </a:r>
                      <a:endParaRPr lang="en-US" sz="1600" b="0" dirty="0"/>
                    </a:p>
                  </a:txBody>
                  <a:tcPr marL="146304" marR="146304" marT="45421" marB="45421">
                    <a:solidFill>
                      <a:schemeClr val="bg2"/>
                    </a:solidFill>
                  </a:tcPr>
                </a:tc>
                <a:tc>
                  <a:txBody>
                    <a:bodyPr/>
                    <a:lstStyle/>
                    <a:p>
                      <a:pPr algn="l"/>
                      <a:r>
                        <a:rPr lang="en-US" sz="1600" dirty="0"/>
                        <a:t>Amazon Redshift</a:t>
                      </a:r>
                      <a:endParaRPr lang="en-US" sz="1600" b="0" dirty="0"/>
                    </a:p>
                  </a:txBody>
                  <a:tcPr marL="146304" marR="146304" marT="45421" marB="45421">
                    <a:solidFill>
                      <a:schemeClr val="bg2"/>
                    </a:solidFill>
                  </a:tcPr>
                </a:tc>
                <a:extLst>
                  <a:ext uri="{0D108BD9-81ED-4DB2-BD59-A6C34878D82A}">
                    <a16:rowId xmlns:a16="http://schemas.microsoft.com/office/drawing/2014/main" val="3888344339"/>
                  </a:ext>
                </a:extLst>
              </a:tr>
              <a:tr h="352137">
                <a:tc>
                  <a:txBody>
                    <a:bodyPr/>
                    <a:lstStyle/>
                    <a:p>
                      <a:pPr algn="r"/>
                      <a:r>
                        <a:rPr lang="en-US" sz="1600" dirty="0"/>
                        <a:t>Azure SQL</a:t>
                      </a:r>
                      <a:endParaRPr lang="en-US" sz="1600" b="0" dirty="0"/>
                    </a:p>
                  </a:txBody>
                  <a:tcPr marL="146304" marR="146304" marT="45421" marB="45421">
                    <a:solidFill>
                      <a:schemeClr val="tx2">
                        <a:lumMod val="20000"/>
                        <a:lumOff val="80000"/>
                      </a:schemeClr>
                    </a:solidFill>
                  </a:tcPr>
                </a:tc>
                <a:tc>
                  <a:txBody>
                    <a:bodyPr/>
                    <a:lstStyle/>
                    <a:p>
                      <a:pPr algn="l"/>
                      <a:r>
                        <a:rPr lang="en-US" sz="1600" dirty="0"/>
                        <a:t>Amazon Aurora, MySQL, PostgreSQL</a:t>
                      </a:r>
                      <a:endParaRPr lang="en-US" sz="1600" b="0" dirty="0"/>
                    </a:p>
                  </a:txBody>
                  <a:tcPr marL="146304" marR="146304" marT="45421" marB="45421">
                    <a:solidFill>
                      <a:schemeClr val="tx2">
                        <a:lumMod val="20000"/>
                        <a:lumOff val="80000"/>
                      </a:schemeClr>
                    </a:solidFill>
                  </a:tcPr>
                </a:tc>
                <a:extLst>
                  <a:ext uri="{0D108BD9-81ED-4DB2-BD59-A6C34878D82A}">
                    <a16:rowId xmlns:a16="http://schemas.microsoft.com/office/drawing/2014/main" val="440142364"/>
                  </a:ext>
                </a:extLst>
              </a:tr>
              <a:tr h="352137">
                <a:tc>
                  <a:txBody>
                    <a:bodyPr/>
                    <a:lstStyle/>
                    <a:p>
                      <a:pPr algn="r"/>
                      <a:r>
                        <a:rPr lang="en-US" sz="1600" dirty="0"/>
                        <a:t>Microsoft SQL Server</a:t>
                      </a:r>
                      <a:endParaRPr lang="en-US" sz="1600" b="0" dirty="0"/>
                    </a:p>
                  </a:txBody>
                  <a:tcPr marL="146304" marR="146304" marT="45421" marB="45421">
                    <a:solidFill>
                      <a:schemeClr val="bg2"/>
                    </a:solidFill>
                  </a:tcPr>
                </a:tc>
                <a:tc>
                  <a:txBody>
                    <a:bodyPr/>
                    <a:lstStyle/>
                    <a:p>
                      <a:pPr algn="l"/>
                      <a:r>
                        <a:rPr lang="en-US" sz="1600" dirty="0"/>
                        <a:t>Amazon Aurora, Amazon Redshift, MySQL PostgreSQL</a:t>
                      </a:r>
                      <a:endParaRPr lang="en-US" sz="1600" b="0" dirty="0"/>
                    </a:p>
                  </a:txBody>
                  <a:tcPr marL="146304" marR="146304" marT="45421" marB="45421">
                    <a:solidFill>
                      <a:schemeClr val="bg2"/>
                    </a:solidFill>
                  </a:tcPr>
                </a:tc>
                <a:extLst>
                  <a:ext uri="{0D108BD9-81ED-4DB2-BD59-A6C34878D82A}">
                    <a16:rowId xmlns:a16="http://schemas.microsoft.com/office/drawing/2014/main" val="1232506713"/>
                  </a:ext>
                </a:extLst>
              </a:tr>
              <a:tr h="352137">
                <a:tc>
                  <a:txBody>
                    <a:bodyPr/>
                    <a:lstStyle/>
                    <a:p>
                      <a:pPr algn="r"/>
                      <a:r>
                        <a:rPr lang="en-US" sz="1600" dirty="0"/>
                        <a:t>Teradata</a:t>
                      </a:r>
                      <a:endParaRPr lang="en-US" sz="1600" b="0" dirty="0"/>
                    </a:p>
                  </a:txBody>
                  <a:tcPr marL="146304" marR="146304" marT="45421" marB="45421">
                    <a:solidFill>
                      <a:schemeClr val="tx2">
                        <a:lumMod val="20000"/>
                        <a:lumOff val="80000"/>
                      </a:schemeClr>
                    </a:solidFill>
                  </a:tcPr>
                </a:tc>
                <a:tc>
                  <a:txBody>
                    <a:bodyPr/>
                    <a:lstStyle/>
                    <a:p>
                      <a:pPr algn="l"/>
                      <a:r>
                        <a:rPr lang="en-US" sz="1600" dirty="0"/>
                        <a:t>Amazon Redshift</a:t>
                      </a:r>
                      <a:endParaRPr lang="en-US" sz="1600" b="0" dirty="0"/>
                    </a:p>
                  </a:txBody>
                  <a:tcPr marL="146304" marR="146304" marT="45421" marB="45421">
                    <a:solidFill>
                      <a:schemeClr val="tx2">
                        <a:lumMod val="20000"/>
                        <a:lumOff val="80000"/>
                      </a:schemeClr>
                    </a:solidFill>
                  </a:tcPr>
                </a:tc>
                <a:extLst>
                  <a:ext uri="{0D108BD9-81ED-4DB2-BD59-A6C34878D82A}">
                    <a16:rowId xmlns:a16="http://schemas.microsoft.com/office/drawing/2014/main" val="1450871536"/>
                  </a:ext>
                </a:extLst>
              </a:tr>
              <a:tr h="352137">
                <a:tc>
                  <a:txBody>
                    <a:bodyPr/>
                    <a:lstStyle/>
                    <a:p>
                      <a:pPr algn="r"/>
                      <a:r>
                        <a:rPr lang="en-US" sz="1600" dirty="0"/>
                        <a:t>IBM Netezza</a:t>
                      </a:r>
                      <a:endParaRPr lang="en-US" sz="1600" b="0" dirty="0"/>
                    </a:p>
                  </a:txBody>
                  <a:tcPr marL="146304" marR="146304" marT="45421" marB="45421">
                    <a:solidFill>
                      <a:schemeClr val="bg2"/>
                    </a:solidFill>
                  </a:tcPr>
                </a:tc>
                <a:tc>
                  <a:txBody>
                    <a:bodyPr/>
                    <a:lstStyle/>
                    <a:p>
                      <a:pPr algn="l"/>
                      <a:r>
                        <a:rPr lang="en-US" sz="1600" dirty="0"/>
                        <a:t>Amazon Redshift</a:t>
                      </a:r>
                      <a:endParaRPr lang="en-US" sz="1600" b="0" dirty="0"/>
                    </a:p>
                  </a:txBody>
                  <a:tcPr marL="146304" marR="146304" marT="45421" marB="45421">
                    <a:solidFill>
                      <a:schemeClr val="bg2"/>
                    </a:solidFill>
                  </a:tcPr>
                </a:tc>
                <a:extLst>
                  <a:ext uri="{0D108BD9-81ED-4DB2-BD59-A6C34878D82A}">
                    <a16:rowId xmlns:a16="http://schemas.microsoft.com/office/drawing/2014/main" val="671818151"/>
                  </a:ext>
                </a:extLst>
              </a:tr>
              <a:tr h="352137">
                <a:tc>
                  <a:txBody>
                    <a:bodyPr/>
                    <a:lstStyle/>
                    <a:p>
                      <a:pPr algn="r"/>
                      <a:r>
                        <a:rPr lang="en-US" sz="1600" dirty="0"/>
                        <a:t>Greenplum</a:t>
                      </a:r>
                      <a:endParaRPr lang="en-US" sz="1600" b="0" dirty="0"/>
                    </a:p>
                  </a:txBody>
                  <a:tcPr marL="146304" marR="146304" marT="45421" marB="45421">
                    <a:solidFill>
                      <a:schemeClr val="tx2">
                        <a:lumMod val="20000"/>
                        <a:lumOff val="80000"/>
                      </a:schemeClr>
                    </a:solidFill>
                  </a:tcPr>
                </a:tc>
                <a:tc>
                  <a:txBody>
                    <a:bodyPr/>
                    <a:lstStyle/>
                    <a:p>
                      <a:pPr algn="l"/>
                      <a:r>
                        <a:rPr lang="en-US" sz="1600" dirty="0"/>
                        <a:t>Amazon Redshift</a:t>
                      </a:r>
                      <a:endParaRPr lang="en-US" sz="1600" b="0" dirty="0"/>
                    </a:p>
                  </a:txBody>
                  <a:tcPr marL="146304" marR="146304" marT="45421" marB="45421">
                    <a:solidFill>
                      <a:schemeClr val="tx2">
                        <a:lumMod val="20000"/>
                        <a:lumOff val="80000"/>
                      </a:schemeClr>
                    </a:solidFill>
                  </a:tcPr>
                </a:tc>
                <a:extLst>
                  <a:ext uri="{0D108BD9-81ED-4DB2-BD59-A6C34878D82A}">
                    <a16:rowId xmlns:a16="http://schemas.microsoft.com/office/drawing/2014/main" val="926546861"/>
                  </a:ext>
                </a:extLst>
              </a:tr>
              <a:tr h="352137">
                <a:tc>
                  <a:txBody>
                    <a:bodyPr/>
                    <a:lstStyle/>
                    <a:p>
                      <a:pPr algn="r"/>
                      <a:r>
                        <a:rPr lang="en-US" sz="1600" dirty="0"/>
                        <a:t>HPE Vertica</a:t>
                      </a:r>
                      <a:endParaRPr lang="en-US" sz="1600" b="0" dirty="0"/>
                    </a:p>
                  </a:txBody>
                  <a:tcPr marL="146304" marR="146304" marT="45421" marB="45421">
                    <a:solidFill>
                      <a:schemeClr val="bg2"/>
                    </a:solidFill>
                  </a:tcPr>
                </a:tc>
                <a:tc>
                  <a:txBody>
                    <a:bodyPr/>
                    <a:lstStyle/>
                    <a:p>
                      <a:pPr algn="l"/>
                      <a:r>
                        <a:rPr lang="en-US" sz="1600" dirty="0"/>
                        <a:t>Amazon Redshift</a:t>
                      </a:r>
                      <a:endParaRPr lang="en-US" sz="1600" b="0" dirty="0"/>
                    </a:p>
                  </a:txBody>
                  <a:tcPr marL="146304" marR="146304" marT="45421" marB="45421">
                    <a:solidFill>
                      <a:schemeClr val="bg2"/>
                    </a:solidFill>
                  </a:tcPr>
                </a:tc>
                <a:extLst>
                  <a:ext uri="{0D108BD9-81ED-4DB2-BD59-A6C34878D82A}">
                    <a16:rowId xmlns:a16="http://schemas.microsoft.com/office/drawing/2014/main" val="3653402181"/>
                  </a:ext>
                </a:extLst>
              </a:tr>
              <a:tr h="352137">
                <a:tc>
                  <a:txBody>
                    <a:bodyPr/>
                    <a:lstStyle/>
                    <a:p>
                      <a:pPr algn="r"/>
                      <a:r>
                        <a:rPr lang="en-US" sz="1600" dirty="0"/>
                        <a:t>MySQL and Maria DB</a:t>
                      </a:r>
                      <a:endParaRPr lang="en-US" sz="1600" b="0" dirty="0"/>
                    </a:p>
                  </a:txBody>
                  <a:tcPr marL="146304" marR="146304" marT="45421" marB="45421">
                    <a:solidFill>
                      <a:schemeClr val="tx2">
                        <a:lumMod val="20000"/>
                        <a:lumOff val="80000"/>
                      </a:schemeClr>
                    </a:solidFill>
                  </a:tcPr>
                </a:tc>
                <a:tc>
                  <a:txBody>
                    <a:bodyPr/>
                    <a:lstStyle/>
                    <a:p>
                      <a:pPr algn="l"/>
                      <a:r>
                        <a:rPr lang="en-US" sz="1600" dirty="0"/>
                        <a:t>PostgreSQL</a:t>
                      </a:r>
                      <a:endParaRPr lang="en-US" sz="1600" b="0" dirty="0"/>
                    </a:p>
                  </a:txBody>
                  <a:tcPr marL="146304" marR="146304" marT="45421" marB="45421">
                    <a:solidFill>
                      <a:schemeClr val="tx2">
                        <a:lumMod val="20000"/>
                        <a:lumOff val="80000"/>
                      </a:schemeClr>
                    </a:solidFill>
                  </a:tcPr>
                </a:tc>
                <a:extLst>
                  <a:ext uri="{0D108BD9-81ED-4DB2-BD59-A6C34878D82A}">
                    <a16:rowId xmlns:a16="http://schemas.microsoft.com/office/drawing/2014/main" val="4192131956"/>
                  </a:ext>
                </a:extLst>
              </a:tr>
              <a:tr h="352137">
                <a:tc>
                  <a:txBody>
                    <a:bodyPr/>
                    <a:lstStyle/>
                    <a:p>
                      <a:pPr algn="r"/>
                      <a:r>
                        <a:rPr lang="en-US" sz="1600" dirty="0"/>
                        <a:t>PostgreSQL</a:t>
                      </a:r>
                      <a:endParaRPr lang="en-US" sz="1600" b="0" dirty="0"/>
                    </a:p>
                  </a:txBody>
                  <a:tcPr marL="146304" marR="146304" marT="45421" marB="45421">
                    <a:solidFill>
                      <a:schemeClr val="bg2"/>
                    </a:solidFill>
                  </a:tcPr>
                </a:tc>
                <a:tc>
                  <a:txBody>
                    <a:bodyPr/>
                    <a:lstStyle/>
                    <a:p>
                      <a:pPr algn="l"/>
                      <a:r>
                        <a:rPr lang="en-US" sz="1600" dirty="0"/>
                        <a:t>Amazon Aurora, MySQL</a:t>
                      </a:r>
                      <a:endParaRPr lang="en-US" sz="1600" b="0" dirty="0"/>
                    </a:p>
                  </a:txBody>
                  <a:tcPr marL="146304" marR="146304" marT="45421" marB="45421">
                    <a:solidFill>
                      <a:schemeClr val="bg2"/>
                    </a:solidFill>
                  </a:tcPr>
                </a:tc>
                <a:extLst>
                  <a:ext uri="{0D108BD9-81ED-4DB2-BD59-A6C34878D82A}">
                    <a16:rowId xmlns:a16="http://schemas.microsoft.com/office/drawing/2014/main" val="3315106342"/>
                  </a:ext>
                </a:extLst>
              </a:tr>
              <a:tr h="352137">
                <a:tc>
                  <a:txBody>
                    <a:bodyPr/>
                    <a:lstStyle/>
                    <a:p>
                      <a:pPr algn="r"/>
                      <a:r>
                        <a:rPr lang="en-US" sz="1600" dirty="0"/>
                        <a:t>Amazon Aurora</a:t>
                      </a:r>
                      <a:endParaRPr lang="en-US" sz="1600" b="0" dirty="0"/>
                    </a:p>
                  </a:txBody>
                  <a:tcPr marL="146304" marR="146304" marT="45421" marB="45421">
                    <a:solidFill>
                      <a:schemeClr val="tx2">
                        <a:lumMod val="20000"/>
                        <a:lumOff val="80000"/>
                      </a:schemeClr>
                    </a:solidFill>
                  </a:tcPr>
                </a:tc>
                <a:tc>
                  <a:txBody>
                    <a:bodyPr/>
                    <a:lstStyle/>
                    <a:p>
                      <a:pPr algn="l"/>
                      <a:r>
                        <a:rPr lang="en-US" sz="1600" dirty="0"/>
                        <a:t>PostgreSQL</a:t>
                      </a:r>
                      <a:endParaRPr lang="en-US" sz="1600" b="0" dirty="0"/>
                    </a:p>
                  </a:txBody>
                  <a:tcPr marL="146304" marR="146304" marT="45421" marB="45421">
                    <a:solidFill>
                      <a:schemeClr val="tx2">
                        <a:lumMod val="20000"/>
                        <a:lumOff val="80000"/>
                      </a:schemeClr>
                    </a:solidFill>
                  </a:tcPr>
                </a:tc>
                <a:extLst>
                  <a:ext uri="{0D108BD9-81ED-4DB2-BD59-A6C34878D82A}">
                    <a16:rowId xmlns:a16="http://schemas.microsoft.com/office/drawing/2014/main" val="3847661517"/>
                  </a:ext>
                </a:extLst>
              </a:tr>
              <a:tr h="352137">
                <a:tc>
                  <a:txBody>
                    <a:bodyPr/>
                    <a:lstStyle/>
                    <a:p>
                      <a:pPr algn="r"/>
                      <a:r>
                        <a:rPr lang="en-US" sz="1600" dirty="0"/>
                        <a:t>IBM DB2 LUW</a:t>
                      </a:r>
                      <a:endParaRPr lang="en-US" sz="1600" b="0" dirty="0"/>
                    </a:p>
                  </a:txBody>
                  <a:tcPr marL="146304" marR="146304" marT="45421" marB="45421">
                    <a:solidFill>
                      <a:schemeClr val="bg2"/>
                    </a:solidFill>
                  </a:tcPr>
                </a:tc>
                <a:tc>
                  <a:txBody>
                    <a:bodyPr/>
                    <a:lstStyle/>
                    <a:p>
                      <a:pPr algn="l"/>
                      <a:r>
                        <a:rPr lang="en-US" sz="1600" dirty="0"/>
                        <a:t>Amazon Aurora, MySQL, PostgreSQL</a:t>
                      </a:r>
                      <a:endParaRPr lang="en-US" sz="1600" b="0" dirty="0"/>
                    </a:p>
                  </a:txBody>
                  <a:tcPr marL="146304" marR="146304" marT="45421" marB="45421">
                    <a:solidFill>
                      <a:schemeClr val="bg2"/>
                    </a:solidFill>
                  </a:tcPr>
                </a:tc>
                <a:extLst>
                  <a:ext uri="{0D108BD9-81ED-4DB2-BD59-A6C34878D82A}">
                    <a16:rowId xmlns:a16="http://schemas.microsoft.com/office/drawing/2014/main" val="3154406373"/>
                  </a:ext>
                </a:extLst>
              </a:tr>
              <a:tr h="352137">
                <a:tc>
                  <a:txBody>
                    <a:bodyPr/>
                    <a:lstStyle/>
                    <a:p>
                      <a:pPr algn="r"/>
                      <a:r>
                        <a:rPr lang="en-US" sz="1600" dirty="0"/>
                        <a:t>Apache Cassandra</a:t>
                      </a:r>
                      <a:endParaRPr lang="en-US" sz="1600" b="0" dirty="0"/>
                    </a:p>
                  </a:txBody>
                  <a:tcPr marL="146304" marR="146304" marT="45421" marB="45421">
                    <a:lnB w="285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algn="l"/>
                      <a:r>
                        <a:rPr lang="en-US" sz="1600" dirty="0"/>
                        <a:t>Amazon DynamoDB</a:t>
                      </a:r>
                      <a:endParaRPr lang="en-US" sz="1600" b="0" dirty="0"/>
                    </a:p>
                  </a:txBody>
                  <a:tcPr marL="146304" marR="146304" marT="45421" marB="45421">
                    <a:lnB w="285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70589553"/>
                  </a:ext>
                </a:extLst>
              </a:tr>
            </a:tbl>
          </a:graphicData>
        </a:graphic>
      </p:graphicFrame>
      <p:sp>
        <p:nvSpPr>
          <p:cNvPr id="4" name="TextBox 3">
            <a:extLst>
              <a:ext uri="{FF2B5EF4-FFF2-40B4-BE49-F238E27FC236}">
                <a16:creationId xmlns:a16="http://schemas.microsoft.com/office/drawing/2014/main" id="{47B54E07-4EEB-C9A1-2FDC-21C13F1B13EA}"/>
              </a:ext>
            </a:extLst>
          </p:cNvPr>
          <p:cNvSpPr txBox="1"/>
          <p:nvPr/>
        </p:nvSpPr>
        <p:spPr>
          <a:xfrm>
            <a:off x="-707007" y="6024986"/>
            <a:ext cx="13488863" cy="276999"/>
          </a:xfrm>
          <a:prstGeom prst="rect">
            <a:avLst/>
          </a:prstGeom>
          <a:noFill/>
        </p:spPr>
        <p:txBody>
          <a:bodyPr wrap="square" rtlCol="0">
            <a:spAutoFit/>
          </a:bodyPr>
          <a:lstStyle/>
          <a:p>
            <a:pPr algn="ctr"/>
            <a:r>
              <a:rPr lang="en-US" sz="1200" dirty="0">
                <a:ea typeface="Amazon Ember" panose="020B0603020204020204" pitchFamily="34" charset="0"/>
                <a:cs typeface="Amazon Ember" panose="020B0603020204020204" pitchFamily="34" charset="0"/>
              </a:rPr>
              <a:t>Source: </a:t>
            </a:r>
            <a:r>
              <a:rPr lang="en-US" sz="1200" dirty="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https://docs.aws.amazon.com/dms/latest/userguide/CHAP_Source.html</a:t>
            </a:r>
            <a:r>
              <a:rPr lang="en-US" sz="1200" dirty="0">
                <a:ea typeface="Amazon Ember" panose="020B0603020204020204" pitchFamily="34" charset="0"/>
                <a:cs typeface="Amazon Ember" panose="020B0603020204020204" pitchFamily="34" charset="0"/>
              </a:rPr>
              <a:t>                           Target: </a:t>
            </a:r>
            <a:r>
              <a:rPr lang="en-US" sz="1200" dirty="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https://docs.aws.amazon.com/dms/latest/userguide/CHAP_Target.html</a:t>
            </a:r>
            <a:endParaRPr lang="en-US" sz="120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3013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1625BFBD-E43C-90E8-1AEB-D7C0DF716EBA}"/>
              </a:ext>
            </a:extLst>
          </p:cNvPr>
          <p:cNvPicPr>
            <a:picLocks noGrp="1" noChangeAspect="1"/>
          </p:cNvPicPr>
          <p:nvPr>
            <p:ph type="pic" sz="quarter" idx="10"/>
            <p:custDataLst>
              <p:tags r:id="rId1"/>
            </p:custDataLst>
          </p:nvPr>
        </p:nvPicPr>
        <p:blipFill rotWithShape="1">
          <a:blip r:embed="rId4">
            <a:extLst>
              <a:ext uri="{28A0092B-C50C-407E-A947-70E740481C1C}">
                <a14:useLocalDpi xmlns:a14="http://schemas.microsoft.com/office/drawing/2010/main" val="0"/>
              </a:ext>
            </a:extLst>
          </a:blip>
          <a:srcRect l="11444" r="49242"/>
          <a:stretch/>
        </p:blipFill>
        <p:spPr>
          <a:xfrm>
            <a:off x="0" y="0"/>
            <a:ext cx="4553527" cy="6515101"/>
          </a:xfrm>
        </p:spPr>
      </p:pic>
      <p:sp>
        <p:nvSpPr>
          <p:cNvPr id="2" name="Title 1">
            <a:extLst>
              <a:ext uri="{FF2B5EF4-FFF2-40B4-BE49-F238E27FC236}">
                <a16:creationId xmlns:a16="http://schemas.microsoft.com/office/drawing/2014/main" id="{D009F032-8A97-8025-CF1F-D4CF28550C91}"/>
              </a:ext>
            </a:extLst>
          </p:cNvPr>
          <p:cNvSpPr>
            <a:spLocks noGrp="1"/>
          </p:cNvSpPr>
          <p:nvPr>
            <p:ph type="title"/>
          </p:nvPr>
        </p:nvSpPr>
        <p:spPr/>
        <p:txBody>
          <a:bodyPr>
            <a:noAutofit/>
          </a:bodyPr>
          <a:lstStyle/>
          <a:p>
            <a:r>
              <a:rPr lang="en-US" dirty="0"/>
              <a:t>AWS Database Migration Service</a:t>
            </a:r>
            <a:br>
              <a:rPr lang="en-US" dirty="0"/>
            </a:br>
            <a:r>
              <a:rPr lang="en-US" sz="2400" b="0" dirty="0">
                <a:solidFill>
                  <a:schemeClr val="accent1"/>
                </a:solidFill>
                <a:ea typeface="+mj-ea"/>
              </a:rPr>
              <a:t>Working with DMS components</a:t>
            </a:r>
            <a:endParaRPr lang="en-US" dirty="0"/>
          </a:p>
        </p:txBody>
      </p:sp>
      <p:sp>
        <p:nvSpPr>
          <p:cNvPr id="3" name="TextBox 2">
            <a:extLst>
              <a:ext uri="{FF2B5EF4-FFF2-40B4-BE49-F238E27FC236}">
                <a16:creationId xmlns:a16="http://schemas.microsoft.com/office/drawing/2014/main" id="{D424D9BA-FEB2-6174-1532-C14AF0EDE3BC}"/>
              </a:ext>
            </a:extLst>
          </p:cNvPr>
          <p:cNvSpPr txBox="1"/>
          <p:nvPr/>
        </p:nvSpPr>
        <p:spPr>
          <a:xfrm>
            <a:off x="4796029" y="2270455"/>
            <a:ext cx="6725411" cy="3985706"/>
          </a:xfrm>
          <a:prstGeom prst="rect">
            <a:avLst/>
          </a:prstGeom>
          <a:noFill/>
        </p:spPr>
        <p:txBody>
          <a:bodyPr wrap="square" rtlCol="0">
            <a:spAutoFit/>
          </a:bodyPr>
          <a:lstStyle/>
          <a:p>
            <a:pPr>
              <a:spcAft>
                <a:spcPts val="600"/>
              </a:spcAft>
            </a:pPr>
            <a:r>
              <a:rPr lang="en-US" sz="2800" b="1" dirty="0"/>
              <a:t>Replication Instance</a:t>
            </a:r>
          </a:p>
          <a:p>
            <a:pPr marL="0" lvl="1">
              <a:spcAft>
                <a:spcPts val="600"/>
              </a:spcAft>
              <a:tabLst>
                <a:tab pos="1089025" algn="l"/>
              </a:tabLst>
            </a:pPr>
            <a:r>
              <a:rPr lang="en-US" sz="2400" b="1" dirty="0">
                <a:solidFill>
                  <a:schemeClr val="accent1"/>
                </a:solidFill>
              </a:rPr>
              <a:t>C</a:t>
            </a:r>
            <a:r>
              <a:rPr lang="en-US" sz="2000" b="1" dirty="0">
                <a:solidFill>
                  <a:schemeClr val="accent1"/>
                </a:solidFill>
              </a:rPr>
              <a:t> - </a:t>
            </a:r>
            <a:r>
              <a:rPr lang="en-US" sz="2000" dirty="0"/>
              <a:t>compute          </a:t>
            </a:r>
            <a:r>
              <a:rPr lang="en-US" sz="2400" dirty="0"/>
              <a:t> </a:t>
            </a:r>
            <a:r>
              <a:rPr lang="en-US" sz="2400" b="1" dirty="0">
                <a:solidFill>
                  <a:schemeClr val="accent1"/>
                </a:solidFill>
              </a:rPr>
              <a:t>R </a:t>
            </a:r>
            <a:r>
              <a:rPr lang="en-US" sz="2400" dirty="0">
                <a:solidFill>
                  <a:schemeClr val="accent1"/>
                </a:solidFill>
              </a:rPr>
              <a:t>-</a:t>
            </a:r>
            <a:r>
              <a:rPr lang="en-US" sz="2400" b="1" dirty="0">
                <a:solidFill>
                  <a:schemeClr val="accent1"/>
                </a:solidFill>
              </a:rPr>
              <a:t> </a:t>
            </a:r>
            <a:r>
              <a:rPr lang="en-US" sz="2000" dirty="0"/>
              <a:t>memory         </a:t>
            </a:r>
            <a:r>
              <a:rPr lang="en-US" sz="2400" b="1" dirty="0">
                <a:solidFill>
                  <a:schemeClr val="accent1"/>
                </a:solidFill>
              </a:rPr>
              <a:t>T</a:t>
            </a:r>
            <a:r>
              <a:rPr lang="en-US" sz="2000" b="1" dirty="0">
                <a:solidFill>
                  <a:schemeClr val="accent1"/>
                </a:solidFill>
              </a:rPr>
              <a:t> -</a:t>
            </a:r>
            <a:r>
              <a:rPr lang="en-US" sz="2000" b="1" dirty="0"/>
              <a:t> </a:t>
            </a:r>
            <a:r>
              <a:rPr lang="en-US" sz="2000" dirty="0"/>
              <a:t>burstable</a:t>
            </a:r>
          </a:p>
          <a:p>
            <a:pPr>
              <a:spcBef>
                <a:spcPts val="1800"/>
              </a:spcBef>
              <a:spcAft>
                <a:spcPts val="600"/>
              </a:spcAft>
            </a:pPr>
            <a:r>
              <a:rPr lang="en-US" sz="2800" b="1" dirty="0"/>
              <a:t>Endpoint</a:t>
            </a:r>
          </a:p>
          <a:p>
            <a:pPr marL="344488" lvl="1" indent="-344488">
              <a:lnSpc>
                <a:spcPct val="90000"/>
              </a:lnSpc>
              <a:spcAft>
                <a:spcPts val="600"/>
              </a:spcAft>
              <a:buClr>
                <a:schemeClr val="tx2"/>
              </a:buClr>
              <a:buBlip>
                <a:blip r:embed="rId5"/>
              </a:buBlip>
              <a:tabLst>
                <a:tab pos="1089025" algn="l"/>
              </a:tabLst>
            </a:pPr>
            <a:r>
              <a:rPr lang="en-US" sz="2000" dirty="0">
                <a:cs typeface="Calibri" panose="020F0502020204030204" pitchFamily="34" charset="0"/>
              </a:rPr>
              <a:t>Connect source / target from replication instance</a:t>
            </a:r>
          </a:p>
          <a:p>
            <a:pPr marL="344488" lvl="1" indent="-344488">
              <a:lnSpc>
                <a:spcPct val="90000"/>
              </a:lnSpc>
              <a:spcAft>
                <a:spcPts val="600"/>
              </a:spcAft>
              <a:buClr>
                <a:schemeClr val="tx2"/>
              </a:buClr>
              <a:buBlip>
                <a:blip r:embed="rId5"/>
              </a:buBlip>
              <a:tabLst>
                <a:tab pos="1089025" algn="l"/>
              </a:tabLst>
            </a:pPr>
            <a:r>
              <a:rPr lang="en-US" sz="2000" dirty="0">
                <a:cs typeface="Calibri" panose="020F0502020204030204" pitchFamily="34" charset="0"/>
              </a:rPr>
              <a:t>Choose advanced override settings</a:t>
            </a:r>
          </a:p>
          <a:p>
            <a:pPr>
              <a:spcBef>
                <a:spcPts val="1800"/>
              </a:spcBef>
              <a:spcAft>
                <a:spcPts val="600"/>
              </a:spcAft>
            </a:pPr>
            <a:r>
              <a:rPr lang="en-US" sz="2800" b="1" dirty="0"/>
              <a:t>Task</a:t>
            </a:r>
          </a:p>
          <a:p>
            <a:pPr marL="344488" lvl="1" indent="-344488">
              <a:lnSpc>
                <a:spcPct val="90000"/>
              </a:lnSpc>
              <a:spcAft>
                <a:spcPts val="600"/>
              </a:spcAft>
              <a:buClr>
                <a:schemeClr val="tx2"/>
              </a:buClr>
              <a:buBlip>
                <a:blip r:embed="rId5"/>
              </a:buBlip>
              <a:tabLst>
                <a:tab pos="1089025" algn="l"/>
              </a:tabLst>
            </a:pPr>
            <a:r>
              <a:rPr lang="en-US" sz="2000" dirty="0">
                <a:cs typeface="Calibri" panose="020F0502020204030204" pitchFamily="34" charset="0"/>
              </a:rPr>
              <a:t>Full Load</a:t>
            </a:r>
          </a:p>
          <a:p>
            <a:pPr marL="344488" lvl="1" indent="-344488">
              <a:lnSpc>
                <a:spcPct val="90000"/>
              </a:lnSpc>
              <a:spcAft>
                <a:spcPts val="600"/>
              </a:spcAft>
              <a:buClr>
                <a:schemeClr val="tx2"/>
              </a:buClr>
              <a:buBlip>
                <a:blip r:embed="rId5"/>
              </a:buBlip>
              <a:tabLst>
                <a:tab pos="1089025" algn="l"/>
              </a:tabLst>
            </a:pPr>
            <a:r>
              <a:rPr lang="en-US" sz="2000" dirty="0">
                <a:cs typeface="Calibri" panose="020F0502020204030204" pitchFamily="34" charset="0"/>
              </a:rPr>
              <a:t>Change Data Capture</a:t>
            </a:r>
          </a:p>
        </p:txBody>
      </p:sp>
    </p:spTree>
    <p:extLst>
      <p:ext uri="{BB962C8B-B14F-4D97-AF65-F5344CB8AC3E}">
        <p14:creationId xmlns:p14="http://schemas.microsoft.com/office/powerpoint/2010/main" val="154708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C412873-6151-728A-E3A0-8799BD404A35}"/>
              </a:ext>
            </a:extLst>
          </p:cNvPr>
          <p:cNvSpPr>
            <a:spLocks noGrp="1"/>
          </p:cNvSpPr>
          <p:nvPr>
            <p:ph sz="half" idx="1"/>
          </p:nvPr>
        </p:nvSpPr>
        <p:spPr>
          <a:xfrm>
            <a:off x="342900" y="1565910"/>
            <a:ext cx="5443220" cy="4611053"/>
          </a:xfrm>
        </p:spPr>
        <p:txBody>
          <a:bodyPr/>
          <a:lstStyle/>
          <a:p>
            <a:pPr>
              <a:spcAft>
                <a:spcPts val="600"/>
              </a:spcAft>
            </a:pPr>
            <a:r>
              <a:rPr lang="en-US" sz="2800" dirty="0"/>
              <a:t>Choosing a “migration type”</a:t>
            </a:r>
          </a:p>
          <a:p>
            <a:pPr lvl="1">
              <a:spcAft>
                <a:spcPts val="600"/>
              </a:spcAft>
            </a:pPr>
            <a:r>
              <a:rPr lang="en-US" sz="2400" dirty="0"/>
              <a:t>Full Load</a:t>
            </a:r>
          </a:p>
          <a:p>
            <a:pPr lvl="1">
              <a:spcAft>
                <a:spcPts val="600"/>
              </a:spcAft>
            </a:pPr>
            <a:r>
              <a:rPr lang="en-US" sz="2400" dirty="0"/>
              <a:t>Change Data Capture (CDC)</a:t>
            </a:r>
          </a:p>
          <a:p>
            <a:pPr>
              <a:spcBef>
                <a:spcPts val="1200"/>
              </a:spcBef>
              <a:spcAft>
                <a:spcPts val="600"/>
              </a:spcAft>
            </a:pPr>
            <a:r>
              <a:rPr lang="en-US" sz="2800" dirty="0"/>
              <a:t>Choosing a target table prep mode</a:t>
            </a:r>
          </a:p>
          <a:p>
            <a:pPr lvl="1">
              <a:spcAft>
                <a:spcPts val="600"/>
              </a:spcAft>
            </a:pPr>
            <a:r>
              <a:rPr lang="en-US" sz="2400" dirty="0"/>
              <a:t>DMS can create tables, however, better pre-create table with SCT</a:t>
            </a:r>
          </a:p>
          <a:p>
            <a:pPr lvl="1">
              <a:spcAft>
                <a:spcPts val="600"/>
              </a:spcAft>
            </a:pPr>
            <a:r>
              <a:rPr lang="en-US" sz="2400" dirty="0"/>
              <a:t>Flexibility to drop or truncate tables</a:t>
            </a:r>
          </a:p>
          <a:p>
            <a:pPr marL="0" indent="0">
              <a:spcAft>
                <a:spcPts val="600"/>
              </a:spcAft>
              <a:buNone/>
            </a:pPr>
            <a:endParaRPr lang="en-US" sz="2800" dirty="0"/>
          </a:p>
        </p:txBody>
      </p:sp>
      <p:sp>
        <p:nvSpPr>
          <p:cNvPr id="7" name="Content Placeholder 6">
            <a:extLst>
              <a:ext uri="{FF2B5EF4-FFF2-40B4-BE49-F238E27FC236}">
                <a16:creationId xmlns:a16="http://schemas.microsoft.com/office/drawing/2014/main" id="{71B6293C-F8A1-1571-663D-5A67A6685673}"/>
              </a:ext>
            </a:extLst>
          </p:cNvPr>
          <p:cNvSpPr>
            <a:spLocks noGrp="1"/>
          </p:cNvSpPr>
          <p:nvPr>
            <p:ph sz="half" idx="10"/>
          </p:nvPr>
        </p:nvSpPr>
        <p:spPr>
          <a:xfrm>
            <a:off x="6417142" y="1565910"/>
            <a:ext cx="5431957" cy="4611053"/>
          </a:xfrm>
        </p:spPr>
        <p:txBody>
          <a:bodyPr/>
          <a:lstStyle/>
          <a:p>
            <a:pPr>
              <a:spcAft>
                <a:spcPts val="600"/>
              </a:spcAft>
            </a:pPr>
            <a:r>
              <a:rPr lang="en-US" sz="2800" dirty="0"/>
              <a:t>Include LOB columns in replication</a:t>
            </a:r>
          </a:p>
          <a:p>
            <a:pPr lvl="1">
              <a:spcAft>
                <a:spcPts val="600"/>
              </a:spcAft>
            </a:pPr>
            <a:r>
              <a:rPr lang="en-US" sz="2400" dirty="0"/>
              <a:t>Why limited LOB (Large Object) mode is a better choice?</a:t>
            </a:r>
          </a:p>
          <a:p>
            <a:pPr>
              <a:spcBef>
                <a:spcPts val="1200"/>
              </a:spcBef>
              <a:spcAft>
                <a:spcPts val="600"/>
              </a:spcAft>
            </a:pPr>
            <a:r>
              <a:rPr lang="en-US" sz="2800" dirty="0"/>
              <a:t>Selection &amp; transformation rules, logging, exceptions, and others</a:t>
            </a:r>
          </a:p>
          <a:p>
            <a:pPr lvl="1">
              <a:spcAft>
                <a:spcPts val="600"/>
              </a:spcAft>
            </a:pPr>
            <a:r>
              <a:rPr lang="en-US" sz="2400" dirty="0"/>
              <a:t>Flexible in selection but limited transformations </a:t>
            </a:r>
          </a:p>
          <a:p>
            <a:pPr lvl="1">
              <a:spcAft>
                <a:spcPts val="600"/>
              </a:spcAft>
            </a:pPr>
            <a:r>
              <a:rPr lang="en-US" sz="2400" dirty="0"/>
              <a:t>How to work around transformations</a:t>
            </a:r>
          </a:p>
          <a:p>
            <a:pPr marL="0" indent="0">
              <a:spcAft>
                <a:spcPts val="600"/>
              </a:spcAft>
              <a:buNone/>
            </a:pPr>
            <a:endParaRPr lang="en-US" sz="2800" dirty="0"/>
          </a:p>
        </p:txBody>
      </p:sp>
      <p:sp>
        <p:nvSpPr>
          <p:cNvPr id="5" name="Title 4">
            <a:extLst>
              <a:ext uri="{FF2B5EF4-FFF2-40B4-BE49-F238E27FC236}">
                <a16:creationId xmlns:a16="http://schemas.microsoft.com/office/drawing/2014/main" id="{418B1A1B-C34D-B9C7-087B-1FAD64A80C04}"/>
              </a:ext>
            </a:extLst>
          </p:cNvPr>
          <p:cNvSpPr>
            <a:spLocks noGrp="1"/>
          </p:cNvSpPr>
          <p:nvPr>
            <p:ph type="title"/>
          </p:nvPr>
        </p:nvSpPr>
        <p:spPr/>
        <p:txBody>
          <a:bodyPr/>
          <a:lstStyle/>
          <a:p>
            <a:r>
              <a:rPr lang="en-US" dirty="0"/>
              <a:t>AWS Database Migration Service</a:t>
            </a:r>
            <a:br>
              <a:rPr lang="en-US" dirty="0"/>
            </a:br>
            <a:r>
              <a:rPr lang="en-US" sz="2400" b="0" dirty="0"/>
              <a:t>Components of a DMS task</a:t>
            </a:r>
            <a:br>
              <a:rPr lang="en-US" dirty="0"/>
            </a:br>
            <a:endParaRPr lang="en-US" dirty="0"/>
          </a:p>
        </p:txBody>
      </p:sp>
      <p:cxnSp>
        <p:nvCxnSpPr>
          <p:cNvPr id="8" name="Straight Connector 7">
            <a:extLst>
              <a:ext uri="{FF2B5EF4-FFF2-40B4-BE49-F238E27FC236}">
                <a16:creationId xmlns:a16="http://schemas.microsoft.com/office/drawing/2014/main" id="{ED9B3CFB-C26A-35BD-9F25-D262F470EEC6}"/>
              </a:ext>
            </a:extLst>
          </p:cNvPr>
          <p:cNvCxnSpPr>
            <a:cxnSpLocks/>
          </p:cNvCxnSpPr>
          <p:nvPr/>
        </p:nvCxnSpPr>
        <p:spPr>
          <a:xfrm>
            <a:off x="6074744" y="1668780"/>
            <a:ext cx="0" cy="3509010"/>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944554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A5F3-D238-818E-AF99-C26953FA8DA9}"/>
              </a:ext>
            </a:extLst>
          </p:cNvPr>
          <p:cNvSpPr>
            <a:spLocks noGrp="1"/>
          </p:cNvSpPr>
          <p:nvPr>
            <p:ph type="title"/>
          </p:nvPr>
        </p:nvSpPr>
        <p:spPr/>
        <p:txBody>
          <a:bodyPr/>
          <a:lstStyle/>
          <a:p>
            <a:r>
              <a:rPr lang="en-US" dirty="0"/>
              <a:t>Task – Migration Type</a:t>
            </a:r>
          </a:p>
        </p:txBody>
      </p:sp>
      <p:sp>
        <p:nvSpPr>
          <p:cNvPr id="6" name="Rectangle: Rounded Corners 5">
            <a:extLst>
              <a:ext uri="{FF2B5EF4-FFF2-40B4-BE49-F238E27FC236}">
                <a16:creationId xmlns:a16="http://schemas.microsoft.com/office/drawing/2014/main" id="{4FA7772A-18AE-0C64-4FDB-7CBA70D21069}"/>
              </a:ext>
            </a:extLst>
          </p:cNvPr>
          <p:cNvSpPr/>
          <p:nvPr/>
        </p:nvSpPr>
        <p:spPr>
          <a:xfrm>
            <a:off x="373399" y="1099788"/>
            <a:ext cx="2949271" cy="902454"/>
          </a:xfrm>
          <a:prstGeom prst="roundRect">
            <a:avLst>
              <a:gd name="adj" fmla="val 965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400" b="1" dirty="0"/>
              <a:t>Choose migration type</a:t>
            </a:r>
          </a:p>
        </p:txBody>
      </p:sp>
      <p:sp>
        <p:nvSpPr>
          <p:cNvPr id="7" name="Rectangle: Rounded Corners 6">
            <a:extLst>
              <a:ext uri="{FF2B5EF4-FFF2-40B4-BE49-F238E27FC236}">
                <a16:creationId xmlns:a16="http://schemas.microsoft.com/office/drawing/2014/main" id="{C17120E9-49D5-5DBF-2A0B-047DB653BB05}"/>
              </a:ext>
            </a:extLst>
          </p:cNvPr>
          <p:cNvSpPr/>
          <p:nvPr/>
        </p:nvSpPr>
        <p:spPr>
          <a:xfrm>
            <a:off x="1023388" y="2322487"/>
            <a:ext cx="2056749" cy="902454"/>
          </a:xfrm>
          <a:prstGeom prst="roundRect">
            <a:avLst>
              <a:gd name="adj" fmla="val 9659"/>
            </a:avLst>
          </a:prstGeom>
          <a:solidFill>
            <a:schemeClr val="tx2">
              <a:lumMod val="20000"/>
              <a:lumOff val="8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Existing data</a:t>
            </a:r>
          </a:p>
        </p:txBody>
      </p:sp>
      <p:sp>
        <p:nvSpPr>
          <p:cNvPr id="8" name="Rectangle: Rounded Corners 7">
            <a:extLst>
              <a:ext uri="{FF2B5EF4-FFF2-40B4-BE49-F238E27FC236}">
                <a16:creationId xmlns:a16="http://schemas.microsoft.com/office/drawing/2014/main" id="{84FA38F4-3AB4-2FD9-409B-04F9994105EE}"/>
              </a:ext>
            </a:extLst>
          </p:cNvPr>
          <p:cNvSpPr/>
          <p:nvPr/>
        </p:nvSpPr>
        <p:spPr>
          <a:xfrm>
            <a:off x="1023388" y="3545185"/>
            <a:ext cx="2056749" cy="1187669"/>
          </a:xfrm>
          <a:prstGeom prst="roundRect">
            <a:avLst>
              <a:gd name="adj" fmla="val 9659"/>
            </a:avLst>
          </a:prstGeom>
          <a:solidFill>
            <a:schemeClr val="tx2">
              <a:lumMod val="20000"/>
              <a:lumOff val="8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b="1" dirty="0">
                <a:solidFill>
                  <a:schemeClr val="tx1"/>
                </a:solidFill>
              </a:rPr>
              <a:t>Existing data and replicate changes</a:t>
            </a:r>
          </a:p>
        </p:txBody>
      </p:sp>
      <p:sp>
        <p:nvSpPr>
          <p:cNvPr id="9" name="Rectangle: Rounded Corners 8">
            <a:extLst>
              <a:ext uri="{FF2B5EF4-FFF2-40B4-BE49-F238E27FC236}">
                <a16:creationId xmlns:a16="http://schemas.microsoft.com/office/drawing/2014/main" id="{67CB53C5-6143-A0E6-6897-EAF051610B9D}"/>
              </a:ext>
            </a:extLst>
          </p:cNvPr>
          <p:cNvSpPr/>
          <p:nvPr/>
        </p:nvSpPr>
        <p:spPr>
          <a:xfrm>
            <a:off x="1023388" y="5075077"/>
            <a:ext cx="2056749" cy="902454"/>
          </a:xfrm>
          <a:prstGeom prst="roundRect">
            <a:avLst>
              <a:gd name="adj" fmla="val 9659"/>
            </a:avLst>
          </a:prstGeom>
          <a:solidFill>
            <a:schemeClr val="tx2">
              <a:lumMod val="20000"/>
              <a:lumOff val="8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Replicate changes only</a:t>
            </a:r>
          </a:p>
        </p:txBody>
      </p:sp>
      <p:cxnSp>
        <p:nvCxnSpPr>
          <p:cNvPr id="10" name="Connector: Elbow 9">
            <a:extLst>
              <a:ext uri="{FF2B5EF4-FFF2-40B4-BE49-F238E27FC236}">
                <a16:creationId xmlns:a16="http://schemas.microsoft.com/office/drawing/2014/main" id="{47013B73-3349-8D6E-F24F-E75638A4FDB5}"/>
              </a:ext>
            </a:extLst>
          </p:cNvPr>
          <p:cNvCxnSpPr>
            <a:cxnSpLocks/>
            <a:endCxn id="9" idx="1"/>
          </p:cNvCxnSpPr>
          <p:nvPr/>
        </p:nvCxnSpPr>
        <p:spPr>
          <a:xfrm rot="16200000" flipH="1">
            <a:off x="-918416" y="3584500"/>
            <a:ext cx="3524062" cy="359546"/>
          </a:xfrm>
          <a:prstGeom prst="bentConnector2">
            <a:avLst/>
          </a:prstGeom>
          <a:ln w="28575">
            <a:solidFill>
              <a:schemeClr val="accent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5873C8E7-0525-1183-CA9C-5982AC039E20}"/>
              </a:ext>
            </a:extLst>
          </p:cNvPr>
          <p:cNvCxnSpPr>
            <a:cxnSpLocks/>
          </p:cNvCxnSpPr>
          <p:nvPr/>
        </p:nvCxnSpPr>
        <p:spPr>
          <a:xfrm>
            <a:off x="663841" y="3996413"/>
            <a:ext cx="359546" cy="0"/>
          </a:xfrm>
          <a:prstGeom prst="line">
            <a:avLst/>
          </a:prstGeom>
          <a:ln w="28575">
            <a:solidFill>
              <a:schemeClr val="accent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17C27CA1-7E86-EC2B-29A3-51A0263E9481}"/>
              </a:ext>
            </a:extLst>
          </p:cNvPr>
          <p:cNvCxnSpPr>
            <a:cxnSpLocks/>
          </p:cNvCxnSpPr>
          <p:nvPr/>
        </p:nvCxnSpPr>
        <p:spPr>
          <a:xfrm>
            <a:off x="663841" y="2769792"/>
            <a:ext cx="359546" cy="0"/>
          </a:xfrm>
          <a:prstGeom prst="line">
            <a:avLst/>
          </a:prstGeom>
          <a:ln w="28575">
            <a:solidFill>
              <a:schemeClr val="accent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3" name="Group 12">
            <a:extLst>
              <a:ext uri="{FF2B5EF4-FFF2-40B4-BE49-F238E27FC236}">
                <a16:creationId xmlns:a16="http://schemas.microsoft.com/office/drawing/2014/main" id="{63ADD7EB-FD31-7CB2-9210-0EDEFD75BD2D}"/>
              </a:ext>
            </a:extLst>
          </p:cNvPr>
          <p:cNvGrpSpPr/>
          <p:nvPr/>
        </p:nvGrpSpPr>
        <p:grpSpPr>
          <a:xfrm>
            <a:off x="2957632" y="2687414"/>
            <a:ext cx="205204" cy="172601"/>
            <a:chOff x="10223270" y="3275307"/>
            <a:chExt cx="233910" cy="196747"/>
          </a:xfrm>
        </p:grpSpPr>
        <p:sp>
          <p:nvSpPr>
            <p:cNvPr id="26" name="Rectangle 23">
              <a:extLst>
                <a:ext uri="{FF2B5EF4-FFF2-40B4-BE49-F238E27FC236}">
                  <a16:creationId xmlns:a16="http://schemas.microsoft.com/office/drawing/2014/main" id="{50479FFD-2AF7-407F-D51C-582CB761CAFF}"/>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7" name="Rectangle 23">
              <a:extLst>
                <a:ext uri="{FF2B5EF4-FFF2-40B4-BE49-F238E27FC236}">
                  <a16:creationId xmlns:a16="http://schemas.microsoft.com/office/drawing/2014/main" id="{6E435200-CEC7-C4A9-3369-7DFF8C50097F}"/>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bg1">
                <a:lumMod val="95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grpSp>
        <p:nvGrpSpPr>
          <p:cNvPr id="14" name="Group 13">
            <a:extLst>
              <a:ext uri="{FF2B5EF4-FFF2-40B4-BE49-F238E27FC236}">
                <a16:creationId xmlns:a16="http://schemas.microsoft.com/office/drawing/2014/main" id="{FB9375FD-F7B8-8477-5EC6-35A9519395D9}"/>
              </a:ext>
            </a:extLst>
          </p:cNvPr>
          <p:cNvGrpSpPr/>
          <p:nvPr/>
        </p:nvGrpSpPr>
        <p:grpSpPr>
          <a:xfrm>
            <a:off x="2957632" y="4052719"/>
            <a:ext cx="205204" cy="172601"/>
            <a:chOff x="10223270" y="3275307"/>
            <a:chExt cx="233910" cy="196747"/>
          </a:xfrm>
        </p:grpSpPr>
        <p:sp>
          <p:nvSpPr>
            <p:cNvPr id="24" name="Rectangle 23">
              <a:extLst>
                <a:ext uri="{FF2B5EF4-FFF2-40B4-BE49-F238E27FC236}">
                  <a16:creationId xmlns:a16="http://schemas.microsoft.com/office/drawing/2014/main" id="{61FEED09-0E45-5356-B2EF-58CF4A0CF2F1}"/>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5" name="Rectangle 23">
              <a:extLst>
                <a:ext uri="{FF2B5EF4-FFF2-40B4-BE49-F238E27FC236}">
                  <a16:creationId xmlns:a16="http://schemas.microsoft.com/office/drawing/2014/main" id="{DC6BA99B-FFC8-B9A9-7BD7-C56CC54FA4E4}"/>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bg1">
                <a:lumMod val="95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grpSp>
        <p:nvGrpSpPr>
          <p:cNvPr id="15" name="Group 14">
            <a:extLst>
              <a:ext uri="{FF2B5EF4-FFF2-40B4-BE49-F238E27FC236}">
                <a16:creationId xmlns:a16="http://schemas.microsoft.com/office/drawing/2014/main" id="{FBFBE161-A11F-1C04-C34B-E178A22ABE0D}"/>
              </a:ext>
            </a:extLst>
          </p:cNvPr>
          <p:cNvGrpSpPr/>
          <p:nvPr/>
        </p:nvGrpSpPr>
        <p:grpSpPr>
          <a:xfrm>
            <a:off x="2957632" y="5440003"/>
            <a:ext cx="205204" cy="172601"/>
            <a:chOff x="10223270" y="3275307"/>
            <a:chExt cx="233910" cy="196747"/>
          </a:xfrm>
        </p:grpSpPr>
        <p:sp>
          <p:nvSpPr>
            <p:cNvPr id="22" name="Rectangle 23">
              <a:extLst>
                <a:ext uri="{FF2B5EF4-FFF2-40B4-BE49-F238E27FC236}">
                  <a16:creationId xmlns:a16="http://schemas.microsoft.com/office/drawing/2014/main" id="{DBFB27C6-6935-1A66-876B-6B8B87A843F7}"/>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3" name="Rectangle 23">
              <a:extLst>
                <a:ext uri="{FF2B5EF4-FFF2-40B4-BE49-F238E27FC236}">
                  <a16:creationId xmlns:a16="http://schemas.microsoft.com/office/drawing/2014/main" id="{58B8F6FB-8FAF-093F-A253-1DD46ACA2BFF}"/>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bg1">
                <a:lumMod val="95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sp>
        <p:nvSpPr>
          <p:cNvPr id="16" name="TextBox 15">
            <a:extLst>
              <a:ext uri="{FF2B5EF4-FFF2-40B4-BE49-F238E27FC236}">
                <a16:creationId xmlns:a16="http://schemas.microsoft.com/office/drawing/2014/main" id="{5E497BBB-8146-D503-F722-C92F637840DE}"/>
              </a:ext>
            </a:extLst>
          </p:cNvPr>
          <p:cNvSpPr txBox="1"/>
          <p:nvPr/>
        </p:nvSpPr>
        <p:spPr>
          <a:xfrm>
            <a:off x="3655626" y="2304033"/>
            <a:ext cx="8364966" cy="923330"/>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Creates files or tables in the target database</a:t>
            </a:r>
          </a:p>
          <a:p>
            <a:r>
              <a:rPr lang="en-US" dirty="0">
                <a:ea typeface="Amazon Ember" panose="020B0603020204020204" pitchFamily="34" charset="0"/>
                <a:cs typeface="Amazon Ember" panose="020B0603020204020204" pitchFamily="34" charset="0"/>
              </a:rPr>
              <a:t>Populates the tables with data from the source</a:t>
            </a:r>
          </a:p>
          <a:p>
            <a:r>
              <a:rPr lang="en-US" b="1" dirty="0">
                <a:solidFill>
                  <a:schemeClr val="accent1"/>
                </a:solidFill>
                <a:ea typeface="Amazon Ember" panose="020B0603020204020204" pitchFamily="34" charset="0"/>
                <a:cs typeface="Amazon Ember" panose="020B0603020204020204" pitchFamily="34" charset="0"/>
              </a:rPr>
              <a:t>Migrate existing data </a:t>
            </a:r>
            <a:r>
              <a:rPr lang="en-US" dirty="0">
                <a:ea typeface="Amazon Ember" panose="020B0603020204020204" pitchFamily="34" charset="0"/>
                <a:cs typeface="Amazon Ember" panose="020B0603020204020204" pitchFamily="34" charset="0"/>
              </a:rPr>
              <a:t>option in the AWS console and Full Load in the API</a:t>
            </a:r>
          </a:p>
        </p:txBody>
      </p:sp>
      <p:sp>
        <p:nvSpPr>
          <p:cNvPr id="17" name="TextBox 16">
            <a:extLst>
              <a:ext uri="{FF2B5EF4-FFF2-40B4-BE49-F238E27FC236}">
                <a16:creationId xmlns:a16="http://schemas.microsoft.com/office/drawing/2014/main" id="{0CFE3D06-AEBD-26D1-668A-1C8420D093F7}"/>
              </a:ext>
            </a:extLst>
          </p:cNvPr>
          <p:cNvSpPr txBox="1"/>
          <p:nvPr/>
        </p:nvSpPr>
        <p:spPr>
          <a:xfrm>
            <a:off x="3655626" y="3401405"/>
            <a:ext cx="8364967" cy="1477328"/>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Captures changes on the source during migration</a:t>
            </a:r>
          </a:p>
          <a:p>
            <a:r>
              <a:rPr lang="en-US" dirty="0">
                <a:ea typeface="Amazon Ember" panose="020B0603020204020204" pitchFamily="34" charset="0"/>
                <a:cs typeface="Amazon Ember" panose="020B0603020204020204" pitchFamily="34" charset="0"/>
              </a:rPr>
              <a:t>Once initial migration completes, changes are applied to the target as units of completed transactions </a:t>
            </a:r>
            <a:br>
              <a:rPr lang="en-US" dirty="0">
                <a:ea typeface="Amazon Ember" panose="020B0603020204020204" pitchFamily="34" charset="0"/>
                <a:cs typeface="Amazon Ember" panose="020B0603020204020204" pitchFamily="34" charset="0"/>
              </a:rPr>
            </a:br>
            <a:r>
              <a:rPr lang="en-US" b="1" dirty="0">
                <a:solidFill>
                  <a:schemeClr val="accent1"/>
                </a:solidFill>
                <a:ea typeface="Amazon Ember" panose="020B0603020204020204" pitchFamily="34" charset="0"/>
                <a:cs typeface="Amazon Ember" panose="020B0603020204020204" pitchFamily="34" charset="0"/>
              </a:rPr>
              <a:t>Migrate existing data and replicate ongoing changes </a:t>
            </a:r>
            <a:r>
              <a:rPr lang="en-US" dirty="0">
                <a:ea typeface="Amazon Ember" panose="020B0603020204020204" pitchFamily="34" charset="0"/>
                <a:cs typeface="Amazon Ember" panose="020B0603020204020204" pitchFamily="34" charset="0"/>
              </a:rPr>
              <a:t>option in the AWS console and </a:t>
            </a:r>
            <a:br>
              <a:rPr lang="en-US" dirty="0">
                <a:ea typeface="Amazon Ember" panose="020B0603020204020204" pitchFamily="34" charset="0"/>
                <a:cs typeface="Amazon Ember" panose="020B0603020204020204" pitchFamily="34" charset="0"/>
              </a:rPr>
            </a:br>
            <a:r>
              <a:rPr lang="en-US" sz="1600" dirty="0">
                <a:latin typeface="Courier New" panose="02070309020205020404" pitchFamily="49" charset="0"/>
                <a:ea typeface="Amazon Ember" panose="020B0603020204020204" pitchFamily="34" charset="0"/>
                <a:cs typeface="Courier New" panose="02070309020205020404" pitchFamily="49" charset="0"/>
              </a:rPr>
              <a:t>full-load-and-</a:t>
            </a:r>
            <a:r>
              <a:rPr lang="en-US" sz="1600" dirty="0" err="1">
                <a:latin typeface="Courier New" panose="02070309020205020404" pitchFamily="49" charset="0"/>
                <a:ea typeface="Amazon Ember" panose="020B0603020204020204" pitchFamily="34" charset="0"/>
                <a:cs typeface="Courier New" panose="02070309020205020404" pitchFamily="49" charset="0"/>
              </a:rPr>
              <a:t>cdc</a:t>
            </a:r>
            <a:r>
              <a:rPr lang="en-US" sz="1600" dirty="0">
                <a:latin typeface="Courier New" panose="02070309020205020404" pitchFamily="49" charset="0"/>
                <a:ea typeface="Amazon Ember" panose="020B0603020204020204" pitchFamily="34" charset="0"/>
                <a:cs typeface="Courier New" panose="02070309020205020404" pitchFamily="49" charset="0"/>
              </a:rPr>
              <a:t> </a:t>
            </a:r>
            <a:r>
              <a:rPr lang="en-US" dirty="0">
                <a:ea typeface="Amazon Ember" panose="020B0603020204020204" pitchFamily="34" charset="0"/>
                <a:cs typeface="Amazon Ember" panose="020B0603020204020204" pitchFamily="34" charset="0"/>
              </a:rPr>
              <a:t>in the API.</a:t>
            </a:r>
          </a:p>
        </p:txBody>
      </p:sp>
      <p:grpSp>
        <p:nvGrpSpPr>
          <p:cNvPr id="18" name="Group 17">
            <a:extLst>
              <a:ext uri="{FF2B5EF4-FFF2-40B4-BE49-F238E27FC236}">
                <a16:creationId xmlns:a16="http://schemas.microsoft.com/office/drawing/2014/main" id="{E620EE11-821F-52E3-074B-D8EAFA76725A}"/>
              </a:ext>
            </a:extLst>
          </p:cNvPr>
          <p:cNvGrpSpPr/>
          <p:nvPr/>
        </p:nvGrpSpPr>
        <p:grpSpPr>
          <a:xfrm>
            <a:off x="3688229" y="3344256"/>
            <a:ext cx="8027521" cy="1625369"/>
            <a:chOff x="4271841" y="4471755"/>
            <a:chExt cx="7652826" cy="1852745"/>
          </a:xfrm>
        </p:grpSpPr>
        <p:cxnSp>
          <p:nvCxnSpPr>
            <p:cNvPr id="20" name="Straight Connector 19">
              <a:extLst>
                <a:ext uri="{FF2B5EF4-FFF2-40B4-BE49-F238E27FC236}">
                  <a16:creationId xmlns:a16="http://schemas.microsoft.com/office/drawing/2014/main" id="{D6E476B9-BA1A-7022-EF12-8AA0A4D62F14}"/>
                </a:ext>
              </a:extLst>
            </p:cNvPr>
            <p:cNvCxnSpPr>
              <a:cxnSpLocks/>
            </p:cNvCxnSpPr>
            <p:nvPr/>
          </p:nvCxnSpPr>
          <p:spPr>
            <a:xfrm>
              <a:off x="4271841" y="4471755"/>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0A463BC-FFE7-21D8-6C4D-C28098B3517B}"/>
                </a:ext>
              </a:extLst>
            </p:cNvPr>
            <p:cNvCxnSpPr>
              <a:cxnSpLocks/>
            </p:cNvCxnSpPr>
            <p:nvPr/>
          </p:nvCxnSpPr>
          <p:spPr>
            <a:xfrm>
              <a:off x="4271841" y="6324500"/>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6D55D6E8-D2DC-D5BE-AB7F-D6BB71E1C01B}"/>
              </a:ext>
            </a:extLst>
          </p:cNvPr>
          <p:cNvSpPr txBox="1"/>
          <p:nvPr/>
        </p:nvSpPr>
        <p:spPr>
          <a:xfrm>
            <a:off x="3655626" y="5061926"/>
            <a:ext cx="8324144" cy="923330"/>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Reads the recovery file on the source database</a:t>
            </a:r>
          </a:p>
          <a:p>
            <a:r>
              <a:rPr lang="en-US" dirty="0">
                <a:ea typeface="Amazon Ember" panose="020B0603020204020204" pitchFamily="34" charset="0"/>
                <a:cs typeface="Amazon Ember" panose="020B0603020204020204" pitchFamily="34" charset="0"/>
              </a:rPr>
              <a:t>Groups together transactions and applies them to the target. Buffering as needed</a:t>
            </a:r>
          </a:p>
          <a:p>
            <a:r>
              <a:rPr lang="en-US" b="1" dirty="0">
                <a:solidFill>
                  <a:schemeClr val="accent1"/>
                </a:solidFill>
                <a:ea typeface="Amazon Ember" panose="020B0603020204020204" pitchFamily="34" charset="0"/>
                <a:cs typeface="Amazon Ember" panose="020B0603020204020204" pitchFamily="34" charset="0"/>
              </a:rPr>
              <a:t>Replicate data changes only </a:t>
            </a:r>
            <a:r>
              <a:rPr lang="en-US" dirty="0">
                <a:ea typeface="Amazon Ember" panose="020B0603020204020204" pitchFamily="34" charset="0"/>
                <a:cs typeface="Amazon Ember" panose="020B0603020204020204" pitchFamily="34" charset="0"/>
              </a:rPr>
              <a:t>option in the AWS console</a:t>
            </a:r>
          </a:p>
        </p:txBody>
      </p:sp>
    </p:spTree>
    <p:extLst>
      <p:ext uri="{BB962C8B-B14F-4D97-AF65-F5344CB8AC3E}">
        <p14:creationId xmlns:p14="http://schemas.microsoft.com/office/powerpoint/2010/main" val="183151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A5F3-D238-818E-AF99-C26953FA8DA9}"/>
              </a:ext>
            </a:extLst>
          </p:cNvPr>
          <p:cNvSpPr>
            <a:spLocks noGrp="1"/>
          </p:cNvSpPr>
          <p:nvPr>
            <p:ph type="title"/>
          </p:nvPr>
        </p:nvSpPr>
        <p:spPr/>
        <p:txBody>
          <a:bodyPr/>
          <a:lstStyle/>
          <a:p>
            <a:r>
              <a:rPr lang="en-US" dirty="0"/>
              <a:t>Task – Target Preparation</a:t>
            </a:r>
          </a:p>
        </p:txBody>
      </p:sp>
      <p:sp>
        <p:nvSpPr>
          <p:cNvPr id="6" name="Rectangle: Rounded Corners 5">
            <a:extLst>
              <a:ext uri="{FF2B5EF4-FFF2-40B4-BE49-F238E27FC236}">
                <a16:creationId xmlns:a16="http://schemas.microsoft.com/office/drawing/2014/main" id="{4FA7772A-18AE-0C64-4FDB-7CBA70D21069}"/>
              </a:ext>
            </a:extLst>
          </p:cNvPr>
          <p:cNvSpPr/>
          <p:nvPr/>
        </p:nvSpPr>
        <p:spPr>
          <a:xfrm>
            <a:off x="373399" y="1099788"/>
            <a:ext cx="2949271" cy="902454"/>
          </a:xfrm>
          <a:prstGeom prst="roundRect">
            <a:avLst>
              <a:gd name="adj" fmla="val 965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400" b="1" dirty="0"/>
              <a:t>Target preparation</a:t>
            </a:r>
          </a:p>
        </p:txBody>
      </p:sp>
      <p:sp>
        <p:nvSpPr>
          <p:cNvPr id="7" name="Rectangle: Rounded Corners 6">
            <a:extLst>
              <a:ext uri="{FF2B5EF4-FFF2-40B4-BE49-F238E27FC236}">
                <a16:creationId xmlns:a16="http://schemas.microsoft.com/office/drawing/2014/main" id="{C17120E9-49D5-5DBF-2A0B-047DB653BB05}"/>
              </a:ext>
            </a:extLst>
          </p:cNvPr>
          <p:cNvSpPr/>
          <p:nvPr/>
        </p:nvSpPr>
        <p:spPr>
          <a:xfrm>
            <a:off x="1023388" y="2322487"/>
            <a:ext cx="2056749" cy="902454"/>
          </a:xfrm>
          <a:prstGeom prst="roundRect">
            <a:avLst>
              <a:gd name="adj" fmla="val 9659"/>
            </a:avLst>
          </a:prstGeom>
          <a:solidFill>
            <a:schemeClr val="accent2">
              <a:lumMod val="20000"/>
              <a:lumOff val="80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Do nothing</a:t>
            </a:r>
          </a:p>
        </p:txBody>
      </p:sp>
      <p:sp>
        <p:nvSpPr>
          <p:cNvPr id="8" name="Rectangle: Rounded Corners 7">
            <a:extLst>
              <a:ext uri="{FF2B5EF4-FFF2-40B4-BE49-F238E27FC236}">
                <a16:creationId xmlns:a16="http://schemas.microsoft.com/office/drawing/2014/main" id="{84FA38F4-3AB4-2FD9-409B-04F9994105EE}"/>
              </a:ext>
            </a:extLst>
          </p:cNvPr>
          <p:cNvSpPr/>
          <p:nvPr/>
        </p:nvSpPr>
        <p:spPr>
          <a:xfrm>
            <a:off x="1023388" y="3545185"/>
            <a:ext cx="2056749" cy="1187669"/>
          </a:xfrm>
          <a:prstGeom prst="roundRect">
            <a:avLst>
              <a:gd name="adj" fmla="val 9659"/>
            </a:avLst>
          </a:prstGeom>
          <a:solidFill>
            <a:schemeClr val="accent2">
              <a:lumMod val="20000"/>
              <a:lumOff val="80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b="1" dirty="0">
                <a:solidFill>
                  <a:schemeClr val="tx1"/>
                </a:solidFill>
              </a:rPr>
              <a:t>Drop tables on target</a:t>
            </a:r>
          </a:p>
        </p:txBody>
      </p:sp>
      <p:sp>
        <p:nvSpPr>
          <p:cNvPr id="9" name="Rectangle: Rounded Corners 8">
            <a:extLst>
              <a:ext uri="{FF2B5EF4-FFF2-40B4-BE49-F238E27FC236}">
                <a16:creationId xmlns:a16="http://schemas.microsoft.com/office/drawing/2014/main" id="{67CB53C5-6143-A0E6-6897-EAF051610B9D}"/>
              </a:ext>
            </a:extLst>
          </p:cNvPr>
          <p:cNvSpPr/>
          <p:nvPr/>
        </p:nvSpPr>
        <p:spPr>
          <a:xfrm>
            <a:off x="1023388" y="5075077"/>
            <a:ext cx="2056749" cy="902454"/>
          </a:xfrm>
          <a:prstGeom prst="roundRect">
            <a:avLst>
              <a:gd name="adj" fmla="val 9659"/>
            </a:avLst>
          </a:prstGeom>
          <a:solidFill>
            <a:schemeClr val="accent2">
              <a:lumMod val="20000"/>
              <a:lumOff val="80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Truncate</a:t>
            </a:r>
          </a:p>
        </p:txBody>
      </p:sp>
      <p:cxnSp>
        <p:nvCxnSpPr>
          <p:cNvPr id="10" name="Connector: Elbow 9">
            <a:extLst>
              <a:ext uri="{FF2B5EF4-FFF2-40B4-BE49-F238E27FC236}">
                <a16:creationId xmlns:a16="http://schemas.microsoft.com/office/drawing/2014/main" id="{47013B73-3349-8D6E-F24F-E75638A4FDB5}"/>
              </a:ext>
            </a:extLst>
          </p:cNvPr>
          <p:cNvCxnSpPr>
            <a:cxnSpLocks/>
            <a:endCxn id="9" idx="1"/>
          </p:cNvCxnSpPr>
          <p:nvPr/>
        </p:nvCxnSpPr>
        <p:spPr>
          <a:xfrm rot="16200000" flipH="1">
            <a:off x="-918416" y="3584500"/>
            <a:ext cx="3524062" cy="359546"/>
          </a:xfrm>
          <a:prstGeom prst="bentConnector2">
            <a:avLst/>
          </a:prstGeom>
          <a:ln w="28575">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5873C8E7-0525-1183-CA9C-5982AC039E20}"/>
              </a:ext>
            </a:extLst>
          </p:cNvPr>
          <p:cNvCxnSpPr>
            <a:cxnSpLocks/>
          </p:cNvCxnSpPr>
          <p:nvPr/>
        </p:nvCxnSpPr>
        <p:spPr>
          <a:xfrm>
            <a:off x="663841" y="3996413"/>
            <a:ext cx="359546" cy="0"/>
          </a:xfrm>
          <a:prstGeom prst="line">
            <a:avLst/>
          </a:prstGeom>
          <a:ln w="28575">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17C27CA1-7E86-EC2B-29A3-51A0263E9481}"/>
              </a:ext>
            </a:extLst>
          </p:cNvPr>
          <p:cNvCxnSpPr>
            <a:cxnSpLocks/>
          </p:cNvCxnSpPr>
          <p:nvPr/>
        </p:nvCxnSpPr>
        <p:spPr>
          <a:xfrm>
            <a:off x="663841" y="2769792"/>
            <a:ext cx="359546" cy="0"/>
          </a:xfrm>
          <a:prstGeom prst="line">
            <a:avLst/>
          </a:prstGeom>
          <a:ln w="28575">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6" name="Rectangle 23">
            <a:extLst>
              <a:ext uri="{FF2B5EF4-FFF2-40B4-BE49-F238E27FC236}">
                <a16:creationId xmlns:a16="http://schemas.microsoft.com/office/drawing/2014/main" id="{50479FFD-2AF7-407F-D51C-582CB761CAFF}"/>
              </a:ext>
            </a:extLst>
          </p:cNvPr>
          <p:cNvSpPr/>
          <p:nvPr/>
        </p:nvSpPr>
        <p:spPr>
          <a:xfrm rot="13500000">
            <a:off x="2990236" y="2687415"/>
            <a:ext cx="172599" cy="172600"/>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7" name="Rectangle 23">
            <a:extLst>
              <a:ext uri="{FF2B5EF4-FFF2-40B4-BE49-F238E27FC236}">
                <a16:creationId xmlns:a16="http://schemas.microsoft.com/office/drawing/2014/main" id="{6E435200-CEC7-C4A9-3369-7DFF8C50097F}"/>
              </a:ext>
            </a:extLst>
          </p:cNvPr>
          <p:cNvSpPr/>
          <p:nvPr/>
        </p:nvSpPr>
        <p:spPr>
          <a:xfrm rot="13500000">
            <a:off x="2957632" y="2687414"/>
            <a:ext cx="172599" cy="172600"/>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2">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nvGrpSpPr>
          <p:cNvPr id="14" name="Group 13">
            <a:extLst>
              <a:ext uri="{FF2B5EF4-FFF2-40B4-BE49-F238E27FC236}">
                <a16:creationId xmlns:a16="http://schemas.microsoft.com/office/drawing/2014/main" id="{FB9375FD-F7B8-8477-5EC6-35A9519395D9}"/>
              </a:ext>
            </a:extLst>
          </p:cNvPr>
          <p:cNvGrpSpPr/>
          <p:nvPr/>
        </p:nvGrpSpPr>
        <p:grpSpPr>
          <a:xfrm>
            <a:off x="2957632" y="4052719"/>
            <a:ext cx="205204" cy="172601"/>
            <a:chOff x="10223270" y="3275307"/>
            <a:chExt cx="233910" cy="196747"/>
          </a:xfrm>
        </p:grpSpPr>
        <p:sp>
          <p:nvSpPr>
            <p:cNvPr id="24" name="Rectangle 23">
              <a:extLst>
                <a:ext uri="{FF2B5EF4-FFF2-40B4-BE49-F238E27FC236}">
                  <a16:creationId xmlns:a16="http://schemas.microsoft.com/office/drawing/2014/main" id="{61FEED09-0E45-5356-B2EF-58CF4A0CF2F1}"/>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5" name="Rectangle 23">
              <a:extLst>
                <a:ext uri="{FF2B5EF4-FFF2-40B4-BE49-F238E27FC236}">
                  <a16:creationId xmlns:a16="http://schemas.microsoft.com/office/drawing/2014/main" id="{DC6BA99B-FFC8-B9A9-7BD7-C56CC54FA4E4}"/>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2">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grpSp>
        <p:nvGrpSpPr>
          <p:cNvPr id="15" name="Group 14">
            <a:extLst>
              <a:ext uri="{FF2B5EF4-FFF2-40B4-BE49-F238E27FC236}">
                <a16:creationId xmlns:a16="http://schemas.microsoft.com/office/drawing/2014/main" id="{FBFBE161-A11F-1C04-C34B-E178A22ABE0D}"/>
              </a:ext>
            </a:extLst>
          </p:cNvPr>
          <p:cNvGrpSpPr/>
          <p:nvPr/>
        </p:nvGrpSpPr>
        <p:grpSpPr>
          <a:xfrm>
            <a:off x="2957632" y="5440003"/>
            <a:ext cx="205204" cy="172601"/>
            <a:chOff x="10223270" y="3275307"/>
            <a:chExt cx="233910" cy="196747"/>
          </a:xfrm>
          <a:solidFill>
            <a:schemeClr val="accent2"/>
          </a:solidFill>
        </p:grpSpPr>
        <p:sp>
          <p:nvSpPr>
            <p:cNvPr id="22" name="Rectangle 23">
              <a:extLst>
                <a:ext uri="{FF2B5EF4-FFF2-40B4-BE49-F238E27FC236}">
                  <a16:creationId xmlns:a16="http://schemas.microsoft.com/office/drawing/2014/main" id="{DBFB27C6-6935-1A66-876B-6B8B87A843F7}"/>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grp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3" name="Rectangle 23">
              <a:extLst>
                <a:ext uri="{FF2B5EF4-FFF2-40B4-BE49-F238E27FC236}">
                  <a16:creationId xmlns:a16="http://schemas.microsoft.com/office/drawing/2014/main" id="{58B8F6FB-8FAF-093F-A253-1DD46ACA2BFF}"/>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2">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sp>
        <p:nvSpPr>
          <p:cNvPr id="16" name="TextBox 15">
            <a:extLst>
              <a:ext uri="{FF2B5EF4-FFF2-40B4-BE49-F238E27FC236}">
                <a16:creationId xmlns:a16="http://schemas.microsoft.com/office/drawing/2014/main" id="{5E497BBB-8146-D503-F722-C92F637840DE}"/>
              </a:ext>
            </a:extLst>
          </p:cNvPr>
          <p:cNvSpPr txBox="1"/>
          <p:nvPr/>
        </p:nvSpPr>
        <p:spPr>
          <a:xfrm>
            <a:off x="3655626" y="2304033"/>
            <a:ext cx="8364966" cy="923330"/>
          </a:xfrm>
          <a:prstGeom prst="rect">
            <a:avLst/>
          </a:prstGeom>
          <a:noFill/>
        </p:spPr>
        <p:txBody>
          <a:bodyPr wrap="square" rtlCol="0">
            <a:spAutoFit/>
          </a:bodyPr>
          <a:lstStyle/>
          <a:p>
            <a:r>
              <a:rPr lang="en-US" b="1" dirty="0">
                <a:solidFill>
                  <a:schemeClr val="accent2"/>
                </a:solidFill>
                <a:ea typeface="Amazon Ember" panose="020B0603020204020204" pitchFamily="34" charset="0"/>
                <a:cs typeface="Amazon Ember" panose="020B0603020204020204" pitchFamily="34" charset="0"/>
              </a:rPr>
              <a:t>In Do nothing mode</a:t>
            </a:r>
            <a:r>
              <a:rPr lang="en-US" dirty="0">
                <a:ea typeface="Amazon Ember" panose="020B0603020204020204" pitchFamily="34" charset="0"/>
                <a:cs typeface="Amazon Ember" panose="020B0603020204020204" pitchFamily="34" charset="0"/>
              </a:rPr>
              <a:t>, AWS DMS assumes target tables are pre-created.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In full load or full load plus CDC, ensure that the target tables are empty before starting the migration.</a:t>
            </a:r>
          </a:p>
        </p:txBody>
      </p:sp>
      <p:sp>
        <p:nvSpPr>
          <p:cNvPr id="17" name="TextBox 16">
            <a:extLst>
              <a:ext uri="{FF2B5EF4-FFF2-40B4-BE49-F238E27FC236}">
                <a16:creationId xmlns:a16="http://schemas.microsoft.com/office/drawing/2014/main" id="{0CFE3D06-AEBD-26D1-668A-1C8420D093F7}"/>
              </a:ext>
            </a:extLst>
          </p:cNvPr>
          <p:cNvSpPr txBox="1"/>
          <p:nvPr/>
        </p:nvSpPr>
        <p:spPr>
          <a:xfrm>
            <a:off x="3655626" y="3710015"/>
            <a:ext cx="8364967" cy="923330"/>
          </a:xfrm>
          <a:prstGeom prst="rect">
            <a:avLst/>
          </a:prstGeom>
          <a:noFill/>
        </p:spPr>
        <p:txBody>
          <a:bodyPr wrap="square" rtlCol="0">
            <a:spAutoFit/>
          </a:bodyPr>
          <a:lstStyle/>
          <a:p>
            <a:r>
              <a:rPr lang="en-US" b="1" dirty="0">
                <a:solidFill>
                  <a:schemeClr val="accent2"/>
                </a:solidFill>
                <a:ea typeface="Amazon Ember" panose="020B0603020204020204" pitchFamily="34" charset="0"/>
                <a:cs typeface="Amazon Ember" panose="020B0603020204020204" pitchFamily="34" charset="0"/>
              </a:rPr>
              <a:t>In Drop tables on target </a:t>
            </a:r>
            <a:r>
              <a:rPr lang="en-US" dirty="0">
                <a:ea typeface="Amazon Ember" panose="020B0603020204020204" pitchFamily="34" charset="0"/>
                <a:cs typeface="Amazon Ember" panose="020B0603020204020204" pitchFamily="34" charset="0"/>
              </a:rPr>
              <a:t>mode, AWS DMS drops the target tables and recreates them before starting the migration. This ensures that the target tables are empty when the migration starts.</a:t>
            </a:r>
          </a:p>
        </p:txBody>
      </p:sp>
      <p:grpSp>
        <p:nvGrpSpPr>
          <p:cNvPr id="18" name="Group 17">
            <a:extLst>
              <a:ext uri="{FF2B5EF4-FFF2-40B4-BE49-F238E27FC236}">
                <a16:creationId xmlns:a16="http://schemas.microsoft.com/office/drawing/2014/main" id="{E620EE11-821F-52E3-074B-D8EAFA76725A}"/>
              </a:ext>
            </a:extLst>
          </p:cNvPr>
          <p:cNvGrpSpPr/>
          <p:nvPr/>
        </p:nvGrpSpPr>
        <p:grpSpPr>
          <a:xfrm>
            <a:off x="3688229" y="3367116"/>
            <a:ext cx="8027521" cy="1602509"/>
            <a:chOff x="4271841" y="4497813"/>
            <a:chExt cx="7652826" cy="1826687"/>
          </a:xfrm>
        </p:grpSpPr>
        <p:cxnSp>
          <p:nvCxnSpPr>
            <p:cNvPr id="20" name="Straight Connector 19">
              <a:extLst>
                <a:ext uri="{FF2B5EF4-FFF2-40B4-BE49-F238E27FC236}">
                  <a16:creationId xmlns:a16="http://schemas.microsoft.com/office/drawing/2014/main" id="{D6E476B9-BA1A-7022-EF12-8AA0A4D62F14}"/>
                </a:ext>
              </a:extLst>
            </p:cNvPr>
            <p:cNvCxnSpPr>
              <a:cxnSpLocks/>
            </p:cNvCxnSpPr>
            <p:nvPr/>
          </p:nvCxnSpPr>
          <p:spPr>
            <a:xfrm>
              <a:off x="4271841" y="4497813"/>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0A463BC-FFE7-21D8-6C4D-C28098B3517B}"/>
                </a:ext>
              </a:extLst>
            </p:cNvPr>
            <p:cNvCxnSpPr>
              <a:cxnSpLocks/>
            </p:cNvCxnSpPr>
            <p:nvPr/>
          </p:nvCxnSpPr>
          <p:spPr>
            <a:xfrm>
              <a:off x="4271841" y="6324500"/>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6D55D6E8-D2DC-D5BE-AB7F-D6BB71E1C01B}"/>
              </a:ext>
            </a:extLst>
          </p:cNvPr>
          <p:cNvSpPr txBox="1"/>
          <p:nvPr/>
        </p:nvSpPr>
        <p:spPr>
          <a:xfrm>
            <a:off x="3655626" y="5359106"/>
            <a:ext cx="8324144" cy="369332"/>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In </a:t>
            </a:r>
            <a:r>
              <a:rPr lang="en-US" b="1" dirty="0">
                <a:solidFill>
                  <a:schemeClr val="accent2"/>
                </a:solidFill>
                <a:ea typeface="Amazon Ember" panose="020B0603020204020204" pitchFamily="34" charset="0"/>
                <a:cs typeface="Amazon Ember" panose="020B0603020204020204" pitchFamily="34" charset="0"/>
              </a:rPr>
              <a:t>Truncate</a:t>
            </a:r>
            <a:r>
              <a:rPr lang="en-US" dirty="0">
                <a:ea typeface="Amazon Ember" panose="020B0603020204020204" pitchFamily="34" charset="0"/>
                <a:cs typeface="Amazon Ember" panose="020B0603020204020204" pitchFamily="34" charset="0"/>
              </a:rPr>
              <a:t> mode, AWS DMS truncates all target tables before the migration starts.</a:t>
            </a:r>
          </a:p>
        </p:txBody>
      </p:sp>
    </p:spTree>
    <p:extLst>
      <p:ext uri="{BB962C8B-B14F-4D97-AF65-F5344CB8AC3E}">
        <p14:creationId xmlns:p14="http://schemas.microsoft.com/office/powerpoint/2010/main" val="47245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A5F3-D238-818E-AF99-C26953FA8DA9}"/>
              </a:ext>
            </a:extLst>
          </p:cNvPr>
          <p:cNvSpPr>
            <a:spLocks noGrp="1"/>
          </p:cNvSpPr>
          <p:nvPr>
            <p:ph type="title"/>
          </p:nvPr>
        </p:nvSpPr>
        <p:spPr/>
        <p:txBody>
          <a:bodyPr/>
          <a:lstStyle/>
          <a:p>
            <a:r>
              <a:rPr lang="en-US" dirty="0"/>
              <a:t>Task – Include LOBs</a:t>
            </a:r>
          </a:p>
        </p:txBody>
      </p:sp>
      <p:sp>
        <p:nvSpPr>
          <p:cNvPr id="6" name="Rectangle: Rounded Corners 5">
            <a:extLst>
              <a:ext uri="{FF2B5EF4-FFF2-40B4-BE49-F238E27FC236}">
                <a16:creationId xmlns:a16="http://schemas.microsoft.com/office/drawing/2014/main" id="{4FA7772A-18AE-0C64-4FDB-7CBA70D21069}"/>
              </a:ext>
            </a:extLst>
          </p:cNvPr>
          <p:cNvSpPr/>
          <p:nvPr/>
        </p:nvSpPr>
        <p:spPr>
          <a:xfrm>
            <a:off x="373399" y="1099788"/>
            <a:ext cx="2949271" cy="902454"/>
          </a:xfrm>
          <a:prstGeom prst="roundRect">
            <a:avLst>
              <a:gd name="adj" fmla="val 965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400" b="1" dirty="0"/>
              <a:t>Include LOBs</a:t>
            </a:r>
          </a:p>
        </p:txBody>
      </p:sp>
      <p:sp>
        <p:nvSpPr>
          <p:cNvPr id="7" name="Rectangle: Rounded Corners 6">
            <a:extLst>
              <a:ext uri="{FF2B5EF4-FFF2-40B4-BE49-F238E27FC236}">
                <a16:creationId xmlns:a16="http://schemas.microsoft.com/office/drawing/2014/main" id="{C17120E9-49D5-5DBF-2A0B-047DB653BB05}"/>
              </a:ext>
            </a:extLst>
          </p:cNvPr>
          <p:cNvSpPr/>
          <p:nvPr/>
        </p:nvSpPr>
        <p:spPr>
          <a:xfrm>
            <a:off x="1023388" y="2322487"/>
            <a:ext cx="2056749" cy="902454"/>
          </a:xfrm>
          <a:prstGeom prst="roundRect">
            <a:avLst>
              <a:gd name="adj" fmla="val 9659"/>
            </a:avLst>
          </a:prstGeom>
          <a:solidFill>
            <a:schemeClr val="accent6">
              <a:lumMod val="20000"/>
              <a:lumOff val="80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Don't include LOBs</a:t>
            </a:r>
          </a:p>
        </p:txBody>
      </p:sp>
      <p:sp>
        <p:nvSpPr>
          <p:cNvPr id="8" name="Rectangle: Rounded Corners 7">
            <a:extLst>
              <a:ext uri="{FF2B5EF4-FFF2-40B4-BE49-F238E27FC236}">
                <a16:creationId xmlns:a16="http://schemas.microsoft.com/office/drawing/2014/main" id="{84FA38F4-3AB4-2FD9-409B-04F9994105EE}"/>
              </a:ext>
            </a:extLst>
          </p:cNvPr>
          <p:cNvSpPr/>
          <p:nvPr/>
        </p:nvSpPr>
        <p:spPr>
          <a:xfrm>
            <a:off x="1023388" y="3545185"/>
            <a:ext cx="2056749" cy="1187669"/>
          </a:xfrm>
          <a:prstGeom prst="roundRect">
            <a:avLst>
              <a:gd name="adj" fmla="val 9659"/>
            </a:avLst>
          </a:prstGeom>
          <a:solidFill>
            <a:schemeClr val="accent6">
              <a:lumMod val="20000"/>
              <a:lumOff val="80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b="1" dirty="0">
                <a:solidFill>
                  <a:schemeClr val="tx1"/>
                </a:solidFill>
              </a:rPr>
              <a:t>Full LOB</a:t>
            </a:r>
            <a:br>
              <a:rPr lang="en-US" b="1" dirty="0">
                <a:solidFill>
                  <a:schemeClr val="tx1"/>
                </a:solidFill>
              </a:rPr>
            </a:br>
            <a:r>
              <a:rPr lang="en-US" b="1" dirty="0">
                <a:solidFill>
                  <a:schemeClr val="tx1"/>
                </a:solidFill>
              </a:rPr>
              <a:t>mode</a:t>
            </a:r>
          </a:p>
        </p:txBody>
      </p:sp>
      <p:sp>
        <p:nvSpPr>
          <p:cNvPr id="9" name="Rectangle: Rounded Corners 8">
            <a:extLst>
              <a:ext uri="{FF2B5EF4-FFF2-40B4-BE49-F238E27FC236}">
                <a16:creationId xmlns:a16="http://schemas.microsoft.com/office/drawing/2014/main" id="{67CB53C5-6143-A0E6-6897-EAF051610B9D}"/>
              </a:ext>
            </a:extLst>
          </p:cNvPr>
          <p:cNvSpPr/>
          <p:nvPr/>
        </p:nvSpPr>
        <p:spPr>
          <a:xfrm>
            <a:off x="1023388" y="5075077"/>
            <a:ext cx="2056749" cy="902454"/>
          </a:xfrm>
          <a:prstGeom prst="roundRect">
            <a:avLst>
              <a:gd name="adj" fmla="val 9659"/>
            </a:avLst>
          </a:prstGeom>
          <a:solidFill>
            <a:schemeClr val="accent6">
              <a:lumMod val="20000"/>
              <a:lumOff val="80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Limited LOB mode*</a:t>
            </a:r>
          </a:p>
        </p:txBody>
      </p:sp>
      <p:cxnSp>
        <p:nvCxnSpPr>
          <p:cNvPr id="10" name="Connector: Elbow 9">
            <a:extLst>
              <a:ext uri="{FF2B5EF4-FFF2-40B4-BE49-F238E27FC236}">
                <a16:creationId xmlns:a16="http://schemas.microsoft.com/office/drawing/2014/main" id="{47013B73-3349-8D6E-F24F-E75638A4FDB5}"/>
              </a:ext>
            </a:extLst>
          </p:cNvPr>
          <p:cNvCxnSpPr>
            <a:cxnSpLocks/>
            <a:endCxn id="9" idx="1"/>
          </p:cNvCxnSpPr>
          <p:nvPr/>
        </p:nvCxnSpPr>
        <p:spPr>
          <a:xfrm rot="16200000" flipH="1">
            <a:off x="-918416" y="3584500"/>
            <a:ext cx="3524062" cy="359546"/>
          </a:xfrm>
          <a:prstGeom prst="bentConnector2">
            <a:avLst/>
          </a:prstGeom>
          <a:ln w="28575">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5873C8E7-0525-1183-CA9C-5982AC039E20}"/>
              </a:ext>
            </a:extLst>
          </p:cNvPr>
          <p:cNvCxnSpPr>
            <a:cxnSpLocks/>
          </p:cNvCxnSpPr>
          <p:nvPr/>
        </p:nvCxnSpPr>
        <p:spPr>
          <a:xfrm>
            <a:off x="663841" y="3996413"/>
            <a:ext cx="359546" cy="0"/>
          </a:xfrm>
          <a:prstGeom prst="line">
            <a:avLst/>
          </a:prstGeom>
          <a:ln w="28575">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17C27CA1-7E86-EC2B-29A3-51A0263E9481}"/>
              </a:ext>
            </a:extLst>
          </p:cNvPr>
          <p:cNvCxnSpPr>
            <a:cxnSpLocks/>
          </p:cNvCxnSpPr>
          <p:nvPr/>
        </p:nvCxnSpPr>
        <p:spPr>
          <a:xfrm>
            <a:off x="663841" y="2769792"/>
            <a:ext cx="359546" cy="0"/>
          </a:xfrm>
          <a:prstGeom prst="line">
            <a:avLst/>
          </a:prstGeom>
          <a:ln w="28575">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3" name="Group 12">
            <a:extLst>
              <a:ext uri="{FF2B5EF4-FFF2-40B4-BE49-F238E27FC236}">
                <a16:creationId xmlns:a16="http://schemas.microsoft.com/office/drawing/2014/main" id="{63ADD7EB-FD31-7CB2-9210-0EDEFD75BD2D}"/>
              </a:ext>
            </a:extLst>
          </p:cNvPr>
          <p:cNvGrpSpPr/>
          <p:nvPr/>
        </p:nvGrpSpPr>
        <p:grpSpPr>
          <a:xfrm>
            <a:off x="2957632" y="2687414"/>
            <a:ext cx="205204" cy="172601"/>
            <a:chOff x="10223270" y="3275307"/>
            <a:chExt cx="233910" cy="196747"/>
          </a:xfrm>
        </p:grpSpPr>
        <p:sp>
          <p:nvSpPr>
            <p:cNvPr id="26" name="Rectangle 23">
              <a:extLst>
                <a:ext uri="{FF2B5EF4-FFF2-40B4-BE49-F238E27FC236}">
                  <a16:creationId xmlns:a16="http://schemas.microsoft.com/office/drawing/2014/main" id="{50479FFD-2AF7-407F-D51C-582CB761CAFF}"/>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7" name="Rectangle 23">
              <a:extLst>
                <a:ext uri="{FF2B5EF4-FFF2-40B4-BE49-F238E27FC236}">
                  <a16:creationId xmlns:a16="http://schemas.microsoft.com/office/drawing/2014/main" id="{6E435200-CEC7-C4A9-3369-7DFF8C50097F}"/>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grpSp>
        <p:nvGrpSpPr>
          <p:cNvPr id="14" name="Group 13">
            <a:extLst>
              <a:ext uri="{FF2B5EF4-FFF2-40B4-BE49-F238E27FC236}">
                <a16:creationId xmlns:a16="http://schemas.microsoft.com/office/drawing/2014/main" id="{FB9375FD-F7B8-8477-5EC6-35A9519395D9}"/>
              </a:ext>
            </a:extLst>
          </p:cNvPr>
          <p:cNvGrpSpPr/>
          <p:nvPr/>
        </p:nvGrpSpPr>
        <p:grpSpPr>
          <a:xfrm>
            <a:off x="2957632" y="4052719"/>
            <a:ext cx="205204" cy="172601"/>
            <a:chOff x="10223270" y="3275307"/>
            <a:chExt cx="233910" cy="196747"/>
          </a:xfrm>
        </p:grpSpPr>
        <p:sp>
          <p:nvSpPr>
            <p:cNvPr id="24" name="Rectangle 23">
              <a:extLst>
                <a:ext uri="{FF2B5EF4-FFF2-40B4-BE49-F238E27FC236}">
                  <a16:creationId xmlns:a16="http://schemas.microsoft.com/office/drawing/2014/main" id="{61FEED09-0E45-5356-B2EF-58CF4A0CF2F1}"/>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5" name="Rectangle 23">
              <a:extLst>
                <a:ext uri="{FF2B5EF4-FFF2-40B4-BE49-F238E27FC236}">
                  <a16:creationId xmlns:a16="http://schemas.microsoft.com/office/drawing/2014/main" id="{DC6BA99B-FFC8-B9A9-7BD7-C56CC54FA4E4}"/>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grpSp>
        <p:nvGrpSpPr>
          <p:cNvPr id="15" name="Group 14">
            <a:extLst>
              <a:ext uri="{FF2B5EF4-FFF2-40B4-BE49-F238E27FC236}">
                <a16:creationId xmlns:a16="http://schemas.microsoft.com/office/drawing/2014/main" id="{FBFBE161-A11F-1C04-C34B-E178A22ABE0D}"/>
              </a:ext>
            </a:extLst>
          </p:cNvPr>
          <p:cNvGrpSpPr/>
          <p:nvPr/>
        </p:nvGrpSpPr>
        <p:grpSpPr>
          <a:xfrm>
            <a:off x="2957632" y="5440003"/>
            <a:ext cx="205204" cy="172601"/>
            <a:chOff x="10223270" y="3275307"/>
            <a:chExt cx="233910" cy="196747"/>
          </a:xfrm>
        </p:grpSpPr>
        <p:sp>
          <p:nvSpPr>
            <p:cNvPr id="22" name="Rectangle 23">
              <a:extLst>
                <a:ext uri="{FF2B5EF4-FFF2-40B4-BE49-F238E27FC236}">
                  <a16:creationId xmlns:a16="http://schemas.microsoft.com/office/drawing/2014/main" id="{DBFB27C6-6935-1A66-876B-6B8B87A843F7}"/>
                </a:ext>
              </a:extLst>
            </p:cNvPr>
            <p:cNvSpPr/>
            <p:nvPr/>
          </p:nvSpPr>
          <p:spPr>
            <a:xfrm rot="13500000">
              <a:off x="10260435" y="3275309"/>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sp>
          <p:nvSpPr>
            <p:cNvPr id="23" name="Rectangle 23">
              <a:extLst>
                <a:ext uri="{FF2B5EF4-FFF2-40B4-BE49-F238E27FC236}">
                  <a16:creationId xmlns:a16="http://schemas.microsoft.com/office/drawing/2014/main" id="{58B8F6FB-8FAF-093F-A253-1DD46ACA2BFF}"/>
                </a:ext>
              </a:extLst>
            </p:cNvPr>
            <p:cNvSpPr/>
            <p:nvPr/>
          </p:nvSpPr>
          <p:spPr>
            <a:xfrm rot="13500000">
              <a:off x="10223270" y="3275307"/>
              <a:ext cx="196745" cy="196745"/>
            </a:xfrm>
            <a:custGeom>
              <a:avLst/>
              <a:gdLst>
                <a:gd name="connsiteX0" fmla="*/ 0 w 407142"/>
                <a:gd name="connsiteY0" fmla="*/ 0 h 407142"/>
                <a:gd name="connsiteX1" fmla="*/ 407142 w 407142"/>
                <a:gd name="connsiteY1" fmla="*/ 0 h 407142"/>
                <a:gd name="connsiteX2" fmla="*/ 407142 w 407142"/>
                <a:gd name="connsiteY2" fmla="*/ 407142 h 407142"/>
                <a:gd name="connsiteX3" fmla="*/ 0 w 407142"/>
                <a:gd name="connsiteY3" fmla="*/ 407142 h 407142"/>
                <a:gd name="connsiteX4" fmla="*/ 0 w 407142"/>
                <a:gd name="connsiteY4" fmla="*/ 0 h 407142"/>
                <a:gd name="connsiteX0" fmla="*/ 0 w 407142"/>
                <a:gd name="connsiteY0" fmla="*/ 0 h 407142"/>
                <a:gd name="connsiteX1" fmla="*/ 407142 w 407142"/>
                <a:gd name="connsiteY1" fmla="*/ 407142 h 407142"/>
                <a:gd name="connsiteX2" fmla="*/ 0 w 407142"/>
                <a:gd name="connsiteY2" fmla="*/ 407142 h 407142"/>
                <a:gd name="connsiteX3" fmla="*/ 0 w 407142"/>
                <a:gd name="connsiteY3" fmla="*/ 0 h 407142"/>
              </a:gdLst>
              <a:ahLst/>
              <a:cxnLst>
                <a:cxn ang="0">
                  <a:pos x="connsiteX0" y="connsiteY0"/>
                </a:cxn>
                <a:cxn ang="0">
                  <a:pos x="connsiteX1" y="connsiteY1"/>
                </a:cxn>
                <a:cxn ang="0">
                  <a:pos x="connsiteX2" y="connsiteY2"/>
                </a:cxn>
                <a:cxn ang="0">
                  <a:pos x="connsiteX3" y="connsiteY3"/>
                </a:cxn>
              </a:cxnLst>
              <a:rect l="l" t="t" r="r" b="b"/>
              <a:pathLst>
                <a:path w="407142" h="407142">
                  <a:moveTo>
                    <a:pt x="0" y="0"/>
                  </a:moveTo>
                  <a:lnTo>
                    <a:pt x="407142" y="407142"/>
                  </a:lnTo>
                  <a:lnTo>
                    <a:pt x="0" y="407142"/>
                  </a:lnTo>
                  <a:lnTo>
                    <a:pt x="0" y="0"/>
                  </a:lnTo>
                  <a:close/>
                </a:path>
              </a:pathLst>
            </a:custGeom>
            <a:solidFill>
              <a:schemeClr val="accent6">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solidFill>
              </a:endParaRPr>
            </a:p>
          </p:txBody>
        </p:sp>
      </p:grpSp>
      <p:sp>
        <p:nvSpPr>
          <p:cNvPr id="16" name="TextBox 15">
            <a:extLst>
              <a:ext uri="{FF2B5EF4-FFF2-40B4-BE49-F238E27FC236}">
                <a16:creationId xmlns:a16="http://schemas.microsoft.com/office/drawing/2014/main" id="{5E497BBB-8146-D503-F722-C92F637840DE}"/>
              </a:ext>
            </a:extLst>
          </p:cNvPr>
          <p:cNvSpPr txBox="1"/>
          <p:nvPr/>
        </p:nvSpPr>
        <p:spPr>
          <a:xfrm>
            <a:off x="3655626" y="2578353"/>
            <a:ext cx="8364966" cy="369332"/>
          </a:xfrm>
          <a:prstGeom prst="rect">
            <a:avLst/>
          </a:prstGeom>
          <a:noFill/>
        </p:spPr>
        <p:txBody>
          <a:bodyPr wrap="square" rtlCol="0">
            <a:spAutoFit/>
          </a:bodyPr>
          <a:lstStyle/>
          <a:p>
            <a:r>
              <a:rPr lang="en-US" b="1" dirty="0">
                <a:ea typeface="Amazon Ember" panose="020B0603020204020204" pitchFamily="34" charset="0"/>
                <a:cs typeface="Amazon Ember" panose="020B0603020204020204" pitchFamily="34" charset="0"/>
              </a:rPr>
              <a:t>LOB columns are excluded </a:t>
            </a:r>
            <a:r>
              <a:rPr lang="en-US" dirty="0">
                <a:ea typeface="Amazon Ember" panose="020B0603020204020204" pitchFamily="34" charset="0"/>
                <a:cs typeface="Amazon Ember" panose="020B0603020204020204" pitchFamily="34" charset="0"/>
              </a:rPr>
              <a:t>from the migration.</a:t>
            </a:r>
          </a:p>
        </p:txBody>
      </p:sp>
      <p:sp>
        <p:nvSpPr>
          <p:cNvPr id="17" name="TextBox 16">
            <a:extLst>
              <a:ext uri="{FF2B5EF4-FFF2-40B4-BE49-F238E27FC236}">
                <a16:creationId xmlns:a16="http://schemas.microsoft.com/office/drawing/2014/main" id="{0CFE3D06-AEBD-26D1-668A-1C8420D093F7}"/>
              </a:ext>
            </a:extLst>
          </p:cNvPr>
          <p:cNvSpPr txBox="1"/>
          <p:nvPr/>
        </p:nvSpPr>
        <p:spPr>
          <a:xfrm>
            <a:off x="3655626" y="3710015"/>
            <a:ext cx="8364967" cy="923330"/>
          </a:xfrm>
          <a:prstGeom prst="rect">
            <a:avLst/>
          </a:prstGeom>
          <a:noFill/>
        </p:spPr>
        <p:txBody>
          <a:bodyPr wrap="square" rtlCol="0">
            <a:spAutoFit/>
          </a:bodyPr>
          <a:lstStyle/>
          <a:p>
            <a:r>
              <a:rPr lang="en-US" b="1" dirty="0">
                <a:ea typeface="Amazon Ember" panose="020B0603020204020204" pitchFamily="34" charset="0"/>
                <a:cs typeface="Amazon Ember" panose="020B0603020204020204" pitchFamily="34" charset="0"/>
              </a:rPr>
              <a:t>Migrate complete LOBs regardless of size. </a:t>
            </a:r>
            <a:r>
              <a:rPr lang="en-US" dirty="0">
                <a:ea typeface="Amazon Ember" panose="020B0603020204020204" pitchFamily="34" charset="0"/>
                <a:cs typeface="Amazon Ember" panose="020B0603020204020204" pitchFamily="34" charset="0"/>
              </a:rPr>
              <a:t>AWS DMS migrates LOBs piecewise in chunks controlled by the Max LOB size parameter. This mode is slower than using Limited LOB mode.</a:t>
            </a:r>
          </a:p>
        </p:txBody>
      </p:sp>
      <p:grpSp>
        <p:nvGrpSpPr>
          <p:cNvPr id="18" name="Group 17">
            <a:extLst>
              <a:ext uri="{FF2B5EF4-FFF2-40B4-BE49-F238E27FC236}">
                <a16:creationId xmlns:a16="http://schemas.microsoft.com/office/drawing/2014/main" id="{E620EE11-821F-52E3-074B-D8EAFA76725A}"/>
              </a:ext>
            </a:extLst>
          </p:cNvPr>
          <p:cNvGrpSpPr/>
          <p:nvPr/>
        </p:nvGrpSpPr>
        <p:grpSpPr>
          <a:xfrm>
            <a:off x="3688229" y="3367116"/>
            <a:ext cx="8027521" cy="1602509"/>
            <a:chOff x="4271841" y="4497813"/>
            <a:chExt cx="7652826" cy="1826687"/>
          </a:xfrm>
        </p:grpSpPr>
        <p:cxnSp>
          <p:nvCxnSpPr>
            <p:cNvPr id="20" name="Straight Connector 19">
              <a:extLst>
                <a:ext uri="{FF2B5EF4-FFF2-40B4-BE49-F238E27FC236}">
                  <a16:creationId xmlns:a16="http://schemas.microsoft.com/office/drawing/2014/main" id="{D6E476B9-BA1A-7022-EF12-8AA0A4D62F14}"/>
                </a:ext>
              </a:extLst>
            </p:cNvPr>
            <p:cNvCxnSpPr>
              <a:cxnSpLocks/>
            </p:cNvCxnSpPr>
            <p:nvPr/>
          </p:nvCxnSpPr>
          <p:spPr>
            <a:xfrm>
              <a:off x="4271841" y="4497813"/>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0A463BC-FFE7-21D8-6C4D-C28098B3517B}"/>
                </a:ext>
              </a:extLst>
            </p:cNvPr>
            <p:cNvCxnSpPr>
              <a:cxnSpLocks/>
            </p:cNvCxnSpPr>
            <p:nvPr/>
          </p:nvCxnSpPr>
          <p:spPr>
            <a:xfrm>
              <a:off x="4271841" y="6324500"/>
              <a:ext cx="7652826" cy="0"/>
            </a:xfrm>
            <a:prstGeom prst="line">
              <a:avLst/>
            </a:prstGeom>
            <a:ln w="12700">
              <a:solidFill>
                <a:schemeClr val="tx2"/>
              </a:solidFill>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6D55D6E8-D2DC-D5BE-AB7F-D6BB71E1C01B}"/>
              </a:ext>
            </a:extLst>
          </p:cNvPr>
          <p:cNvSpPr txBox="1"/>
          <p:nvPr/>
        </p:nvSpPr>
        <p:spPr>
          <a:xfrm>
            <a:off x="3655626" y="5233376"/>
            <a:ext cx="8324144" cy="646331"/>
          </a:xfrm>
          <a:prstGeom prst="rect">
            <a:avLst/>
          </a:prstGeom>
          <a:noFill/>
        </p:spPr>
        <p:txBody>
          <a:bodyPr wrap="square" rtlCol="0">
            <a:spAutoFit/>
          </a:bodyPr>
          <a:lstStyle/>
          <a:p>
            <a:r>
              <a:rPr lang="en-US" b="1" dirty="0">
                <a:ea typeface="Amazon Ember" panose="020B0603020204020204" pitchFamily="34" charset="0"/>
                <a:cs typeface="Amazon Ember" panose="020B0603020204020204" pitchFamily="34" charset="0"/>
              </a:rPr>
              <a:t>Truncate LOBs to the value of the Max LOB size </a:t>
            </a:r>
            <a:r>
              <a:rPr lang="en-US" dirty="0">
                <a:ea typeface="Amazon Ember" panose="020B0603020204020204" pitchFamily="34" charset="0"/>
                <a:cs typeface="Amazon Ember" panose="020B0603020204020204" pitchFamily="34" charset="0"/>
              </a:rPr>
              <a:t>parameter. This mode is faster than using Full LOB mode.</a:t>
            </a:r>
          </a:p>
        </p:txBody>
      </p:sp>
    </p:spTree>
    <p:extLst>
      <p:ext uri="{BB962C8B-B14F-4D97-AF65-F5344CB8AC3E}">
        <p14:creationId xmlns:p14="http://schemas.microsoft.com/office/powerpoint/2010/main" val="194981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4">
            <a:extLst>
              <a:ext uri="{FF2B5EF4-FFF2-40B4-BE49-F238E27FC236}">
                <a16:creationId xmlns:a16="http://schemas.microsoft.com/office/drawing/2014/main" id="{1FF79227-17C2-8357-6DBA-1BA5D62B66BE}"/>
              </a:ext>
            </a:extLst>
          </p:cNvPr>
          <p:cNvPicPr>
            <a:picLocks noGrp="1" noChangeAspect="1"/>
          </p:cNvPicPr>
          <p:nvPr>
            <p:ph type="pic" sz="quarter" idx="10"/>
            <p:custDataLst>
              <p:tags r:id="rId1"/>
            </p:custDataLst>
          </p:nvPr>
        </p:nvPicPr>
        <p:blipFill rotWithShape="1">
          <a:blip r:embed="rId4">
            <a:extLst>
              <a:ext uri="{28A0092B-C50C-407E-A947-70E740481C1C}">
                <a14:useLocalDpi xmlns:a14="http://schemas.microsoft.com/office/drawing/2010/main" val="0"/>
              </a:ext>
            </a:extLst>
          </a:blip>
          <a:srcRect l="30343" r="30343"/>
          <a:stretch/>
        </p:blipFill>
        <p:spPr>
          <a:xfrm>
            <a:off x="0" y="0"/>
            <a:ext cx="4553527" cy="6515101"/>
          </a:xfrm>
        </p:spPr>
      </p:pic>
      <p:sp>
        <p:nvSpPr>
          <p:cNvPr id="3" name="Title 2">
            <a:extLst>
              <a:ext uri="{FF2B5EF4-FFF2-40B4-BE49-F238E27FC236}">
                <a16:creationId xmlns:a16="http://schemas.microsoft.com/office/drawing/2014/main" id="{44D388A0-975F-3660-0AA8-FA6FD08C0F14}"/>
              </a:ext>
            </a:extLst>
          </p:cNvPr>
          <p:cNvSpPr>
            <a:spLocks noGrp="1"/>
          </p:cNvSpPr>
          <p:nvPr>
            <p:ph type="title"/>
          </p:nvPr>
        </p:nvSpPr>
        <p:spPr>
          <a:xfrm>
            <a:off x="4858327" y="774122"/>
            <a:ext cx="6990773" cy="494608"/>
          </a:xfrm>
        </p:spPr>
        <p:txBody>
          <a:bodyPr/>
          <a:lstStyle/>
          <a:p>
            <a:r>
              <a:rPr lang="en-US" dirty="0"/>
              <a:t>Agenda</a:t>
            </a:r>
          </a:p>
        </p:txBody>
      </p:sp>
      <p:sp>
        <p:nvSpPr>
          <p:cNvPr id="6" name="Content Placeholder 2">
            <a:extLst>
              <a:ext uri="{FF2B5EF4-FFF2-40B4-BE49-F238E27FC236}">
                <a16:creationId xmlns:a16="http://schemas.microsoft.com/office/drawing/2014/main" id="{45883980-A0A0-E9BE-FCF0-7EAF220E4C15}"/>
              </a:ext>
            </a:extLst>
          </p:cNvPr>
          <p:cNvSpPr txBox="1">
            <a:spLocks/>
          </p:cNvSpPr>
          <p:nvPr/>
        </p:nvSpPr>
        <p:spPr>
          <a:xfrm>
            <a:off x="5433061" y="1570752"/>
            <a:ext cx="6374130" cy="4459764"/>
          </a:xfrm>
          <a:prstGeom prst="rect">
            <a:avLst/>
          </a:prstGeom>
        </p:spPr>
        <p:txBody>
          <a:bodyPr vert="horz" lIns="0" tIns="45720" rIns="91440" bIns="45720" rtlCol="0">
            <a:noAutofit/>
          </a:bodyPr>
          <a:lstStyle>
            <a:lvl1pPr marL="344488" indent="-344488" algn="l" defTabSz="914400" rtl="0" eaLnBrk="1" latinLnBrk="0" hangingPunct="1">
              <a:lnSpc>
                <a:spcPct val="100000"/>
              </a:lnSpc>
              <a:spcBef>
                <a:spcPts val="0"/>
              </a:spcBef>
              <a:spcAft>
                <a:spcPts val="600"/>
              </a:spcAft>
              <a:buClr>
                <a:schemeClr val="tx2"/>
              </a:buClr>
              <a:buFontTx/>
              <a:buBlip>
                <a:blip r:embed="rId5"/>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850"/>
              </a:spcAft>
              <a:buNone/>
            </a:pPr>
            <a:r>
              <a:rPr lang="en-US" sz="2200" dirty="0"/>
              <a:t>Why break free? </a:t>
            </a:r>
            <a:br>
              <a:rPr lang="en-US" sz="2200" dirty="0"/>
            </a:br>
            <a:r>
              <a:rPr lang="en-US" sz="2200" dirty="0"/>
              <a:t>The business case for moving to AWS databases</a:t>
            </a:r>
          </a:p>
          <a:p>
            <a:pPr marL="0" indent="0">
              <a:spcAft>
                <a:spcPts val="2850"/>
              </a:spcAft>
              <a:buNone/>
            </a:pPr>
            <a:r>
              <a:rPr lang="en-US" sz="2200" dirty="0"/>
              <a:t>Common migration paths to modernization</a:t>
            </a:r>
          </a:p>
          <a:p>
            <a:pPr marL="0" indent="0">
              <a:spcAft>
                <a:spcPts val="2850"/>
              </a:spcAft>
              <a:buNone/>
            </a:pPr>
            <a:r>
              <a:rPr lang="en-US" sz="2200" dirty="0"/>
              <a:t>Introduction to Amazon Aurora </a:t>
            </a:r>
          </a:p>
          <a:p>
            <a:pPr marL="0" indent="0">
              <a:spcAft>
                <a:spcPts val="2850"/>
              </a:spcAft>
              <a:buNone/>
            </a:pPr>
            <a:r>
              <a:rPr lang="en-US" sz="2200" dirty="0"/>
              <a:t>Database migration </a:t>
            </a:r>
          </a:p>
          <a:p>
            <a:pPr marL="0" indent="0">
              <a:spcAft>
                <a:spcPts val="2850"/>
              </a:spcAft>
              <a:buNone/>
            </a:pPr>
            <a:r>
              <a:rPr lang="en-US" sz="2200" dirty="0"/>
              <a:t>Best practices</a:t>
            </a:r>
          </a:p>
        </p:txBody>
      </p:sp>
      <p:cxnSp>
        <p:nvCxnSpPr>
          <p:cNvPr id="7" name="Straight Connector 6">
            <a:extLst>
              <a:ext uri="{FF2B5EF4-FFF2-40B4-BE49-F238E27FC236}">
                <a16:creationId xmlns:a16="http://schemas.microsoft.com/office/drawing/2014/main" id="{62759638-5F6D-5EFD-AAF9-927B263F983A}"/>
              </a:ext>
            </a:extLst>
          </p:cNvPr>
          <p:cNvCxnSpPr>
            <a:cxnSpLocks/>
            <a:stCxn id="8" idx="4"/>
            <a:endCxn id="12" idx="4"/>
          </p:cNvCxnSpPr>
          <p:nvPr/>
        </p:nvCxnSpPr>
        <p:spPr>
          <a:xfrm>
            <a:off x="5003771" y="1844040"/>
            <a:ext cx="0" cy="316992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C549B5-7561-7042-1414-014E9EA625F5}"/>
              </a:ext>
            </a:extLst>
          </p:cNvPr>
          <p:cNvSpPr/>
          <p:nvPr/>
        </p:nvSpPr>
        <p:spPr>
          <a:xfrm>
            <a:off x="4912331" y="1661160"/>
            <a:ext cx="182880" cy="182880"/>
          </a:xfrm>
          <a:prstGeom prst="ellipse">
            <a:avLst/>
          </a:prstGeom>
          <a:solidFill>
            <a:schemeClr val="accent2">
              <a:lumMod val="40000"/>
              <a:lumOff val="60000"/>
            </a:schemeClr>
          </a:solid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Oval 8">
            <a:extLst>
              <a:ext uri="{FF2B5EF4-FFF2-40B4-BE49-F238E27FC236}">
                <a16:creationId xmlns:a16="http://schemas.microsoft.com/office/drawing/2014/main" id="{A4B3AE1F-A25A-DC2D-1746-7FBEEDBD990A}"/>
              </a:ext>
            </a:extLst>
          </p:cNvPr>
          <p:cNvSpPr/>
          <p:nvPr/>
        </p:nvSpPr>
        <p:spPr>
          <a:xfrm>
            <a:off x="4912331" y="2716530"/>
            <a:ext cx="182880" cy="182880"/>
          </a:xfrm>
          <a:prstGeom prst="ellipse">
            <a:avLst/>
          </a:prstGeom>
          <a:solidFill>
            <a:schemeClr val="accent2">
              <a:lumMod val="40000"/>
              <a:lumOff val="60000"/>
            </a:schemeClr>
          </a:solid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a16="http://schemas.microsoft.com/office/drawing/2014/main" id="{265398B0-C0A1-25D4-307E-4505EE5AF901}"/>
              </a:ext>
            </a:extLst>
          </p:cNvPr>
          <p:cNvSpPr/>
          <p:nvPr/>
        </p:nvSpPr>
        <p:spPr>
          <a:xfrm>
            <a:off x="4912331" y="3413760"/>
            <a:ext cx="182880" cy="182880"/>
          </a:xfrm>
          <a:prstGeom prst="ellipse">
            <a:avLst/>
          </a:prstGeom>
          <a:solidFill>
            <a:schemeClr val="accent2">
              <a:lumMod val="40000"/>
              <a:lumOff val="60000"/>
            </a:schemeClr>
          </a:solid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E69132F3-98B3-B045-E4AA-7B7A5C20E536}"/>
              </a:ext>
            </a:extLst>
          </p:cNvPr>
          <p:cNvSpPr/>
          <p:nvPr/>
        </p:nvSpPr>
        <p:spPr>
          <a:xfrm>
            <a:off x="4912331" y="4133850"/>
            <a:ext cx="182880" cy="182880"/>
          </a:xfrm>
          <a:prstGeom prst="ellipse">
            <a:avLst/>
          </a:prstGeom>
          <a:solidFill>
            <a:schemeClr val="accent2">
              <a:lumMod val="40000"/>
              <a:lumOff val="60000"/>
            </a:schemeClr>
          </a:solid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EA69E78D-0B8A-D757-5724-B7E9C7D6721D}"/>
              </a:ext>
            </a:extLst>
          </p:cNvPr>
          <p:cNvSpPr/>
          <p:nvPr/>
        </p:nvSpPr>
        <p:spPr>
          <a:xfrm>
            <a:off x="4912331" y="4831080"/>
            <a:ext cx="182880" cy="182880"/>
          </a:xfrm>
          <a:prstGeom prst="ellipse">
            <a:avLst/>
          </a:prstGeom>
          <a:solidFill>
            <a:schemeClr val="accent2">
              <a:lumMod val="40000"/>
              <a:lumOff val="60000"/>
            </a:schemeClr>
          </a:solid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017738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686D-7D47-51B3-ACC4-B5D0AFEAAAAC}"/>
              </a:ext>
            </a:extLst>
          </p:cNvPr>
          <p:cNvSpPr>
            <a:spLocks noGrp="1"/>
          </p:cNvSpPr>
          <p:nvPr>
            <p:ph type="title"/>
          </p:nvPr>
        </p:nvSpPr>
        <p:spPr/>
        <p:txBody>
          <a:bodyPr/>
          <a:lstStyle/>
          <a:p>
            <a:r>
              <a:rPr lang="en-US" dirty="0"/>
              <a:t>Task – Selection and Transformation Rules</a:t>
            </a:r>
          </a:p>
        </p:txBody>
      </p:sp>
      <p:pic>
        <p:nvPicPr>
          <p:cNvPr id="5" name="Picture 4">
            <a:extLst>
              <a:ext uri="{FF2B5EF4-FFF2-40B4-BE49-F238E27FC236}">
                <a16:creationId xmlns:a16="http://schemas.microsoft.com/office/drawing/2014/main" id="{AB543AC8-3D69-BEBF-6508-2697B266294A}"/>
              </a:ext>
            </a:extLst>
          </p:cNvPr>
          <p:cNvPicPr>
            <a:picLocks noChangeAspect="1"/>
          </p:cNvPicPr>
          <p:nvPr/>
        </p:nvPicPr>
        <p:blipFill>
          <a:blip r:embed="rId3"/>
          <a:stretch>
            <a:fillRect/>
          </a:stretch>
        </p:blipFill>
        <p:spPr>
          <a:xfrm>
            <a:off x="484003" y="1484681"/>
            <a:ext cx="11223994" cy="3861696"/>
          </a:xfrm>
          <a:prstGeom prst="rect">
            <a:avLst/>
          </a:prstGeom>
          <a:noFill/>
          <a:ln w="12700">
            <a:solidFill>
              <a:srgbClr val="5A6B86"/>
            </a:solidFill>
          </a:ln>
        </p:spPr>
      </p:pic>
    </p:spTree>
    <p:extLst>
      <p:ext uri="{BB962C8B-B14F-4D97-AF65-F5344CB8AC3E}">
        <p14:creationId xmlns:p14="http://schemas.microsoft.com/office/powerpoint/2010/main" val="706680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8E08-DB51-6F7D-74C3-6DCC716A527E}"/>
              </a:ext>
            </a:extLst>
          </p:cNvPr>
          <p:cNvSpPr>
            <a:spLocks noGrp="1"/>
          </p:cNvSpPr>
          <p:nvPr>
            <p:ph type="title"/>
          </p:nvPr>
        </p:nvSpPr>
        <p:spPr/>
        <p:txBody>
          <a:bodyPr/>
          <a:lstStyle/>
          <a:p>
            <a:r>
              <a:rPr lang="en-US" dirty="0"/>
              <a:t>AWS Database Migration Service</a:t>
            </a:r>
          </a:p>
        </p:txBody>
      </p:sp>
      <p:grpSp>
        <p:nvGrpSpPr>
          <p:cNvPr id="3" name="Group 2">
            <a:extLst>
              <a:ext uri="{FF2B5EF4-FFF2-40B4-BE49-F238E27FC236}">
                <a16:creationId xmlns:a16="http://schemas.microsoft.com/office/drawing/2014/main" id="{AFE4829C-7DEE-02BC-A91F-28470E423182}"/>
              </a:ext>
            </a:extLst>
          </p:cNvPr>
          <p:cNvGrpSpPr/>
          <p:nvPr/>
        </p:nvGrpSpPr>
        <p:grpSpPr>
          <a:xfrm>
            <a:off x="1926770" y="1020403"/>
            <a:ext cx="10406289" cy="4960007"/>
            <a:chOff x="1574217" y="1085891"/>
            <a:chExt cx="12903329" cy="6150185"/>
          </a:xfrm>
        </p:grpSpPr>
        <p:sp>
          <p:nvSpPr>
            <p:cNvPr id="4" name="Rectangle 3">
              <a:extLst>
                <a:ext uri="{FF2B5EF4-FFF2-40B4-BE49-F238E27FC236}">
                  <a16:creationId xmlns:a16="http://schemas.microsoft.com/office/drawing/2014/main" id="{1B1FE322-A79C-D9DE-38AE-4D9883C09CB5}"/>
                </a:ext>
              </a:extLst>
            </p:cNvPr>
            <p:cNvSpPr/>
            <p:nvPr/>
          </p:nvSpPr>
          <p:spPr>
            <a:xfrm>
              <a:off x="4827219" y="2765229"/>
              <a:ext cx="2703312" cy="9182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46301" tIns="73150" rIns="146301" bIns="73150" rtlCol="0" anchor="ctr"/>
            <a:lstStyle/>
            <a:p>
              <a:pPr algn="ctr"/>
              <a:endParaRPr lang="en-US" dirty="0"/>
            </a:p>
          </p:txBody>
        </p:sp>
        <p:grpSp>
          <p:nvGrpSpPr>
            <p:cNvPr id="5" name="Group 4">
              <a:extLst>
                <a:ext uri="{FF2B5EF4-FFF2-40B4-BE49-F238E27FC236}">
                  <a16:creationId xmlns:a16="http://schemas.microsoft.com/office/drawing/2014/main" id="{D9F13351-1E8E-4798-C714-359EDDFAF1D5}"/>
                </a:ext>
              </a:extLst>
            </p:cNvPr>
            <p:cNvGrpSpPr/>
            <p:nvPr/>
          </p:nvGrpSpPr>
          <p:grpSpPr>
            <a:xfrm>
              <a:off x="7530530" y="1085891"/>
              <a:ext cx="5525653" cy="3827072"/>
              <a:chOff x="7530530" y="1209875"/>
              <a:chExt cx="5525653" cy="3827072"/>
            </a:xfrm>
          </p:grpSpPr>
          <p:sp>
            <p:nvSpPr>
              <p:cNvPr id="36" name="Rectangle 35">
                <a:extLst>
                  <a:ext uri="{FF2B5EF4-FFF2-40B4-BE49-F238E27FC236}">
                    <a16:creationId xmlns:a16="http://schemas.microsoft.com/office/drawing/2014/main" id="{6C76E267-C43F-2DA8-45EE-74B2C8A11719}"/>
                  </a:ext>
                </a:extLst>
              </p:cNvPr>
              <p:cNvSpPr/>
              <p:nvPr/>
            </p:nvSpPr>
            <p:spPr>
              <a:xfrm>
                <a:off x="7530531" y="1209877"/>
                <a:ext cx="5525652" cy="38270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ysClr val="windowText" lastClr="000000"/>
                    </a:solidFill>
                  </a:rPr>
                  <a:t>     AWS Cloud</a:t>
                </a:r>
              </a:p>
            </p:txBody>
          </p:sp>
          <p:pic>
            <p:nvPicPr>
              <p:cNvPr id="37" name="Graphic 35">
                <a:extLst>
                  <a:ext uri="{FF2B5EF4-FFF2-40B4-BE49-F238E27FC236}">
                    <a16:creationId xmlns:a16="http://schemas.microsoft.com/office/drawing/2014/main" id="{A1D7C50F-FA0B-8F97-30A6-AD0D21CA0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530" y="1209875"/>
                <a:ext cx="576689" cy="57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a:extLst>
                <a:ext uri="{FF2B5EF4-FFF2-40B4-BE49-F238E27FC236}">
                  <a16:creationId xmlns:a16="http://schemas.microsoft.com/office/drawing/2014/main" id="{E9631502-B17F-3492-B03A-E89A5AC1985F}"/>
                </a:ext>
              </a:extLst>
            </p:cNvPr>
            <p:cNvGrpSpPr/>
            <p:nvPr/>
          </p:nvGrpSpPr>
          <p:grpSpPr>
            <a:xfrm>
              <a:off x="7694719" y="1980312"/>
              <a:ext cx="5208002" cy="2762169"/>
              <a:chOff x="7694719" y="2104296"/>
              <a:chExt cx="5208002" cy="2762169"/>
            </a:xfrm>
          </p:grpSpPr>
          <p:sp>
            <p:nvSpPr>
              <p:cNvPr id="34" name="Rectangle 33">
                <a:extLst>
                  <a:ext uri="{FF2B5EF4-FFF2-40B4-BE49-F238E27FC236}">
                    <a16:creationId xmlns:a16="http://schemas.microsoft.com/office/drawing/2014/main" id="{BB969E8A-E882-CB7E-8669-B1C38DD0CE21}"/>
                  </a:ext>
                </a:extLst>
              </p:cNvPr>
              <p:cNvSpPr/>
              <p:nvPr/>
            </p:nvSpPr>
            <p:spPr>
              <a:xfrm>
                <a:off x="7694720" y="2104297"/>
                <a:ext cx="5208001" cy="276216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50" dirty="0">
                    <a:ln w="0"/>
                    <a:solidFill>
                      <a:schemeClr val="accent5"/>
                    </a:solidFill>
                  </a:rPr>
                  <a:t>      </a:t>
                </a:r>
                <a:r>
                  <a:rPr lang="en-US" sz="1400" dirty="0">
                    <a:ln w="0"/>
                    <a:solidFill>
                      <a:schemeClr val="accent5"/>
                    </a:solidFill>
                  </a:rPr>
                  <a:t>VPC</a:t>
                </a:r>
                <a:endParaRPr lang="en-US" sz="1050" dirty="0">
                  <a:ln w="0"/>
                  <a:solidFill>
                    <a:schemeClr val="accent5"/>
                  </a:solidFill>
                </a:endParaRPr>
              </a:p>
            </p:txBody>
          </p:sp>
          <p:pic>
            <p:nvPicPr>
              <p:cNvPr id="35" name="Graphic 36">
                <a:extLst>
                  <a:ext uri="{FF2B5EF4-FFF2-40B4-BE49-F238E27FC236}">
                    <a16:creationId xmlns:a16="http://schemas.microsoft.com/office/drawing/2014/main" id="{F97E1FF8-22B1-1ADA-0A92-8859BF87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4719" y="2104296"/>
                <a:ext cx="576689" cy="57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a:extLst>
                <a:ext uri="{FF2B5EF4-FFF2-40B4-BE49-F238E27FC236}">
                  <a16:creationId xmlns:a16="http://schemas.microsoft.com/office/drawing/2014/main" id="{5C6F2EA1-7015-2508-97A6-87E96DDC36B8}"/>
                </a:ext>
              </a:extLst>
            </p:cNvPr>
            <p:cNvSpPr/>
            <p:nvPr/>
          </p:nvSpPr>
          <p:spPr>
            <a:xfrm>
              <a:off x="1574219" y="1902823"/>
              <a:ext cx="3253001" cy="2230683"/>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r>
                <a:rPr lang="en-US" sz="1050" dirty="0">
                  <a:solidFill>
                    <a:srgbClr val="5A6B86"/>
                  </a:solidFill>
                </a:rPr>
                <a:t>      </a:t>
              </a:r>
              <a:r>
                <a:rPr lang="en-US" sz="1400" dirty="0">
                  <a:solidFill>
                    <a:srgbClr val="5A6B86"/>
                  </a:solidFill>
                </a:rPr>
                <a:t>Customer On-premises</a:t>
              </a:r>
              <a:endParaRPr lang="en-US" sz="1050" dirty="0">
                <a:solidFill>
                  <a:srgbClr val="5A6B86"/>
                </a:solidFill>
              </a:endParaRPr>
            </a:p>
          </p:txBody>
        </p:sp>
        <p:pic>
          <p:nvPicPr>
            <p:cNvPr id="8" name="Picture 7" descr="A picture containing cup, coffee, table, computer&#10;&#10;Description automatically generated">
              <a:extLst>
                <a:ext uri="{FF2B5EF4-FFF2-40B4-BE49-F238E27FC236}">
                  <a16:creationId xmlns:a16="http://schemas.microsoft.com/office/drawing/2014/main" id="{B715DD02-2D65-8B75-975C-6DF7B5356F8B}"/>
                </a:ext>
              </a:extLst>
            </p:cNvPr>
            <p:cNvPicPr>
              <a:picLocks noChangeAspect="1"/>
            </p:cNvPicPr>
            <p:nvPr/>
          </p:nvPicPr>
          <p:blipFill>
            <a:blip r:embed="rId5"/>
            <a:stretch>
              <a:fillRect/>
            </a:stretch>
          </p:blipFill>
          <p:spPr>
            <a:xfrm>
              <a:off x="2655001" y="2683985"/>
              <a:ext cx="1091436" cy="1161288"/>
            </a:xfrm>
            <a:prstGeom prst="rect">
              <a:avLst/>
            </a:prstGeom>
          </p:spPr>
        </p:pic>
        <p:cxnSp>
          <p:nvCxnSpPr>
            <p:cNvPr id="9" name="Straight Arrow Connector 8">
              <a:extLst>
                <a:ext uri="{FF2B5EF4-FFF2-40B4-BE49-F238E27FC236}">
                  <a16:creationId xmlns:a16="http://schemas.microsoft.com/office/drawing/2014/main" id="{94D98F92-9B2E-BFC1-1604-546067C62944}"/>
                </a:ext>
              </a:extLst>
            </p:cNvPr>
            <p:cNvCxnSpPr/>
            <p:nvPr/>
          </p:nvCxnSpPr>
          <p:spPr>
            <a:xfrm>
              <a:off x="3955032" y="3238076"/>
              <a:ext cx="6400800" cy="0"/>
            </a:xfrm>
            <a:prstGeom prst="straightConnector1">
              <a:avLst/>
            </a:prstGeom>
            <a:ln w="28575">
              <a:solidFill>
                <a:schemeClr val="accent3"/>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F9FC84E-1EC9-A251-3ECC-22C8DD6F9B59}"/>
                </a:ext>
              </a:extLst>
            </p:cNvPr>
            <p:cNvCxnSpPr/>
            <p:nvPr/>
          </p:nvCxnSpPr>
          <p:spPr>
            <a:xfrm>
              <a:off x="3955032" y="3453712"/>
              <a:ext cx="6400800" cy="0"/>
            </a:xfrm>
            <a:prstGeom prst="straightConnector1">
              <a:avLst/>
            </a:prstGeom>
            <a:ln w="28575" cap="rnd">
              <a:solidFill>
                <a:schemeClr val="accent3"/>
              </a:solidFill>
              <a:prstDash val="sysDot"/>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54A994-4ADB-F1D2-54EC-1E24D09DD019}"/>
                </a:ext>
              </a:extLst>
            </p:cNvPr>
            <p:cNvCxnSpPr/>
            <p:nvPr/>
          </p:nvCxnSpPr>
          <p:spPr>
            <a:xfrm flipV="1">
              <a:off x="3955032" y="3000176"/>
              <a:ext cx="6400800" cy="0"/>
            </a:xfrm>
            <a:prstGeom prst="straightConnector1">
              <a:avLst/>
            </a:prstGeom>
            <a:ln w="28575">
              <a:solidFill>
                <a:schemeClr val="accent3"/>
              </a:solidFill>
              <a:prstDash val="dash"/>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2" name="Graphic 19">
              <a:extLst>
                <a:ext uri="{FF2B5EF4-FFF2-40B4-BE49-F238E27FC236}">
                  <a16:creationId xmlns:a16="http://schemas.microsoft.com/office/drawing/2014/main" id="{3CB1D9B6-AB1D-A1DC-C815-CF388EA71C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4217" y="1902823"/>
              <a:ext cx="576072" cy="57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5">
              <a:extLst>
                <a:ext uri="{FF2B5EF4-FFF2-40B4-BE49-F238E27FC236}">
                  <a16:creationId xmlns:a16="http://schemas.microsoft.com/office/drawing/2014/main" id="{2D1AEE09-F868-DF8A-22F3-955D2341D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8328" y="5806271"/>
              <a:ext cx="1008785" cy="9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Elbow Connector 53">
              <a:extLst>
                <a:ext uri="{FF2B5EF4-FFF2-40B4-BE49-F238E27FC236}">
                  <a16:creationId xmlns:a16="http://schemas.microsoft.com/office/drawing/2014/main" id="{446B967A-E916-F013-B041-B2B39D24D30C}"/>
                </a:ext>
              </a:extLst>
            </p:cNvPr>
            <p:cNvCxnSpPr>
              <a:cxnSpLocks/>
              <a:stCxn id="13" idx="0"/>
              <a:endCxn id="8" idx="2"/>
            </p:cNvCxnSpPr>
            <p:nvPr/>
          </p:nvCxnSpPr>
          <p:spPr>
            <a:xfrm rot="16200000" flipV="1">
              <a:off x="3746221" y="3299771"/>
              <a:ext cx="1960998" cy="3052002"/>
            </a:xfrm>
            <a:prstGeom prst="bentConnector3">
              <a:avLst>
                <a:gd name="adj1" fmla="val 32115"/>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Elbow Connector 73">
              <a:extLst>
                <a:ext uri="{FF2B5EF4-FFF2-40B4-BE49-F238E27FC236}">
                  <a16:creationId xmlns:a16="http://schemas.microsoft.com/office/drawing/2014/main" id="{2E3FE6F5-9072-8912-0369-3AE34E057323}"/>
                </a:ext>
              </a:extLst>
            </p:cNvPr>
            <p:cNvCxnSpPr>
              <a:cxnSpLocks/>
              <a:stCxn id="13" idx="0"/>
              <a:endCxn id="30" idx="2"/>
            </p:cNvCxnSpPr>
            <p:nvPr/>
          </p:nvCxnSpPr>
          <p:spPr>
            <a:xfrm rot="5400000" flipH="1" flipV="1">
              <a:off x="7835586" y="2234884"/>
              <a:ext cx="1988523" cy="5154252"/>
            </a:xfrm>
            <a:prstGeom prst="bentConnector3">
              <a:avLst>
                <a:gd name="adj1" fmla="val 30953"/>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3AE4057-6CC8-932D-54BE-0728C61F5C65}"/>
                </a:ext>
              </a:extLst>
            </p:cNvPr>
            <p:cNvGrpSpPr/>
            <p:nvPr/>
          </p:nvGrpSpPr>
          <p:grpSpPr>
            <a:xfrm>
              <a:off x="5524103" y="2638850"/>
              <a:ext cx="1457234" cy="1752522"/>
              <a:chOff x="5524103" y="2762834"/>
              <a:chExt cx="1457234" cy="1752522"/>
            </a:xfrm>
          </p:grpSpPr>
          <p:pic>
            <p:nvPicPr>
              <p:cNvPr id="32" name="Picture 31" descr="A picture containing drawing&#10;&#10;Description automatically generated">
                <a:extLst>
                  <a:ext uri="{FF2B5EF4-FFF2-40B4-BE49-F238E27FC236}">
                    <a16:creationId xmlns:a16="http://schemas.microsoft.com/office/drawing/2014/main" id="{BA4BC4A2-9DED-CE4A-F499-D88AE0A084D0}"/>
                  </a:ext>
                </a:extLst>
              </p:cNvPr>
              <p:cNvPicPr>
                <a:picLocks noChangeAspect="1"/>
              </p:cNvPicPr>
              <p:nvPr/>
            </p:nvPicPr>
            <p:blipFill>
              <a:blip r:embed="rId8"/>
              <a:stretch>
                <a:fillRect/>
              </a:stretch>
            </p:blipFill>
            <p:spPr>
              <a:xfrm>
                <a:off x="5524103" y="2762834"/>
                <a:ext cx="1457234" cy="1198453"/>
              </a:xfrm>
              <a:prstGeom prst="rect">
                <a:avLst/>
              </a:prstGeom>
            </p:spPr>
          </p:pic>
          <p:sp>
            <p:nvSpPr>
              <p:cNvPr id="33" name="Rectangle 32">
                <a:extLst>
                  <a:ext uri="{FF2B5EF4-FFF2-40B4-BE49-F238E27FC236}">
                    <a16:creationId xmlns:a16="http://schemas.microsoft.com/office/drawing/2014/main" id="{FA39C788-267A-17DA-0F4E-1670B0C63B01}"/>
                  </a:ext>
                </a:extLst>
              </p:cNvPr>
              <p:cNvSpPr/>
              <p:nvPr/>
            </p:nvSpPr>
            <p:spPr>
              <a:xfrm>
                <a:off x="5931959" y="4095564"/>
                <a:ext cx="670237" cy="419792"/>
              </a:xfrm>
              <a:prstGeom prst="rect">
                <a:avLst/>
              </a:prstGeom>
            </p:spPr>
            <p:txBody>
              <a:bodyPr wrap="none">
                <a:spAutoFit/>
              </a:bodyPr>
              <a:lstStyle/>
              <a:p>
                <a:r>
                  <a:rPr lang="en-US" sz="1600" dirty="0"/>
                  <a:t>VPN</a:t>
                </a:r>
              </a:p>
            </p:txBody>
          </p:sp>
        </p:grpSp>
        <p:sp>
          <p:nvSpPr>
            <p:cNvPr id="17" name="Rectangle 16">
              <a:extLst>
                <a:ext uri="{FF2B5EF4-FFF2-40B4-BE49-F238E27FC236}">
                  <a16:creationId xmlns:a16="http://schemas.microsoft.com/office/drawing/2014/main" id="{103FE66E-02F1-C06A-A3CF-FCC3032A7AD9}"/>
                </a:ext>
              </a:extLst>
            </p:cNvPr>
            <p:cNvSpPr/>
            <p:nvPr/>
          </p:nvSpPr>
          <p:spPr>
            <a:xfrm>
              <a:off x="2771178" y="2287291"/>
              <a:ext cx="895556" cy="419792"/>
            </a:xfrm>
            <a:prstGeom prst="rect">
              <a:avLst/>
            </a:prstGeom>
          </p:spPr>
          <p:txBody>
            <a:bodyPr wrap="none">
              <a:spAutoFit/>
            </a:bodyPr>
            <a:lstStyle/>
            <a:p>
              <a:r>
                <a:rPr lang="en-US" sz="1600" dirty="0"/>
                <a:t>Oracle</a:t>
              </a:r>
            </a:p>
          </p:txBody>
        </p:sp>
        <p:grpSp>
          <p:nvGrpSpPr>
            <p:cNvPr id="18" name="Group 17">
              <a:extLst>
                <a:ext uri="{FF2B5EF4-FFF2-40B4-BE49-F238E27FC236}">
                  <a16:creationId xmlns:a16="http://schemas.microsoft.com/office/drawing/2014/main" id="{9A0C9087-C038-6F8E-D9DF-8F6E4D8B557F}"/>
                </a:ext>
              </a:extLst>
            </p:cNvPr>
            <p:cNvGrpSpPr/>
            <p:nvPr/>
          </p:nvGrpSpPr>
          <p:grpSpPr>
            <a:xfrm>
              <a:off x="10247564" y="2259594"/>
              <a:ext cx="2320508" cy="1558154"/>
              <a:chOff x="10247564" y="2383578"/>
              <a:chExt cx="2320508" cy="1558154"/>
            </a:xfrm>
          </p:grpSpPr>
          <p:pic>
            <p:nvPicPr>
              <p:cNvPr id="30" name="Picture 29">
                <a:extLst>
                  <a:ext uri="{FF2B5EF4-FFF2-40B4-BE49-F238E27FC236}">
                    <a16:creationId xmlns:a16="http://schemas.microsoft.com/office/drawing/2014/main" id="{D2ED1F44-EFF8-BD22-3CE5-0F722FF7FAB6}"/>
                  </a:ext>
                </a:extLst>
              </p:cNvPr>
              <p:cNvPicPr>
                <a:picLocks noChangeAspect="1"/>
              </p:cNvPicPr>
              <p:nvPr/>
            </p:nvPicPr>
            <p:blipFill>
              <a:blip r:embed="rId9"/>
              <a:srcRect/>
              <a:stretch/>
            </p:blipFill>
            <p:spPr>
              <a:xfrm>
                <a:off x="10624608" y="2784231"/>
                <a:ext cx="1564730" cy="1157501"/>
              </a:xfrm>
              <a:prstGeom prst="rect">
                <a:avLst/>
              </a:prstGeom>
            </p:spPr>
          </p:pic>
          <p:sp>
            <p:nvSpPr>
              <p:cNvPr id="31" name="TextBox 34">
                <a:extLst>
                  <a:ext uri="{FF2B5EF4-FFF2-40B4-BE49-F238E27FC236}">
                    <a16:creationId xmlns:a16="http://schemas.microsoft.com/office/drawing/2014/main" id="{F5EA2C25-99A3-EA95-5026-E6D4EAA13089}"/>
                  </a:ext>
                </a:extLst>
              </p:cNvPr>
              <p:cNvSpPr txBox="1">
                <a:spLocks noChangeArrowheads="1"/>
              </p:cNvSpPr>
              <p:nvPr/>
            </p:nvSpPr>
            <p:spPr bwMode="auto">
              <a:xfrm>
                <a:off x="10247564" y="2383578"/>
                <a:ext cx="2320508" cy="488480"/>
              </a:xfrm>
              <a:prstGeom prst="rect">
                <a:avLst/>
              </a:prstGeom>
              <a:noFill/>
              <a:ln w="9525">
                <a:noFill/>
                <a:miter lim="800000"/>
                <a:headEnd/>
                <a:tailEnd/>
              </a:ln>
            </p:spPr>
            <p:txBody>
              <a:bodyPr wrap="square" lIns="146301" tIns="73150" rIns="146301" bIns="73150">
                <a:spAutoFit/>
              </a:bodyPr>
              <a:lstStyle/>
              <a:p>
                <a:pPr algn="ctr"/>
                <a:r>
                  <a:rPr lang="en-US" sz="1600" dirty="0"/>
                  <a:t>Aurora PostgreSQL</a:t>
                </a:r>
              </a:p>
            </p:txBody>
          </p:sp>
        </p:grpSp>
        <p:pic>
          <p:nvPicPr>
            <p:cNvPr id="19" name="Picture 18" descr="A picture containing transport, wheel, computer&#10;&#10;Description automatically generated">
              <a:extLst>
                <a:ext uri="{FF2B5EF4-FFF2-40B4-BE49-F238E27FC236}">
                  <a16:creationId xmlns:a16="http://schemas.microsoft.com/office/drawing/2014/main" id="{221D705D-0D99-0363-D748-F52914C80998}"/>
                </a:ext>
              </a:extLst>
            </p:cNvPr>
            <p:cNvPicPr>
              <a:picLocks noChangeAspect="1"/>
            </p:cNvPicPr>
            <p:nvPr/>
          </p:nvPicPr>
          <p:blipFill>
            <a:blip r:embed="rId10"/>
            <a:stretch>
              <a:fillRect/>
            </a:stretch>
          </p:blipFill>
          <p:spPr>
            <a:xfrm>
              <a:off x="8428837" y="2656515"/>
              <a:ext cx="1163122" cy="1163122"/>
            </a:xfrm>
            <a:prstGeom prst="rect">
              <a:avLst/>
            </a:prstGeom>
          </p:spPr>
        </p:pic>
        <p:sp>
          <p:nvSpPr>
            <p:cNvPr id="20" name="Rectangle 19">
              <a:extLst>
                <a:ext uri="{FF2B5EF4-FFF2-40B4-BE49-F238E27FC236}">
                  <a16:creationId xmlns:a16="http://schemas.microsoft.com/office/drawing/2014/main" id="{FB3A31D7-4DAE-9BD7-8C25-CEAF768B2BC4}"/>
                </a:ext>
              </a:extLst>
            </p:cNvPr>
            <p:cNvSpPr/>
            <p:nvPr/>
          </p:nvSpPr>
          <p:spPr>
            <a:xfrm>
              <a:off x="7952061" y="3908104"/>
              <a:ext cx="2052733" cy="725095"/>
            </a:xfrm>
            <a:prstGeom prst="rect">
              <a:avLst/>
            </a:prstGeom>
          </p:spPr>
          <p:txBody>
            <a:bodyPr wrap="square">
              <a:spAutoFit/>
            </a:bodyPr>
            <a:lstStyle/>
            <a:p>
              <a:pPr algn="ctr"/>
              <a:r>
                <a:rPr lang="en-US" sz="1600" dirty="0"/>
                <a:t>DMS Replication Instance</a:t>
              </a:r>
            </a:p>
          </p:txBody>
        </p:sp>
        <p:sp>
          <p:nvSpPr>
            <p:cNvPr id="21" name="Rectangle 20">
              <a:extLst>
                <a:ext uri="{FF2B5EF4-FFF2-40B4-BE49-F238E27FC236}">
                  <a16:creationId xmlns:a16="http://schemas.microsoft.com/office/drawing/2014/main" id="{583125BC-F317-912C-80BE-AA884F4FCCD6}"/>
                </a:ext>
              </a:extLst>
            </p:cNvPr>
            <p:cNvSpPr/>
            <p:nvPr/>
          </p:nvSpPr>
          <p:spPr>
            <a:xfrm>
              <a:off x="5266328" y="6816284"/>
              <a:ext cx="1995047" cy="419792"/>
            </a:xfrm>
            <a:prstGeom prst="rect">
              <a:avLst/>
            </a:prstGeom>
          </p:spPr>
          <p:txBody>
            <a:bodyPr wrap="none">
              <a:spAutoFit/>
            </a:bodyPr>
            <a:lstStyle/>
            <a:p>
              <a:r>
                <a:rPr lang="en-US" sz="1600" dirty="0"/>
                <a:t>Application users</a:t>
              </a:r>
            </a:p>
          </p:txBody>
        </p:sp>
        <p:pic>
          <p:nvPicPr>
            <p:cNvPr id="22" name="Picture 21" descr="A picture containing food, drawing&#10;&#10;Description automatically generated">
              <a:extLst>
                <a:ext uri="{FF2B5EF4-FFF2-40B4-BE49-F238E27FC236}">
                  <a16:creationId xmlns:a16="http://schemas.microsoft.com/office/drawing/2014/main" id="{CFE77A56-298E-8B22-83A6-6ADBDC8E24EA}"/>
                </a:ext>
              </a:extLst>
            </p:cNvPr>
            <p:cNvPicPr>
              <a:picLocks noChangeAspect="1"/>
            </p:cNvPicPr>
            <p:nvPr/>
          </p:nvPicPr>
          <p:blipFill>
            <a:blip r:embed="rId11"/>
            <a:stretch>
              <a:fillRect/>
            </a:stretch>
          </p:blipFill>
          <p:spPr>
            <a:xfrm>
              <a:off x="10635946" y="2671890"/>
              <a:ext cx="1564636" cy="1161288"/>
            </a:xfrm>
            <a:prstGeom prst="rect">
              <a:avLst/>
            </a:prstGeom>
          </p:spPr>
        </p:pic>
        <p:sp>
          <p:nvSpPr>
            <p:cNvPr id="23" name="TextBox 34">
              <a:extLst>
                <a:ext uri="{FF2B5EF4-FFF2-40B4-BE49-F238E27FC236}">
                  <a16:creationId xmlns:a16="http://schemas.microsoft.com/office/drawing/2014/main" id="{C2177AE8-4529-3FE7-DFB7-E4FE76287878}"/>
                </a:ext>
              </a:extLst>
            </p:cNvPr>
            <p:cNvSpPr txBox="1">
              <a:spLocks noChangeArrowheads="1"/>
            </p:cNvSpPr>
            <p:nvPr/>
          </p:nvSpPr>
          <p:spPr bwMode="auto">
            <a:xfrm>
              <a:off x="11962192" y="5683905"/>
              <a:ext cx="2515354" cy="412155"/>
            </a:xfrm>
            <a:prstGeom prst="rect">
              <a:avLst/>
            </a:prstGeom>
            <a:noFill/>
            <a:ln w="9525">
              <a:noFill/>
              <a:miter lim="800000"/>
              <a:headEnd/>
              <a:tailEnd/>
            </a:ln>
          </p:spPr>
          <p:txBody>
            <a:bodyPr wrap="square" lIns="146301" tIns="73150" rIns="146301" bIns="73150">
              <a:spAutoFit/>
            </a:bodyPr>
            <a:lstStyle/>
            <a:p>
              <a:r>
                <a:rPr lang="en-US" sz="1200" b="1" dirty="0">
                  <a:ea typeface="Verdana" pitchFamily="34" charset="0"/>
                  <a:cs typeface="Arial"/>
                </a:rPr>
                <a:t>End Point Connection</a:t>
              </a:r>
            </a:p>
          </p:txBody>
        </p:sp>
        <p:sp>
          <p:nvSpPr>
            <p:cNvPr id="24" name="TextBox 34">
              <a:extLst>
                <a:ext uri="{FF2B5EF4-FFF2-40B4-BE49-F238E27FC236}">
                  <a16:creationId xmlns:a16="http://schemas.microsoft.com/office/drawing/2014/main" id="{322724D5-439F-730E-C230-1B212A45E251}"/>
                </a:ext>
              </a:extLst>
            </p:cNvPr>
            <p:cNvSpPr txBox="1">
              <a:spLocks noChangeArrowheads="1"/>
            </p:cNvSpPr>
            <p:nvPr/>
          </p:nvSpPr>
          <p:spPr bwMode="auto">
            <a:xfrm>
              <a:off x="11962192" y="6014304"/>
              <a:ext cx="2515354" cy="412155"/>
            </a:xfrm>
            <a:prstGeom prst="rect">
              <a:avLst/>
            </a:prstGeom>
            <a:noFill/>
            <a:ln w="9525">
              <a:noFill/>
              <a:miter lim="800000"/>
              <a:headEnd/>
              <a:tailEnd/>
            </a:ln>
          </p:spPr>
          <p:txBody>
            <a:bodyPr wrap="square" lIns="146301" tIns="73150" rIns="146301" bIns="73150">
              <a:spAutoFit/>
            </a:bodyPr>
            <a:lstStyle/>
            <a:p>
              <a:r>
                <a:rPr lang="en-US" sz="1200" b="1" dirty="0">
                  <a:ea typeface="Verdana" pitchFamily="34" charset="0"/>
                  <a:cs typeface="Arial"/>
                </a:rPr>
                <a:t>Full Load</a:t>
              </a:r>
            </a:p>
          </p:txBody>
        </p:sp>
        <p:grpSp>
          <p:nvGrpSpPr>
            <p:cNvPr id="25" name="Group 24">
              <a:extLst>
                <a:ext uri="{FF2B5EF4-FFF2-40B4-BE49-F238E27FC236}">
                  <a16:creationId xmlns:a16="http://schemas.microsoft.com/office/drawing/2014/main" id="{47727723-4925-36C8-EB9B-87E1D7918F57}"/>
                </a:ext>
              </a:extLst>
            </p:cNvPr>
            <p:cNvGrpSpPr/>
            <p:nvPr/>
          </p:nvGrpSpPr>
          <p:grpSpPr>
            <a:xfrm>
              <a:off x="10909094" y="5901933"/>
              <a:ext cx="1008785" cy="662366"/>
              <a:chOff x="10992763" y="6298173"/>
              <a:chExt cx="925116" cy="662366"/>
            </a:xfrm>
          </p:grpSpPr>
          <p:cxnSp>
            <p:nvCxnSpPr>
              <p:cNvPr id="27" name="Straight Connector 26">
                <a:extLst>
                  <a:ext uri="{FF2B5EF4-FFF2-40B4-BE49-F238E27FC236}">
                    <a16:creationId xmlns:a16="http://schemas.microsoft.com/office/drawing/2014/main" id="{159B30F7-FF8D-9736-CAB0-8F8DB8851266}"/>
                  </a:ext>
                </a:extLst>
              </p:cNvPr>
              <p:cNvCxnSpPr/>
              <p:nvPr/>
            </p:nvCxnSpPr>
            <p:spPr>
              <a:xfrm>
                <a:off x="10992763" y="6298173"/>
                <a:ext cx="913997" cy="0"/>
              </a:xfrm>
              <a:prstGeom prst="line">
                <a:avLst/>
              </a:prstGeom>
              <a:ln w="2857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BA8F9D-3285-3650-B06E-C1A08ACF32DE}"/>
                  </a:ext>
                </a:extLst>
              </p:cNvPr>
              <p:cNvCxnSpPr/>
              <p:nvPr/>
            </p:nvCxnSpPr>
            <p:spPr>
              <a:xfrm>
                <a:off x="10992763" y="6629356"/>
                <a:ext cx="913997" cy="0"/>
              </a:xfrm>
              <a:prstGeom prst="line">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6B9502-7D2E-4623-C354-490E3DDF8A50}"/>
                  </a:ext>
                </a:extLst>
              </p:cNvPr>
              <p:cNvCxnSpPr/>
              <p:nvPr/>
            </p:nvCxnSpPr>
            <p:spPr>
              <a:xfrm>
                <a:off x="11003882" y="6960539"/>
                <a:ext cx="913997" cy="0"/>
              </a:xfrm>
              <a:prstGeom prst="line">
                <a:avLst/>
              </a:prstGeom>
              <a:ln w="3810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TextBox 34">
              <a:extLst>
                <a:ext uri="{FF2B5EF4-FFF2-40B4-BE49-F238E27FC236}">
                  <a16:creationId xmlns:a16="http://schemas.microsoft.com/office/drawing/2014/main" id="{9B0106BF-33E2-C1A2-F3E4-6A1F2500565E}"/>
                </a:ext>
              </a:extLst>
            </p:cNvPr>
            <p:cNvSpPr txBox="1">
              <a:spLocks noChangeArrowheads="1"/>
            </p:cNvSpPr>
            <p:nvPr/>
          </p:nvSpPr>
          <p:spPr bwMode="auto">
            <a:xfrm>
              <a:off x="11962192" y="6382175"/>
              <a:ext cx="1972784" cy="641132"/>
            </a:xfrm>
            <a:prstGeom prst="rect">
              <a:avLst/>
            </a:prstGeom>
            <a:noFill/>
            <a:ln w="9525">
              <a:noFill/>
              <a:miter lim="800000"/>
              <a:headEnd/>
              <a:tailEnd/>
            </a:ln>
          </p:spPr>
          <p:txBody>
            <a:bodyPr wrap="square" lIns="146301" tIns="73150" rIns="146301" bIns="73150">
              <a:spAutoFit/>
            </a:bodyPr>
            <a:lstStyle/>
            <a:p>
              <a:r>
                <a:rPr lang="en-US" sz="1200" b="1" dirty="0">
                  <a:ea typeface="Verdana" pitchFamily="34" charset="0"/>
                  <a:cs typeface="Arial"/>
                </a:rPr>
                <a:t>Change Data Capture</a:t>
              </a:r>
            </a:p>
          </p:txBody>
        </p:sp>
      </p:grpSp>
      <p:grpSp>
        <p:nvGrpSpPr>
          <p:cNvPr id="38" name="Group 37">
            <a:extLst>
              <a:ext uri="{FF2B5EF4-FFF2-40B4-BE49-F238E27FC236}">
                <a16:creationId xmlns:a16="http://schemas.microsoft.com/office/drawing/2014/main" id="{11D98530-EA59-85E3-5092-345985DB7716}"/>
              </a:ext>
            </a:extLst>
          </p:cNvPr>
          <p:cNvGrpSpPr/>
          <p:nvPr/>
        </p:nvGrpSpPr>
        <p:grpSpPr>
          <a:xfrm>
            <a:off x="250372" y="4499527"/>
            <a:ext cx="4833496" cy="1763126"/>
            <a:chOff x="447528" y="5272413"/>
            <a:chExt cx="4833496" cy="1763126"/>
          </a:xfrm>
        </p:grpSpPr>
        <p:sp>
          <p:nvSpPr>
            <p:cNvPr id="39" name="Rectangle 38">
              <a:extLst>
                <a:ext uri="{FF2B5EF4-FFF2-40B4-BE49-F238E27FC236}">
                  <a16:creationId xmlns:a16="http://schemas.microsoft.com/office/drawing/2014/main" id="{CCC7C106-75A7-B3A0-2519-320C098AECBE}"/>
                </a:ext>
              </a:extLst>
            </p:cNvPr>
            <p:cNvSpPr/>
            <p:nvPr/>
          </p:nvSpPr>
          <p:spPr>
            <a:xfrm>
              <a:off x="447528" y="5272413"/>
              <a:ext cx="4833496" cy="584775"/>
            </a:xfrm>
            <a:prstGeom prst="rect">
              <a:avLst/>
            </a:prstGeom>
          </p:spPr>
          <p:txBody>
            <a:bodyPr wrap="square">
              <a:spAutoFit/>
            </a:bodyPr>
            <a:lstStyle/>
            <a:p>
              <a:pPr marL="174625" indent="-174625">
                <a:buFont typeface="Arial" panose="020B0604020202020204" pitchFamily="34" charset="0"/>
                <a:buChar char="•"/>
              </a:pPr>
              <a:r>
                <a:rPr lang="en-US" sz="1600" dirty="0"/>
                <a:t>Start a replication instance</a:t>
              </a:r>
            </a:p>
            <a:p>
              <a:pPr marL="174625" indent="-174625">
                <a:buFont typeface="Arial" panose="020B0604020202020204" pitchFamily="34" charset="0"/>
                <a:buChar char="•"/>
              </a:pPr>
              <a:r>
                <a:rPr lang="en-US" sz="1600" dirty="0"/>
                <a:t>Connect the source and target endpoints</a:t>
              </a:r>
            </a:p>
          </p:txBody>
        </p:sp>
        <p:sp>
          <p:nvSpPr>
            <p:cNvPr id="40" name="Rectangle 39">
              <a:extLst>
                <a:ext uri="{FF2B5EF4-FFF2-40B4-BE49-F238E27FC236}">
                  <a16:creationId xmlns:a16="http://schemas.microsoft.com/office/drawing/2014/main" id="{3DF1A5C5-1A0C-0440-0945-8D33F5CC9FCC}"/>
                </a:ext>
              </a:extLst>
            </p:cNvPr>
            <p:cNvSpPr/>
            <p:nvPr/>
          </p:nvSpPr>
          <p:spPr>
            <a:xfrm>
              <a:off x="628734" y="5921182"/>
              <a:ext cx="4327578" cy="276999"/>
            </a:xfrm>
            <a:prstGeom prst="rect">
              <a:avLst/>
            </a:prstGeom>
          </p:spPr>
          <p:txBody>
            <a:bodyPr wrap="square">
              <a:spAutoFit/>
            </a:bodyPr>
            <a:lstStyle/>
            <a:p>
              <a:pPr marL="107950" indent="-107950">
                <a:buFont typeface="Arial" panose="020B0604020202020204" pitchFamily="34" charset="0"/>
                <a:buChar char="•"/>
              </a:pPr>
              <a:r>
                <a:rPr lang="en-US" sz="1200" dirty="0"/>
                <a:t>DMS FULL LOAD the data from Source to Target</a:t>
              </a:r>
            </a:p>
          </p:txBody>
        </p:sp>
        <p:sp>
          <p:nvSpPr>
            <p:cNvPr id="41" name="Rectangle 40">
              <a:extLst>
                <a:ext uri="{FF2B5EF4-FFF2-40B4-BE49-F238E27FC236}">
                  <a16:creationId xmlns:a16="http://schemas.microsoft.com/office/drawing/2014/main" id="{69969A89-2C4F-5AA5-1231-A5CF49035D86}"/>
                </a:ext>
              </a:extLst>
            </p:cNvPr>
            <p:cNvSpPr/>
            <p:nvPr/>
          </p:nvSpPr>
          <p:spPr>
            <a:xfrm>
              <a:off x="628734" y="6244161"/>
              <a:ext cx="4213934" cy="276999"/>
            </a:xfrm>
            <a:prstGeom prst="rect">
              <a:avLst/>
            </a:prstGeom>
          </p:spPr>
          <p:txBody>
            <a:bodyPr wrap="square">
              <a:spAutoFit/>
            </a:bodyPr>
            <a:lstStyle/>
            <a:p>
              <a:pPr marL="107950" indent="-107950">
                <a:buFont typeface="Arial" panose="020B0604020202020204" pitchFamily="34" charset="0"/>
                <a:buChar char="•"/>
              </a:pPr>
              <a:r>
                <a:rPr lang="en-US" sz="1200" dirty="0"/>
                <a:t>DMS Change Data Capture to replicate ongoing changes</a:t>
              </a:r>
            </a:p>
          </p:txBody>
        </p:sp>
        <p:sp>
          <p:nvSpPr>
            <p:cNvPr id="42" name="Rectangle 41">
              <a:extLst>
                <a:ext uri="{FF2B5EF4-FFF2-40B4-BE49-F238E27FC236}">
                  <a16:creationId xmlns:a16="http://schemas.microsoft.com/office/drawing/2014/main" id="{C08C4024-A6C4-85E2-C646-C8C4D736E0E9}"/>
                </a:ext>
              </a:extLst>
            </p:cNvPr>
            <p:cNvSpPr/>
            <p:nvPr/>
          </p:nvSpPr>
          <p:spPr>
            <a:xfrm>
              <a:off x="628734" y="6573874"/>
              <a:ext cx="4035200" cy="461665"/>
            </a:xfrm>
            <a:prstGeom prst="rect">
              <a:avLst/>
            </a:prstGeom>
          </p:spPr>
          <p:txBody>
            <a:bodyPr wrap="square">
              <a:spAutoFit/>
            </a:bodyPr>
            <a:lstStyle/>
            <a:p>
              <a:pPr marL="107950" indent="-107950">
                <a:buFont typeface="Arial" panose="020B0604020202020204" pitchFamily="34" charset="0"/>
                <a:buChar char="•"/>
              </a:pPr>
              <a:r>
                <a:rPr lang="en-US" sz="1200" dirty="0"/>
                <a:t>At steady state – take an outage, validate &amp; redirect connection</a:t>
              </a:r>
            </a:p>
          </p:txBody>
        </p:sp>
      </p:grpSp>
    </p:spTree>
    <p:extLst>
      <p:ext uri="{BB962C8B-B14F-4D97-AF65-F5344CB8AC3E}">
        <p14:creationId xmlns:p14="http://schemas.microsoft.com/office/powerpoint/2010/main" val="1778446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BB05FD-D54B-831D-3A42-D9449D83A36C}"/>
              </a:ext>
            </a:extLst>
          </p:cNvPr>
          <p:cNvSpPr>
            <a:spLocks noGrp="1"/>
          </p:cNvSpPr>
          <p:nvPr>
            <p:ph type="title"/>
          </p:nvPr>
        </p:nvSpPr>
        <p:spPr/>
        <p:txBody>
          <a:bodyPr/>
          <a:lstStyle/>
          <a:p>
            <a:r>
              <a:rPr lang="en-US" dirty="0"/>
              <a:t>Best Practices for Production Rollout</a:t>
            </a:r>
          </a:p>
        </p:txBody>
      </p:sp>
    </p:spTree>
    <p:extLst>
      <p:ext uri="{BB962C8B-B14F-4D97-AF65-F5344CB8AC3E}">
        <p14:creationId xmlns:p14="http://schemas.microsoft.com/office/powerpoint/2010/main" val="237243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B64A7-BC3C-83A4-445C-72BDA9A78C41}"/>
              </a:ext>
            </a:extLst>
          </p:cNvPr>
          <p:cNvSpPr>
            <a:spLocks noGrp="1"/>
          </p:cNvSpPr>
          <p:nvPr>
            <p:ph type="title"/>
          </p:nvPr>
        </p:nvSpPr>
        <p:spPr/>
        <p:txBody>
          <a:bodyPr/>
          <a:lstStyle/>
          <a:p>
            <a:r>
              <a:rPr lang="en-US" dirty="0"/>
              <a:t>Understand Basic Database Engine Differences </a:t>
            </a:r>
          </a:p>
        </p:txBody>
      </p:sp>
      <p:grpSp>
        <p:nvGrpSpPr>
          <p:cNvPr id="16" name="Group 15">
            <a:extLst>
              <a:ext uri="{FF2B5EF4-FFF2-40B4-BE49-F238E27FC236}">
                <a16:creationId xmlns:a16="http://schemas.microsoft.com/office/drawing/2014/main" id="{541AEAD6-12B9-A67E-6FB2-3A4552A36F63}"/>
              </a:ext>
            </a:extLst>
          </p:cNvPr>
          <p:cNvGrpSpPr/>
          <p:nvPr/>
        </p:nvGrpSpPr>
        <p:grpSpPr>
          <a:xfrm>
            <a:off x="394266" y="1393372"/>
            <a:ext cx="11438505" cy="5081704"/>
            <a:chOff x="394266" y="1393372"/>
            <a:chExt cx="11438505" cy="5081704"/>
          </a:xfrm>
        </p:grpSpPr>
        <p:sp>
          <p:nvSpPr>
            <p:cNvPr id="4" name="Text Placeholder 3">
              <a:extLst>
                <a:ext uri="{FF2B5EF4-FFF2-40B4-BE49-F238E27FC236}">
                  <a16:creationId xmlns:a16="http://schemas.microsoft.com/office/drawing/2014/main" id="{0A81C1CA-1607-4A91-0DF4-29A23406476C}"/>
                </a:ext>
              </a:extLst>
            </p:cNvPr>
            <p:cNvSpPr txBox="1">
              <a:spLocks/>
            </p:cNvSpPr>
            <p:nvPr/>
          </p:nvSpPr>
          <p:spPr>
            <a:xfrm>
              <a:off x="394266" y="3247092"/>
              <a:ext cx="3105156" cy="534551"/>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PostgreSQL is a lowercase data dictionary</a:t>
              </a:r>
            </a:p>
          </p:txBody>
        </p:sp>
        <p:sp>
          <p:nvSpPr>
            <p:cNvPr id="5" name="Text Placeholder 4">
              <a:extLst>
                <a:ext uri="{FF2B5EF4-FFF2-40B4-BE49-F238E27FC236}">
                  <a16:creationId xmlns:a16="http://schemas.microsoft.com/office/drawing/2014/main" id="{27FE178B-C9F2-7873-B770-BC7296710995}"/>
                </a:ext>
              </a:extLst>
            </p:cNvPr>
            <p:cNvSpPr txBox="1">
              <a:spLocks/>
            </p:cNvSpPr>
            <p:nvPr/>
          </p:nvSpPr>
          <p:spPr>
            <a:xfrm>
              <a:off x="4470322" y="3247093"/>
              <a:ext cx="3263207" cy="668019"/>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Use “exception handlers” when needed, not by default</a:t>
              </a:r>
              <a:endParaRPr lang="en-US" sz="1600" dirty="0"/>
            </a:p>
          </p:txBody>
        </p:sp>
        <p:sp>
          <p:nvSpPr>
            <p:cNvPr id="6" name="Text Placeholder 5">
              <a:extLst>
                <a:ext uri="{FF2B5EF4-FFF2-40B4-BE49-F238E27FC236}">
                  <a16:creationId xmlns:a16="http://schemas.microsoft.com/office/drawing/2014/main" id="{D441AF9E-0CD7-02F1-FF15-64140935F846}"/>
                </a:ext>
              </a:extLst>
            </p:cNvPr>
            <p:cNvSpPr txBox="1">
              <a:spLocks/>
            </p:cNvSpPr>
            <p:nvPr/>
          </p:nvSpPr>
          <p:spPr>
            <a:xfrm>
              <a:off x="8727615" y="3247094"/>
              <a:ext cx="3105156" cy="534550"/>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PostgreSQL has six different index types.</a:t>
              </a:r>
              <a:endParaRPr lang="en-US" sz="1600" dirty="0"/>
            </a:p>
          </p:txBody>
        </p:sp>
        <p:sp>
          <p:nvSpPr>
            <p:cNvPr id="7" name="Text Placeholder 6">
              <a:extLst>
                <a:ext uri="{FF2B5EF4-FFF2-40B4-BE49-F238E27FC236}">
                  <a16:creationId xmlns:a16="http://schemas.microsoft.com/office/drawing/2014/main" id="{253C0901-7B54-FBFC-F95E-86ED16D207E4}"/>
                </a:ext>
              </a:extLst>
            </p:cNvPr>
            <p:cNvSpPr txBox="1">
              <a:spLocks/>
            </p:cNvSpPr>
            <p:nvPr/>
          </p:nvSpPr>
          <p:spPr>
            <a:xfrm>
              <a:off x="410595" y="5797539"/>
              <a:ext cx="3072499" cy="677537"/>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Store your BLOBs in Amazon S3 instead of the database</a:t>
              </a:r>
            </a:p>
          </p:txBody>
        </p:sp>
        <p:sp>
          <p:nvSpPr>
            <p:cNvPr id="8" name="Text Placeholder 7">
              <a:extLst>
                <a:ext uri="{FF2B5EF4-FFF2-40B4-BE49-F238E27FC236}">
                  <a16:creationId xmlns:a16="http://schemas.microsoft.com/office/drawing/2014/main" id="{8C6FA871-2B41-BD0C-9251-B14D8CD18EF6}"/>
                </a:ext>
              </a:extLst>
            </p:cNvPr>
            <p:cNvSpPr txBox="1">
              <a:spLocks/>
            </p:cNvSpPr>
            <p:nvPr/>
          </p:nvSpPr>
          <p:spPr>
            <a:xfrm>
              <a:off x="4565676" y="5797539"/>
              <a:ext cx="3072499" cy="677537"/>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search_path replaces</a:t>
              </a:r>
              <a:br>
                <a:rPr lang="en-US" sz="1600"/>
              </a:br>
              <a:r>
                <a:rPr lang="en-US" sz="1600"/>
                <a:t>PUBLIC SYNONYM</a:t>
              </a:r>
              <a:endParaRPr lang="en-US" sz="1600" dirty="0"/>
            </a:p>
          </p:txBody>
        </p:sp>
        <p:sp>
          <p:nvSpPr>
            <p:cNvPr id="9" name="Text Placeholder 8">
              <a:extLst>
                <a:ext uri="{FF2B5EF4-FFF2-40B4-BE49-F238E27FC236}">
                  <a16:creationId xmlns:a16="http://schemas.microsoft.com/office/drawing/2014/main" id="{145566C5-5487-8CF9-9709-2D35120382D5}"/>
                </a:ext>
              </a:extLst>
            </p:cNvPr>
            <p:cNvSpPr txBox="1">
              <a:spLocks/>
            </p:cNvSpPr>
            <p:nvPr/>
          </p:nvSpPr>
          <p:spPr>
            <a:xfrm>
              <a:off x="8743944" y="5797539"/>
              <a:ext cx="3072499" cy="471377"/>
            </a:xfrm>
            <a:prstGeom prst="rect">
              <a:avLst/>
            </a:prstGeom>
          </p:spPr>
          <p:txBody>
            <a:bodyPr/>
            <a:lstStyle>
              <a:lvl1pPr marL="344488" indent="-344488" algn="l" defTabSz="914400" rtl="0" eaLnBrk="1" latinLnBrk="0" hangingPunct="1">
                <a:lnSpc>
                  <a:spcPct val="100000"/>
                </a:lnSpc>
                <a:spcBef>
                  <a:spcPts val="0"/>
                </a:spcBef>
                <a:spcAft>
                  <a:spcPts val="400"/>
                </a:spcAft>
                <a:buFontTx/>
                <a:buBlip>
                  <a:blip r:embed="rId3"/>
                </a:buBlip>
                <a:defRPr sz="2400" kern="1200">
                  <a:solidFill>
                    <a:schemeClr val="tx1"/>
                  </a:solidFill>
                  <a:latin typeface="+mn-lt"/>
                  <a:ea typeface="+mn-ea"/>
                  <a:cs typeface="Calibri" panose="020F0502020204030204" pitchFamily="34" charset="0"/>
                </a:defRPr>
              </a:lvl1pPr>
              <a:lvl2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200" kern="1200">
                  <a:solidFill>
                    <a:schemeClr val="tx1"/>
                  </a:solidFill>
                  <a:latin typeface="+mn-lt"/>
                  <a:ea typeface="+mn-ea"/>
                  <a:cs typeface="Calibri" panose="020F0502020204030204" pitchFamily="34" charset="0"/>
                </a:defRPr>
              </a:lvl2pPr>
              <a:lvl3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569913" indent="-225425" algn="l" defTabSz="914400" rtl="0" eaLnBrk="1" latinLnBrk="0" hangingPunct="1">
                <a:lnSpc>
                  <a:spcPct val="100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PostgreSQL</a:t>
              </a:r>
              <a:br>
                <a:rPr lang="en-US" sz="1600"/>
              </a:br>
              <a:r>
                <a:rPr lang="en-US" sz="1600"/>
                <a:t>has 64 datatypes</a:t>
              </a:r>
              <a:endParaRPr lang="en-US" sz="1600" dirty="0"/>
            </a:p>
          </p:txBody>
        </p:sp>
        <p:pic>
          <p:nvPicPr>
            <p:cNvPr id="10" name="Picture Placeholder 16">
              <a:extLst>
                <a:ext uri="{FF2B5EF4-FFF2-40B4-BE49-F238E27FC236}">
                  <a16:creationId xmlns:a16="http://schemas.microsoft.com/office/drawing/2014/main" id="{F2350C57-5324-A99A-B85F-97F5C927897A}"/>
                </a:ext>
              </a:extLst>
            </p:cNvPr>
            <p:cNvPicPr>
              <a:picLocks noChangeAspect="1"/>
            </p:cNvPicPr>
            <p:nvPr/>
          </p:nvPicPr>
          <p:blipFill>
            <a:blip r:embed="rId4"/>
            <a:srcRect l="866" r="866"/>
            <a:stretch>
              <a:fillRect/>
            </a:stretch>
          </p:blipFill>
          <p:spPr>
            <a:xfrm>
              <a:off x="556049" y="1393372"/>
              <a:ext cx="2781590" cy="1591229"/>
            </a:xfrm>
            <a:prstGeom prst="rect">
              <a:avLst/>
            </a:prstGeom>
            <a:ln>
              <a:solidFill>
                <a:schemeClr val="tx2"/>
              </a:solidFill>
            </a:ln>
          </p:spPr>
        </p:pic>
        <p:pic>
          <p:nvPicPr>
            <p:cNvPr id="11" name="Picture Placeholder 18">
              <a:extLst>
                <a:ext uri="{FF2B5EF4-FFF2-40B4-BE49-F238E27FC236}">
                  <a16:creationId xmlns:a16="http://schemas.microsoft.com/office/drawing/2014/main" id="{6F6DD632-B4A9-255F-5F4D-601F0DFEDDD9}"/>
                </a:ext>
              </a:extLst>
            </p:cNvPr>
            <p:cNvPicPr>
              <a:picLocks noChangeAspect="1"/>
            </p:cNvPicPr>
            <p:nvPr/>
          </p:nvPicPr>
          <p:blipFill>
            <a:blip r:embed="rId5"/>
            <a:srcRect l="10891" r="10891"/>
            <a:stretch>
              <a:fillRect/>
            </a:stretch>
          </p:blipFill>
          <p:spPr>
            <a:xfrm>
              <a:off x="4711130" y="1393372"/>
              <a:ext cx="2781590" cy="1591229"/>
            </a:xfrm>
            <a:prstGeom prst="rect">
              <a:avLst/>
            </a:prstGeom>
            <a:ln>
              <a:solidFill>
                <a:schemeClr val="tx2"/>
              </a:solidFill>
            </a:ln>
          </p:spPr>
        </p:pic>
        <p:pic>
          <p:nvPicPr>
            <p:cNvPr id="12" name="Picture Placeholder 20">
              <a:extLst>
                <a:ext uri="{FF2B5EF4-FFF2-40B4-BE49-F238E27FC236}">
                  <a16:creationId xmlns:a16="http://schemas.microsoft.com/office/drawing/2014/main" id="{EA0E5312-BB82-1DDB-EABE-324DE7CB7F74}"/>
                </a:ext>
              </a:extLst>
            </p:cNvPr>
            <p:cNvPicPr>
              <a:picLocks noChangeAspect="1"/>
            </p:cNvPicPr>
            <p:nvPr/>
          </p:nvPicPr>
          <p:blipFill>
            <a:blip r:embed="rId6"/>
            <a:srcRect t="4708" b="4708"/>
            <a:stretch>
              <a:fillRect/>
            </a:stretch>
          </p:blipFill>
          <p:spPr>
            <a:xfrm>
              <a:off x="8889398" y="1393372"/>
              <a:ext cx="2781590" cy="1591229"/>
            </a:xfrm>
            <a:prstGeom prst="rect">
              <a:avLst/>
            </a:prstGeom>
            <a:ln>
              <a:solidFill>
                <a:schemeClr val="tx2"/>
              </a:solidFill>
            </a:ln>
          </p:spPr>
        </p:pic>
        <p:pic>
          <p:nvPicPr>
            <p:cNvPr id="13" name="Picture Placeholder 24">
              <a:extLst>
                <a:ext uri="{FF2B5EF4-FFF2-40B4-BE49-F238E27FC236}">
                  <a16:creationId xmlns:a16="http://schemas.microsoft.com/office/drawing/2014/main" id="{9A0CDB59-9450-3F77-5B1F-FB5115592C5D}"/>
                </a:ext>
              </a:extLst>
            </p:cNvPr>
            <p:cNvPicPr>
              <a:picLocks noChangeAspect="1"/>
            </p:cNvPicPr>
            <p:nvPr/>
          </p:nvPicPr>
          <p:blipFill>
            <a:blip r:embed="rId7"/>
            <a:srcRect l="4911" r="4911"/>
            <a:stretch>
              <a:fillRect/>
            </a:stretch>
          </p:blipFill>
          <p:spPr>
            <a:xfrm>
              <a:off x="556049" y="4098633"/>
              <a:ext cx="2781590" cy="1591229"/>
            </a:xfrm>
            <a:prstGeom prst="rect">
              <a:avLst/>
            </a:prstGeom>
            <a:ln>
              <a:solidFill>
                <a:schemeClr val="tx2"/>
              </a:solidFill>
            </a:ln>
          </p:spPr>
        </p:pic>
        <p:pic>
          <p:nvPicPr>
            <p:cNvPr id="14" name="Picture Placeholder 28">
              <a:extLst>
                <a:ext uri="{FF2B5EF4-FFF2-40B4-BE49-F238E27FC236}">
                  <a16:creationId xmlns:a16="http://schemas.microsoft.com/office/drawing/2014/main" id="{7120AD85-81AC-2D14-7542-60969A0964C1}"/>
                </a:ext>
              </a:extLst>
            </p:cNvPr>
            <p:cNvPicPr>
              <a:picLocks noChangeAspect="1"/>
            </p:cNvPicPr>
            <p:nvPr/>
          </p:nvPicPr>
          <p:blipFill>
            <a:blip r:embed="rId8"/>
            <a:srcRect t="2088" b="2088"/>
            <a:stretch>
              <a:fillRect/>
            </a:stretch>
          </p:blipFill>
          <p:spPr>
            <a:xfrm>
              <a:off x="4711130" y="4098633"/>
              <a:ext cx="2781590" cy="1591229"/>
            </a:xfrm>
            <a:prstGeom prst="rect">
              <a:avLst/>
            </a:prstGeom>
            <a:ln>
              <a:solidFill>
                <a:schemeClr val="tx2"/>
              </a:solidFill>
            </a:ln>
          </p:spPr>
        </p:pic>
        <p:pic>
          <p:nvPicPr>
            <p:cNvPr id="15" name="Picture Placeholder 30">
              <a:extLst>
                <a:ext uri="{FF2B5EF4-FFF2-40B4-BE49-F238E27FC236}">
                  <a16:creationId xmlns:a16="http://schemas.microsoft.com/office/drawing/2014/main" id="{153B03EB-328D-6B84-3F2D-6C60B24ACD1A}"/>
                </a:ext>
              </a:extLst>
            </p:cNvPr>
            <p:cNvPicPr>
              <a:picLocks noChangeAspect="1"/>
            </p:cNvPicPr>
            <p:nvPr/>
          </p:nvPicPr>
          <p:blipFill>
            <a:blip r:embed="rId9"/>
            <a:srcRect t="12111" b="12111"/>
            <a:stretch>
              <a:fillRect/>
            </a:stretch>
          </p:blipFill>
          <p:spPr>
            <a:xfrm>
              <a:off x="8889398" y="4098633"/>
              <a:ext cx="2781590" cy="1591229"/>
            </a:xfrm>
            <a:prstGeom prst="rect">
              <a:avLst/>
            </a:prstGeom>
            <a:ln>
              <a:solidFill>
                <a:schemeClr val="tx2"/>
              </a:solidFill>
            </a:ln>
          </p:spPr>
        </p:pic>
      </p:grpSp>
    </p:spTree>
    <p:extLst>
      <p:ext uri="{BB962C8B-B14F-4D97-AF65-F5344CB8AC3E}">
        <p14:creationId xmlns:p14="http://schemas.microsoft.com/office/powerpoint/2010/main" val="2297235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2DFAF-9231-B0B6-0BF4-4E89E00FCE35}"/>
              </a:ext>
            </a:extLst>
          </p:cNvPr>
          <p:cNvSpPr>
            <a:spLocks noGrp="1"/>
          </p:cNvSpPr>
          <p:nvPr>
            <p:ph type="title"/>
          </p:nvPr>
        </p:nvSpPr>
        <p:spPr/>
        <p:txBody>
          <a:bodyPr/>
          <a:lstStyle/>
          <a:p>
            <a:r>
              <a:rPr lang="en-US" dirty="0"/>
              <a:t>Overview of Migration Steps</a:t>
            </a:r>
          </a:p>
        </p:txBody>
      </p:sp>
    </p:spTree>
    <p:extLst>
      <p:ext uri="{BB962C8B-B14F-4D97-AF65-F5344CB8AC3E}">
        <p14:creationId xmlns:p14="http://schemas.microsoft.com/office/powerpoint/2010/main" val="244448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8DD3F-42F6-4A16-49E5-29B763546073}"/>
              </a:ext>
            </a:extLst>
          </p:cNvPr>
          <p:cNvSpPr>
            <a:spLocks noGrp="1"/>
          </p:cNvSpPr>
          <p:nvPr>
            <p:ph type="title"/>
          </p:nvPr>
        </p:nvSpPr>
        <p:spPr/>
        <p:txBody>
          <a:bodyPr/>
          <a:lstStyle/>
          <a:p>
            <a:r>
              <a:rPr lang="en-US" dirty="0"/>
              <a:t>Start Full Load</a:t>
            </a:r>
          </a:p>
        </p:txBody>
      </p:sp>
      <p:pic>
        <p:nvPicPr>
          <p:cNvPr id="4" name="Picture 3">
            <a:extLst>
              <a:ext uri="{FF2B5EF4-FFF2-40B4-BE49-F238E27FC236}">
                <a16:creationId xmlns:a16="http://schemas.microsoft.com/office/drawing/2014/main" id="{6A3BFE9A-18D6-DC32-8B27-ECD969C40336}"/>
              </a:ext>
            </a:extLst>
          </p:cNvPr>
          <p:cNvPicPr>
            <a:picLocks noChangeAspect="1"/>
          </p:cNvPicPr>
          <p:nvPr/>
        </p:nvPicPr>
        <p:blipFill>
          <a:blip r:embed="rId3"/>
          <a:srcRect/>
          <a:stretch/>
        </p:blipFill>
        <p:spPr>
          <a:xfrm>
            <a:off x="3296219" y="787314"/>
            <a:ext cx="8089486" cy="4794562"/>
          </a:xfrm>
          <a:prstGeom prst="rect">
            <a:avLst/>
          </a:prstGeom>
        </p:spPr>
      </p:pic>
      <p:pic>
        <p:nvPicPr>
          <p:cNvPr id="5" name="Picture 4" descr="A picture containing monitor, large, drawing&#10;&#10;Description automatically generated">
            <a:extLst>
              <a:ext uri="{FF2B5EF4-FFF2-40B4-BE49-F238E27FC236}">
                <a16:creationId xmlns:a16="http://schemas.microsoft.com/office/drawing/2014/main" id="{C3BD371F-167A-C89E-933A-EDD77540BE19}"/>
              </a:ext>
            </a:extLst>
          </p:cNvPr>
          <p:cNvPicPr>
            <a:picLocks noChangeAspect="1"/>
          </p:cNvPicPr>
          <p:nvPr/>
        </p:nvPicPr>
        <p:blipFill>
          <a:blip r:embed="rId4"/>
          <a:stretch>
            <a:fillRect/>
          </a:stretch>
        </p:blipFill>
        <p:spPr>
          <a:xfrm>
            <a:off x="1186496" y="3279205"/>
            <a:ext cx="1087583" cy="1157188"/>
          </a:xfrm>
          <a:prstGeom prst="rect">
            <a:avLst/>
          </a:prstGeom>
        </p:spPr>
      </p:pic>
      <p:sp>
        <p:nvSpPr>
          <p:cNvPr id="6" name="TextBox 5">
            <a:extLst>
              <a:ext uri="{FF2B5EF4-FFF2-40B4-BE49-F238E27FC236}">
                <a16:creationId xmlns:a16="http://schemas.microsoft.com/office/drawing/2014/main" id="{90634CF9-9AD4-B29B-0ECA-2E9616A8217D}"/>
              </a:ext>
            </a:extLst>
          </p:cNvPr>
          <p:cNvSpPr txBox="1"/>
          <p:nvPr/>
        </p:nvSpPr>
        <p:spPr>
          <a:xfrm>
            <a:off x="1021627" y="4521871"/>
            <a:ext cx="1417320" cy="461665"/>
          </a:xfrm>
          <a:prstGeom prst="rect">
            <a:avLst/>
          </a:prstGeom>
          <a:noFill/>
        </p:spPr>
        <p:txBody>
          <a:bodyPr wrap="square" rtlCol="0">
            <a:spAutoFit/>
          </a:bodyPr>
          <a:lstStyle/>
          <a:p>
            <a:pPr algn="ctr"/>
            <a:r>
              <a:rPr lang="en-US" sz="2400" dirty="0"/>
              <a:t>Source</a:t>
            </a:r>
          </a:p>
        </p:txBody>
      </p:sp>
      <p:pic>
        <p:nvPicPr>
          <p:cNvPr id="7" name="Picture 6" descr="A picture containing cup, coffee, table, computer&#10;&#10;Description automatically generated">
            <a:extLst>
              <a:ext uri="{FF2B5EF4-FFF2-40B4-BE49-F238E27FC236}">
                <a16:creationId xmlns:a16="http://schemas.microsoft.com/office/drawing/2014/main" id="{45322CB8-1080-EF5C-FE73-DBFE6AE72AED}"/>
              </a:ext>
            </a:extLst>
          </p:cNvPr>
          <p:cNvPicPr>
            <a:picLocks noChangeAspect="1"/>
          </p:cNvPicPr>
          <p:nvPr/>
        </p:nvPicPr>
        <p:blipFill>
          <a:blip r:embed="rId5"/>
          <a:stretch>
            <a:fillRect/>
          </a:stretch>
        </p:blipFill>
        <p:spPr>
          <a:xfrm>
            <a:off x="8732157" y="3268866"/>
            <a:ext cx="1091436" cy="1161288"/>
          </a:xfrm>
          <a:prstGeom prst="rect">
            <a:avLst/>
          </a:prstGeom>
        </p:spPr>
      </p:pic>
      <p:sp>
        <p:nvSpPr>
          <p:cNvPr id="8" name="Rectangle 7">
            <a:extLst>
              <a:ext uri="{FF2B5EF4-FFF2-40B4-BE49-F238E27FC236}">
                <a16:creationId xmlns:a16="http://schemas.microsoft.com/office/drawing/2014/main" id="{71F95CB8-828C-90D1-80C0-C0D8B9282327}"/>
              </a:ext>
            </a:extLst>
          </p:cNvPr>
          <p:cNvSpPr/>
          <p:nvPr/>
        </p:nvSpPr>
        <p:spPr>
          <a:xfrm>
            <a:off x="8798641" y="4521871"/>
            <a:ext cx="958468" cy="461665"/>
          </a:xfrm>
          <a:prstGeom prst="rect">
            <a:avLst/>
          </a:prstGeom>
        </p:spPr>
        <p:txBody>
          <a:bodyPr wrap="none">
            <a:spAutoFit/>
          </a:bodyPr>
          <a:lstStyle/>
          <a:p>
            <a:pPr algn="ctr"/>
            <a:r>
              <a:rPr lang="en-US" sz="2400" dirty="0"/>
              <a:t>Target</a:t>
            </a:r>
          </a:p>
        </p:txBody>
      </p:sp>
      <p:sp>
        <p:nvSpPr>
          <p:cNvPr id="9" name="Rectangle 8">
            <a:extLst>
              <a:ext uri="{FF2B5EF4-FFF2-40B4-BE49-F238E27FC236}">
                <a16:creationId xmlns:a16="http://schemas.microsoft.com/office/drawing/2014/main" id="{A8E81809-672B-D422-DE0E-D7124B6675AD}"/>
              </a:ext>
            </a:extLst>
          </p:cNvPr>
          <p:cNvSpPr/>
          <p:nvPr/>
        </p:nvSpPr>
        <p:spPr>
          <a:xfrm>
            <a:off x="4455293" y="4521871"/>
            <a:ext cx="2097576" cy="830997"/>
          </a:xfrm>
          <a:prstGeom prst="rect">
            <a:avLst/>
          </a:prstGeom>
        </p:spPr>
        <p:txBody>
          <a:bodyPr wrap="square">
            <a:spAutoFit/>
          </a:bodyPr>
          <a:lstStyle/>
          <a:p>
            <a:pPr algn="ctr"/>
            <a:r>
              <a:rPr lang="en-US" sz="2400" dirty="0"/>
              <a:t>Replication Instance</a:t>
            </a:r>
          </a:p>
        </p:txBody>
      </p:sp>
      <p:pic>
        <p:nvPicPr>
          <p:cNvPr id="10" name="Picture 9" descr="A close up of a sign&#10;&#10;Description automatically generated">
            <a:extLst>
              <a:ext uri="{FF2B5EF4-FFF2-40B4-BE49-F238E27FC236}">
                <a16:creationId xmlns:a16="http://schemas.microsoft.com/office/drawing/2014/main" id="{495204F4-60AB-3E7D-B857-91F2522E0239}"/>
              </a:ext>
            </a:extLst>
          </p:cNvPr>
          <p:cNvPicPr>
            <a:picLocks noChangeAspect="1"/>
          </p:cNvPicPr>
          <p:nvPr/>
        </p:nvPicPr>
        <p:blipFill>
          <a:blip r:embed="rId6"/>
          <a:stretch>
            <a:fillRect/>
          </a:stretch>
        </p:blipFill>
        <p:spPr>
          <a:xfrm>
            <a:off x="4960290" y="3514005"/>
            <a:ext cx="1087583" cy="671009"/>
          </a:xfrm>
          <a:prstGeom prst="rect">
            <a:avLst/>
          </a:prstGeom>
        </p:spPr>
      </p:pic>
      <p:cxnSp>
        <p:nvCxnSpPr>
          <p:cNvPr id="11" name="Straight Arrow Connector 10">
            <a:extLst>
              <a:ext uri="{FF2B5EF4-FFF2-40B4-BE49-F238E27FC236}">
                <a16:creationId xmlns:a16="http://schemas.microsoft.com/office/drawing/2014/main" id="{8AA3837E-05BA-DB94-FA33-14F16D9B6285}"/>
              </a:ext>
            </a:extLst>
          </p:cNvPr>
          <p:cNvCxnSpPr>
            <a:cxnSpLocks/>
          </p:cNvCxnSpPr>
          <p:nvPr/>
        </p:nvCxnSpPr>
        <p:spPr>
          <a:xfrm>
            <a:off x="2540188" y="3896415"/>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1CC3FB-23F1-CD01-13F3-019C62C73188}"/>
              </a:ext>
            </a:extLst>
          </p:cNvPr>
          <p:cNvCxnSpPr>
            <a:cxnSpLocks/>
          </p:cNvCxnSpPr>
          <p:nvPr/>
        </p:nvCxnSpPr>
        <p:spPr>
          <a:xfrm>
            <a:off x="6361911" y="3896415"/>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93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6550-B29E-D1E8-81A3-C61204CB86D7}"/>
              </a:ext>
            </a:extLst>
          </p:cNvPr>
          <p:cNvSpPr>
            <a:spLocks noGrp="1"/>
          </p:cNvSpPr>
          <p:nvPr>
            <p:ph type="title"/>
          </p:nvPr>
        </p:nvSpPr>
        <p:spPr/>
        <p:txBody>
          <a:bodyPr/>
          <a:lstStyle/>
          <a:p>
            <a:r>
              <a:rPr lang="en-US" dirty="0"/>
              <a:t>While Loading Data Also Capture Changes</a:t>
            </a:r>
          </a:p>
        </p:txBody>
      </p:sp>
      <p:grpSp>
        <p:nvGrpSpPr>
          <p:cNvPr id="3" name="Group 2">
            <a:extLst>
              <a:ext uri="{FF2B5EF4-FFF2-40B4-BE49-F238E27FC236}">
                <a16:creationId xmlns:a16="http://schemas.microsoft.com/office/drawing/2014/main" id="{DDC5C6F6-EB8D-C901-ED85-0C5AC0593CDB}"/>
              </a:ext>
            </a:extLst>
          </p:cNvPr>
          <p:cNvGrpSpPr/>
          <p:nvPr/>
        </p:nvGrpSpPr>
        <p:grpSpPr>
          <a:xfrm>
            <a:off x="1086940" y="1049601"/>
            <a:ext cx="10364078" cy="5043904"/>
            <a:chOff x="2480312" y="1419715"/>
            <a:chExt cx="10364078" cy="5043904"/>
          </a:xfrm>
        </p:grpSpPr>
        <p:pic>
          <p:nvPicPr>
            <p:cNvPr id="4" name="Picture 3">
              <a:extLst>
                <a:ext uri="{FF2B5EF4-FFF2-40B4-BE49-F238E27FC236}">
                  <a16:creationId xmlns:a16="http://schemas.microsoft.com/office/drawing/2014/main" id="{176939F9-1DE2-3214-13FB-14DEEB523E71}"/>
                </a:ext>
              </a:extLst>
            </p:cNvPr>
            <p:cNvPicPr>
              <a:picLocks noChangeAspect="1"/>
            </p:cNvPicPr>
            <p:nvPr/>
          </p:nvPicPr>
          <p:blipFill>
            <a:blip r:embed="rId3"/>
            <a:srcRect/>
            <a:stretch/>
          </p:blipFill>
          <p:spPr>
            <a:xfrm>
              <a:off x="4754904" y="1669057"/>
              <a:ext cx="8089486" cy="4794562"/>
            </a:xfrm>
            <a:prstGeom prst="rect">
              <a:avLst/>
            </a:prstGeom>
          </p:spPr>
        </p:pic>
        <p:pic>
          <p:nvPicPr>
            <p:cNvPr id="5" name="Picture 4">
              <a:extLst>
                <a:ext uri="{FF2B5EF4-FFF2-40B4-BE49-F238E27FC236}">
                  <a16:creationId xmlns:a16="http://schemas.microsoft.com/office/drawing/2014/main" id="{CC3A79F1-ADCB-35FC-DBC7-826D7B781B07}"/>
                </a:ext>
              </a:extLst>
            </p:cNvPr>
            <p:cNvPicPr>
              <a:picLocks noChangeAspect="1"/>
            </p:cNvPicPr>
            <p:nvPr/>
          </p:nvPicPr>
          <p:blipFill>
            <a:blip r:embed="rId4"/>
            <a:srcRect/>
            <a:stretch/>
          </p:blipFill>
          <p:spPr>
            <a:xfrm>
              <a:off x="2645181" y="4163253"/>
              <a:ext cx="1087583" cy="1152577"/>
            </a:xfrm>
            <a:prstGeom prst="rect">
              <a:avLst/>
            </a:prstGeom>
          </p:spPr>
        </p:pic>
        <p:sp>
          <p:nvSpPr>
            <p:cNvPr id="6" name="TextBox 5">
              <a:extLst>
                <a:ext uri="{FF2B5EF4-FFF2-40B4-BE49-F238E27FC236}">
                  <a16:creationId xmlns:a16="http://schemas.microsoft.com/office/drawing/2014/main" id="{57D8D280-BF6B-6440-773B-B6187663E2E2}"/>
                </a:ext>
              </a:extLst>
            </p:cNvPr>
            <p:cNvSpPr txBox="1"/>
            <p:nvPr/>
          </p:nvSpPr>
          <p:spPr>
            <a:xfrm>
              <a:off x="2480312" y="5403614"/>
              <a:ext cx="1417320" cy="461665"/>
            </a:xfrm>
            <a:prstGeom prst="rect">
              <a:avLst/>
            </a:prstGeom>
            <a:noFill/>
          </p:spPr>
          <p:txBody>
            <a:bodyPr wrap="square" rtlCol="0">
              <a:spAutoFit/>
            </a:bodyPr>
            <a:lstStyle/>
            <a:p>
              <a:pPr algn="ctr"/>
              <a:r>
                <a:rPr lang="en-US" sz="2400" dirty="0"/>
                <a:t>Source</a:t>
              </a:r>
            </a:p>
          </p:txBody>
        </p:sp>
        <p:pic>
          <p:nvPicPr>
            <p:cNvPr id="7" name="Picture 6">
              <a:extLst>
                <a:ext uri="{FF2B5EF4-FFF2-40B4-BE49-F238E27FC236}">
                  <a16:creationId xmlns:a16="http://schemas.microsoft.com/office/drawing/2014/main" id="{4AD1CB81-19A1-5CA4-5B97-6F21DDFF5B27}"/>
                </a:ext>
              </a:extLst>
            </p:cNvPr>
            <p:cNvPicPr>
              <a:picLocks noChangeAspect="1"/>
            </p:cNvPicPr>
            <p:nvPr/>
          </p:nvPicPr>
          <p:blipFill>
            <a:blip r:embed="rId5"/>
            <a:srcRect/>
            <a:stretch/>
          </p:blipFill>
          <p:spPr>
            <a:xfrm>
              <a:off x="10190842" y="4152922"/>
              <a:ext cx="1091436" cy="1156661"/>
            </a:xfrm>
            <a:prstGeom prst="rect">
              <a:avLst/>
            </a:prstGeom>
          </p:spPr>
        </p:pic>
        <p:sp>
          <p:nvSpPr>
            <p:cNvPr id="8" name="Rectangle 7">
              <a:extLst>
                <a:ext uri="{FF2B5EF4-FFF2-40B4-BE49-F238E27FC236}">
                  <a16:creationId xmlns:a16="http://schemas.microsoft.com/office/drawing/2014/main" id="{5015079D-EFBC-E036-2349-3E72CFCABA0C}"/>
                </a:ext>
              </a:extLst>
            </p:cNvPr>
            <p:cNvSpPr/>
            <p:nvPr/>
          </p:nvSpPr>
          <p:spPr>
            <a:xfrm>
              <a:off x="10257326" y="5403614"/>
              <a:ext cx="958468" cy="461665"/>
            </a:xfrm>
            <a:prstGeom prst="rect">
              <a:avLst/>
            </a:prstGeom>
          </p:spPr>
          <p:txBody>
            <a:bodyPr wrap="none">
              <a:spAutoFit/>
            </a:bodyPr>
            <a:lstStyle/>
            <a:p>
              <a:pPr algn="ctr"/>
              <a:r>
                <a:rPr lang="en-US" sz="2400" dirty="0"/>
                <a:t>Target</a:t>
              </a:r>
            </a:p>
          </p:txBody>
        </p:sp>
        <p:sp>
          <p:nvSpPr>
            <p:cNvPr id="9" name="Rectangle 8">
              <a:extLst>
                <a:ext uri="{FF2B5EF4-FFF2-40B4-BE49-F238E27FC236}">
                  <a16:creationId xmlns:a16="http://schemas.microsoft.com/office/drawing/2014/main" id="{9E319E98-E602-C721-0511-D26D2055F1B8}"/>
                </a:ext>
              </a:extLst>
            </p:cNvPr>
            <p:cNvSpPr/>
            <p:nvPr/>
          </p:nvSpPr>
          <p:spPr>
            <a:xfrm>
              <a:off x="5913978" y="5403614"/>
              <a:ext cx="2097576" cy="830997"/>
            </a:xfrm>
            <a:prstGeom prst="rect">
              <a:avLst/>
            </a:prstGeom>
          </p:spPr>
          <p:txBody>
            <a:bodyPr wrap="square">
              <a:spAutoFit/>
            </a:bodyPr>
            <a:lstStyle/>
            <a:p>
              <a:pPr algn="ctr"/>
              <a:r>
                <a:rPr lang="en-US" sz="2400" dirty="0"/>
                <a:t>Replication Instance</a:t>
              </a:r>
            </a:p>
          </p:txBody>
        </p:sp>
        <p:pic>
          <p:nvPicPr>
            <p:cNvPr id="10" name="Picture 9">
              <a:extLst>
                <a:ext uri="{FF2B5EF4-FFF2-40B4-BE49-F238E27FC236}">
                  <a16:creationId xmlns:a16="http://schemas.microsoft.com/office/drawing/2014/main" id="{56E673DE-3171-3D7F-CD20-6A1066A6C1ED}"/>
                </a:ext>
              </a:extLst>
            </p:cNvPr>
            <p:cNvPicPr>
              <a:picLocks noChangeAspect="1"/>
            </p:cNvPicPr>
            <p:nvPr/>
          </p:nvPicPr>
          <p:blipFill>
            <a:blip r:embed="rId6"/>
            <a:srcRect/>
            <a:stretch/>
          </p:blipFill>
          <p:spPr>
            <a:xfrm>
              <a:off x="6570940" y="4141560"/>
              <a:ext cx="778935" cy="484632"/>
            </a:xfrm>
            <a:prstGeom prst="rect">
              <a:avLst/>
            </a:prstGeom>
          </p:spPr>
        </p:pic>
        <p:cxnSp>
          <p:nvCxnSpPr>
            <p:cNvPr id="11" name="Straight Arrow Connector 10">
              <a:extLst>
                <a:ext uri="{FF2B5EF4-FFF2-40B4-BE49-F238E27FC236}">
                  <a16:creationId xmlns:a16="http://schemas.microsoft.com/office/drawing/2014/main" id="{1AB6E744-55CB-9734-9BA7-B461FBF13788}"/>
                </a:ext>
              </a:extLst>
            </p:cNvPr>
            <p:cNvCxnSpPr>
              <a:cxnSpLocks/>
            </p:cNvCxnSpPr>
            <p:nvPr/>
          </p:nvCxnSpPr>
          <p:spPr>
            <a:xfrm>
              <a:off x="3998873" y="4403533"/>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C3761C-3F76-C053-AD10-1C2CA9F52B37}"/>
                </a:ext>
              </a:extLst>
            </p:cNvPr>
            <p:cNvCxnSpPr>
              <a:cxnSpLocks/>
            </p:cNvCxnSpPr>
            <p:nvPr/>
          </p:nvCxnSpPr>
          <p:spPr>
            <a:xfrm>
              <a:off x="7820596" y="5069312"/>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 name="Picture 12" descr="A clock mounted to the side&#10;&#10;Description automatically generated">
              <a:extLst>
                <a:ext uri="{FF2B5EF4-FFF2-40B4-BE49-F238E27FC236}">
                  <a16:creationId xmlns:a16="http://schemas.microsoft.com/office/drawing/2014/main" id="{23922263-1C95-AAA1-DABE-876DB6477B16}"/>
                </a:ext>
              </a:extLst>
            </p:cNvPr>
            <p:cNvPicPr>
              <a:picLocks noChangeAspect="1"/>
            </p:cNvPicPr>
            <p:nvPr/>
          </p:nvPicPr>
          <p:blipFill>
            <a:blip r:embed="rId7"/>
            <a:stretch>
              <a:fillRect/>
            </a:stretch>
          </p:blipFill>
          <p:spPr>
            <a:xfrm>
              <a:off x="2566089" y="1419715"/>
              <a:ext cx="1245766" cy="1119447"/>
            </a:xfrm>
            <a:prstGeom prst="rect">
              <a:avLst/>
            </a:prstGeom>
          </p:spPr>
        </p:pic>
        <p:sp>
          <p:nvSpPr>
            <p:cNvPr id="14" name="TextBox 13">
              <a:extLst>
                <a:ext uri="{FF2B5EF4-FFF2-40B4-BE49-F238E27FC236}">
                  <a16:creationId xmlns:a16="http://schemas.microsoft.com/office/drawing/2014/main" id="{17A09F3A-504F-5A04-ABA7-F1D33CDE3C08}"/>
                </a:ext>
              </a:extLst>
            </p:cNvPr>
            <p:cNvSpPr txBox="1"/>
            <p:nvPr/>
          </p:nvSpPr>
          <p:spPr>
            <a:xfrm>
              <a:off x="2480312" y="2566118"/>
              <a:ext cx="1417320" cy="461665"/>
            </a:xfrm>
            <a:prstGeom prst="rect">
              <a:avLst/>
            </a:prstGeom>
            <a:noFill/>
          </p:spPr>
          <p:txBody>
            <a:bodyPr wrap="square" rtlCol="0">
              <a:spAutoFit/>
            </a:bodyPr>
            <a:lstStyle/>
            <a:p>
              <a:pPr algn="ctr"/>
              <a:r>
                <a:rPr lang="en-US" sz="2400" dirty="0"/>
                <a:t>App</a:t>
              </a:r>
            </a:p>
          </p:txBody>
        </p:sp>
        <p:pic>
          <p:nvPicPr>
            <p:cNvPr id="15" name="Picture 14">
              <a:extLst>
                <a:ext uri="{FF2B5EF4-FFF2-40B4-BE49-F238E27FC236}">
                  <a16:creationId xmlns:a16="http://schemas.microsoft.com/office/drawing/2014/main" id="{D70CFF71-25ED-6E5D-F9F0-15A9730F539B}"/>
                </a:ext>
              </a:extLst>
            </p:cNvPr>
            <p:cNvPicPr>
              <a:picLocks noChangeAspect="1"/>
            </p:cNvPicPr>
            <p:nvPr/>
          </p:nvPicPr>
          <p:blipFill>
            <a:blip r:embed="rId8"/>
            <a:srcRect/>
            <a:stretch/>
          </p:blipFill>
          <p:spPr>
            <a:xfrm>
              <a:off x="6572866" y="4826727"/>
              <a:ext cx="779800" cy="485169"/>
            </a:xfrm>
            <a:prstGeom prst="rect">
              <a:avLst/>
            </a:prstGeom>
          </p:spPr>
        </p:pic>
        <p:cxnSp>
          <p:nvCxnSpPr>
            <p:cNvPr id="16" name="Straight Arrow Connector 15">
              <a:extLst>
                <a:ext uri="{FF2B5EF4-FFF2-40B4-BE49-F238E27FC236}">
                  <a16:creationId xmlns:a16="http://schemas.microsoft.com/office/drawing/2014/main" id="{86FBADA9-9EC4-1ABC-796E-BA57A0E73059}"/>
                </a:ext>
              </a:extLst>
            </p:cNvPr>
            <p:cNvCxnSpPr>
              <a:cxnSpLocks/>
            </p:cNvCxnSpPr>
            <p:nvPr/>
          </p:nvCxnSpPr>
          <p:spPr>
            <a:xfrm>
              <a:off x="3998873" y="5069312"/>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3D807F7-925B-18D0-F500-1FDC6572263E}"/>
                </a:ext>
              </a:extLst>
            </p:cNvPr>
            <p:cNvCxnSpPr>
              <a:cxnSpLocks/>
            </p:cNvCxnSpPr>
            <p:nvPr/>
          </p:nvCxnSpPr>
          <p:spPr>
            <a:xfrm>
              <a:off x="3188869" y="3127248"/>
              <a:ext cx="0" cy="884226"/>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034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B1A9-7F70-A935-7CDD-B9C565202B2D}"/>
              </a:ext>
            </a:extLst>
          </p:cNvPr>
          <p:cNvSpPr>
            <a:spLocks noGrp="1"/>
          </p:cNvSpPr>
          <p:nvPr>
            <p:ph type="title"/>
          </p:nvPr>
        </p:nvSpPr>
        <p:spPr/>
        <p:txBody>
          <a:bodyPr/>
          <a:lstStyle/>
          <a:p>
            <a:r>
              <a:rPr lang="en-US" dirty="0"/>
              <a:t>Load Complete – Apply Captured Changes</a:t>
            </a:r>
          </a:p>
        </p:txBody>
      </p:sp>
      <p:grpSp>
        <p:nvGrpSpPr>
          <p:cNvPr id="3" name="Group 2">
            <a:extLst>
              <a:ext uri="{FF2B5EF4-FFF2-40B4-BE49-F238E27FC236}">
                <a16:creationId xmlns:a16="http://schemas.microsoft.com/office/drawing/2014/main" id="{ED809526-3F47-F4B6-4425-7374E1325EC5}"/>
              </a:ext>
            </a:extLst>
          </p:cNvPr>
          <p:cNvGrpSpPr/>
          <p:nvPr/>
        </p:nvGrpSpPr>
        <p:grpSpPr>
          <a:xfrm>
            <a:off x="1076055" y="1093143"/>
            <a:ext cx="10364078" cy="5043904"/>
            <a:chOff x="2480312" y="1419715"/>
            <a:chExt cx="10364078" cy="5043904"/>
          </a:xfrm>
        </p:grpSpPr>
        <p:pic>
          <p:nvPicPr>
            <p:cNvPr id="4" name="Picture 3">
              <a:extLst>
                <a:ext uri="{FF2B5EF4-FFF2-40B4-BE49-F238E27FC236}">
                  <a16:creationId xmlns:a16="http://schemas.microsoft.com/office/drawing/2014/main" id="{6BF044A4-295B-81C5-C1D0-7BA1ECFCC7CF}"/>
                </a:ext>
              </a:extLst>
            </p:cNvPr>
            <p:cNvPicPr>
              <a:picLocks noChangeAspect="1"/>
            </p:cNvPicPr>
            <p:nvPr/>
          </p:nvPicPr>
          <p:blipFill>
            <a:blip r:embed="rId3"/>
            <a:srcRect/>
            <a:stretch/>
          </p:blipFill>
          <p:spPr>
            <a:xfrm>
              <a:off x="4754904" y="1669057"/>
              <a:ext cx="8089486" cy="4794562"/>
            </a:xfrm>
            <a:prstGeom prst="rect">
              <a:avLst/>
            </a:prstGeom>
          </p:spPr>
        </p:pic>
        <p:pic>
          <p:nvPicPr>
            <p:cNvPr id="5" name="Picture 4">
              <a:extLst>
                <a:ext uri="{FF2B5EF4-FFF2-40B4-BE49-F238E27FC236}">
                  <a16:creationId xmlns:a16="http://schemas.microsoft.com/office/drawing/2014/main" id="{383C56D0-7461-7CC2-B6CF-6CEA5A98AFFC}"/>
                </a:ext>
              </a:extLst>
            </p:cNvPr>
            <p:cNvPicPr>
              <a:picLocks noChangeAspect="1"/>
            </p:cNvPicPr>
            <p:nvPr/>
          </p:nvPicPr>
          <p:blipFill>
            <a:blip r:embed="rId4"/>
            <a:srcRect/>
            <a:stretch/>
          </p:blipFill>
          <p:spPr>
            <a:xfrm>
              <a:off x="2645181" y="4163253"/>
              <a:ext cx="1087583" cy="1152577"/>
            </a:xfrm>
            <a:prstGeom prst="rect">
              <a:avLst/>
            </a:prstGeom>
          </p:spPr>
        </p:pic>
        <p:sp>
          <p:nvSpPr>
            <p:cNvPr id="6" name="TextBox 5">
              <a:extLst>
                <a:ext uri="{FF2B5EF4-FFF2-40B4-BE49-F238E27FC236}">
                  <a16:creationId xmlns:a16="http://schemas.microsoft.com/office/drawing/2014/main" id="{619DFD4C-6788-4734-903F-56B442651F6E}"/>
                </a:ext>
              </a:extLst>
            </p:cNvPr>
            <p:cNvSpPr txBox="1"/>
            <p:nvPr/>
          </p:nvSpPr>
          <p:spPr>
            <a:xfrm>
              <a:off x="2480312" y="5403614"/>
              <a:ext cx="1417320" cy="461665"/>
            </a:xfrm>
            <a:prstGeom prst="rect">
              <a:avLst/>
            </a:prstGeom>
            <a:noFill/>
          </p:spPr>
          <p:txBody>
            <a:bodyPr wrap="square" rtlCol="0">
              <a:spAutoFit/>
            </a:bodyPr>
            <a:lstStyle/>
            <a:p>
              <a:pPr algn="ctr"/>
              <a:r>
                <a:rPr lang="en-US" sz="2400" dirty="0"/>
                <a:t>Source</a:t>
              </a:r>
            </a:p>
          </p:txBody>
        </p:sp>
        <p:pic>
          <p:nvPicPr>
            <p:cNvPr id="7" name="Picture 6">
              <a:extLst>
                <a:ext uri="{FF2B5EF4-FFF2-40B4-BE49-F238E27FC236}">
                  <a16:creationId xmlns:a16="http://schemas.microsoft.com/office/drawing/2014/main" id="{C9A1F8E3-693C-863C-C2BD-E4DCEE660D12}"/>
                </a:ext>
              </a:extLst>
            </p:cNvPr>
            <p:cNvPicPr>
              <a:picLocks noChangeAspect="1"/>
            </p:cNvPicPr>
            <p:nvPr/>
          </p:nvPicPr>
          <p:blipFill>
            <a:blip r:embed="rId4"/>
            <a:srcRect/>
            <a:stretch/>
          </p:blipFill>
          <p:spPr>
            <a:xfrm>
              <a:off x="10190842" y="4152922"/>
              <a:ext cx="1091435" cy="1156661"/>
            </a:xfrm>
            <a:prstGeom prst="rect">
              <a:avLst/>
            </a:prstGeom>
          </p:spPr>
        </p:pic>
        <p:sp>
          <p:nvSpPr>
            <p:cNvPr id="8" name="Rectangle 7">
              <a:extLst>
                <a:ext uri="{FF2B5EF4-FFF2-40B4-BE49-F238E27FC236}">
                  <a16:creationId xmlns:a16="http://schemas.microsoft.com/office/drawing/2014/main" id="{BEED71BF-42DA-6B4B-362F-65A8E4D08514}"/>
                </a:ext>
              </a:extLst>
            </p:cNvPr>
            <p:cNvSpPr/>
            <p:nvPr/>
          </p:nvSpPr>
          <p:spPr>
            <a:xfrm>
              <a:off x="10257326" y="5403614"/>
              <a:ext cx="958468" cy="461665"/>
            </a:xfrm>
            <a:prstGeom prst="rect">
              <a:avLst/>
            </a:prstGeom>
          </p:spPr>
          <p:txBody>
            <a:bodyPr wrap="none">
              <a:spAutoFit/>
            </a:bodyPr>
            <a:lstStyle/>
            <a:p>
              <a:pPr algn="ctr"/>
              <a:r>
                <a:rPr lang="en-US" sz="2400" dirty="0"/>
                <a:t>Target</a:t>
              </a:r>
            </a:p>
          </p:txBody>
        </p:sp>
        <p:sp>
          <p:nvSpPr>
            <p:cNvPr id="9" name="Rectangle 8">
              <a:extLst>
                <a:ext uri="{FF2B5EF4-FFF2-40B4-BE49-F238E27FC236}">
                  <a16:creationId xmlns:a16="http://schemas.microsoft.com/office/drawing/2014/main" id="{71F1C24F-CE1B-7736-9FAB-C5626B844F19}"/>
                </a:ext>
              </a:extLst>
            </p:cNvPr>
            <p:cNvSpPr/>
            <p:nvPr/>
          </p:nvSpPr>
          <p:spPr>
            <a:xfrm>
              <a:off x="5913978" y="5403614"/>
              <a:ext cx="2097576" cy="830997"/>
            </a:xfrm>
            <a:prstGeom prst="rect">
              <a:avLst/>
            </a:prstGeom>
          </p:spPr>
          <p:txBody>
            <a:bodyPr wrap="square">
              <a:spAutoFit/>
            </a:bodyPr>
            <a:lstStyle/>
            <a:p>
              <a:pPr algn="ctr"/>
              <a:r>
                <a:rPr lang="en-US" sz="2400" dirty="0"/>
                <a:t>Replication Instance</a:t>
              </a:r>
            </a:p>
          </p:txBody>
        </p:sp>
        <p:cxnSp>
          <p:nvCxnSpPr>
            <p:cNvPr id="10" name="Straight Arrow Connector 9">
              <a:extLst>
                <a:ext uri="{FF2B5EF4-FFF2-40B4-BE49-F238E27FC236}">
                  <a16:creationId xmlns:a16="http://schemas.microsoft.com/office/drawing/2014/main" id="{29446976-31F0-F50C-E88A-03B4AC83575B}"/>
                </a:ext>
              </a:extLst>
            </p:cNvPr>
            <p:cNvCxnSpPr>
              <a:cxnSpLocks/>
            </p:cNvCxnSpPr>
            <p:nvPr/>
          </p:nvCxnSpPr>
          <p:spPr>
            <a:xfrm>
              <a:off x="3998873" y="4405301"/>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0A4777-F2A8-DB88-111E-B84B5E54003D}"/>
                </a:ext>
              </a:extLst>
            </p:cNvPr>
            <p:cNvCxnSpPr>
              <a:cxnSpLocks/>
            </p:cNvCxnSpPr>
            <p:nvPr/>
          </p:nvCxnSpPr>
          <p:spPr>
            <a:xfrm>
              <a:off x="7820596" y="4405301"/>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2" name="Picture 11" descr="A clock mounted to the side&#10;&#10;Description automatically generated">
              <a:extLst>
                <a:ext uri="{FF2B5EF4-FFF2-40B4-BE49-F238E27FC236}">
                  <a16:creationId xmlns:a16="http://schemas.microsoft.com/office/drawing/2014/main" id="{94CDD1E5-3E5C-1AD9-CF4C-B7A5020BE5EC}"/>
                </a:ext>
              </a:extLst>
            </p:cNvPr>
            <p:cNvPicPr>
              <a:picLocks noChangeAspect="1"/>
            </p:cNvPicPr>
            <p:nvPr/>
          </p:nvPicPr>
          <p:blipFill>
            <a:blip r:embed="rId5"/>
            <a:stretch>
              <a:fillRect/>
            </a:stretch>
          </p:blipFill>
          <p:spPr>
            <a:xfrm>
              <a:off x="2566089" y="1419715"/>
              <a:ext cx="1245766" cy="1119447"/>
            </a:xfrm>
            <a:prstGeom prst="rect">
              <a:avLst/>
            </a:prstGeom>
          </p:spPr>
        </p:pic>
        <p:sp>
          <p:nvSpPr>
            <p:cNvPr id="13" name="TextBox 12">
              <a:extLst>
                <a:ext uri="{FF2B5EF4-FFF2-40B4-BE49-F238E27FC236}">
                  <a16:creationId xmlns:a16="http://schemas.microsoft.com/office/drawing/2014/main" id="{B5B9A85B-A7DA-0F09-4D45-AF9D0BD5B650}"/>
                </a:ext>
              </a:extLst>
            </p:cNvPr>
            <p:cNvSpPr txBox="1"/>
            <p:nvPr/>
          </p:nvSpPr>
          <p:spPr>
            <a:xfrm>
              <a:off x="2480312" y="2566118"/>
              <a:ext cx="1417320" cy="461665"/>
            </a:xfrm>
            <a:prstGeom prst="rect">
              <a:avLst/>
            </a:prstGeom>
            <a:noFill/>
          </p:spPr>
          <p:txBody>
            <a:bodyPr wrap="square" rtlCol="0">
              <a:spAutoFit/>
            </a:bodyPr>
            <a:lstStyle/>
            <a:p>
              <a:pPr algn="ctr"/>
              <a:r>
                <a:rPr lang="en-US" sz="2400" dirty="0"/>
                <a:t>App</a:t>
              </a:r>
            </a:p>
          </p:txBody>
        </p:sp>
        <p:cxnSp>
          <p:nvCxnSpPr>
            <p:cNvPr id="14" name="Straight Arrow Connector 13">
              <a:extLst>
                <a:ext uri="{FF2B5EF4-FFF2-40B4-BE49-F238E27FC236}">
                  <a16:creationId xmlns:a16="http://schemas.microsoft.com/office/drawing/2014/main" id="{0C22B74A-4A18-0A02-4438-ECF04F7B0D31}"/>
                </a:ext>
              </a:extLst>
            </p:cNvPr>
            <p:cNvCxnSpPr>
              <a:cxnSpLocks/>
            </p:cNvCxnSpPr>
            <p:nvPr/>
          </p:nvCxnSpPr>
          <p:spPr>
            <a:xfrm>
              <a:off x="3188869" y="3127248"/>
              <a:ext cx="0" cy="884226"/>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BB888C5-6829-82B7-A94D-60FF02758145}"/>
                </a:ext>
              </a:extLst>
            </p:cNvPr>
            <p:cNvGrpSpPr/>
            <p:nvPr/>
          </p:nvGrpSpPr>
          <p:grpSpPr>
            <a:xfrm>
              <a:off x="6345331" y="4315756"/>
              <a:ext cx="1339462" cy="929608"/>
              <a:chOff x="6345331" y="4315756"/>
              <a:chExt cx="1339462" cy="929608"/>
            </a:xfrm>
          </p:grpSpPr>
          <p:pic>
            <p:nvPicPr>
              <p:cNvPr id="16" name="Picture 15">
                <a:extLst>
                  <a:ext uri="{FF2B5EF4-FFF2-40B4-BE49-F238E27FC236}">
                    <a16:creationId xmlns:a16="http://schemas.microsoft.com/office/drawing/2014/main" id="{F47AB670-504A-633B-EBA5-0F5B3B78F4B2}"/>
                  </a:ext>
                </a:extLst>
              </p:cNvPr>
              <p:cNvPicPr>
                <a:picLocks noChangeAspect="1"/>
              </p:cNvPicPr>
              <p:nvPr/>
            </p:nvPicPr>
            <p:blipFill>
              <a:blip r:embed="rId6"/>
              <a:srcRect/>
              <a:stretch/>
            </p:blipFill>
            <p:spPr>
              <a:xfrm>
                <a:off x="6666341" y="4611711"/>
                <a:ext cx="1018452" cy="633653"/>
              </a:xfrm>
              <a:prstGeom prst="rect">
                <a:avLst/>
              </a:prstGeom>
            </p:spPr>
          </p:pic>
          <p:pic>
            <p:nvPicPr>
              <p:cNvPr id="17" name="Picture 16">
                <a:extLst>
                  <a:ext uri="{FF2B5EF4-FFF2-40B4-BE49-F238E27FC236}">
                    <a16:creationId xmlns:a16="http://schemas.microsoft.com/office/drawing/2014/main" id="{F578E8F2-B050-013D-98B6-071309B118B3}"/>
                  </a:ext>
                </a:extLst>
              </p:cNvPr>
              <p:cNvPicPr>
                <a:picLocks noChangeAspect="1"/>
              </p:cNvPicPr>
              <p:nvPr/>
            </p:nvPicPr>
            <p:blipFill>
              <a:blip r:embed="rId6"/>
              <a:srcRect/>
              <a:stretch/>
            </p:blipFill>
            <p:spPr>
              <a:xfrm>
                <a:off x="6561749" y="4513095"/>
                <a:ext cx="1018452" cy="633653"/>
              </a:xfrm>
              <a:prstGeom prst="rect">
                <a:avLst/>
              </a:prstGeom>
            </p:spPr>
          </p:pic>
          <p:pic>
            <p:nvPicPr>
              <p:cNvPr id="18" name="Picture 17">
                <a:extLst>
                  <a:ext uri="{FF2B5EF4-FFF2-40B4-BE49-F238E27FC236}">
                    <a16:creationId xmlns:a16="http://schemas.microsoft.com/office/drawing/2014/main" id="{EE92AFA7-9D40-D920-C344-E7AFAFBD9B1E}"/>
                  </a:ext>
                </a:extLst>
              </p:cNvPr>
              <p:cNvPicPr>
                <a:picLocks noChangeAspect="1"/>
              </p:cNvPicPr>
              <p:nvPr/>
            </p:nvPicPr>
            <p:blipFill>
              <a:blip r:embed="rId6"/>
              <a:srcRect/>
              <a:stretch/>
            </p:blipFill>
            <p:spPr>
              <a:xfrm>
                <a:off x="6453284" y="4411522"/>
                <a:ext cx="1018452" cy="633653"/>
              </a:xfrm>
              <a:prstGeom prst="rect">
                <a:avLst/>
              </a:prstGeom>
            </p:spPr>
          </p:pic>
          <p:pic>
            <p:nvPicPr>
              <p:cNvPr id="19" name="Picture 18">
                <a:extLst>
                  <a:ext uri="{FF2B5EF4-FFF2-40B4-BE49-F238E27FC236}">
                    <a16:creationId xmlns:a16="http://schemas.microsoft.com/office/drawing/2014/main" id="{3D0D0307-12F5-C427-0A95-001371B05E83}"/>
                  </a:ext>
                </a:extLst>
              </p:cNvPr>
              <p:cNvPicPr>
                <a:picLocks noChangeAspect="1"/>
              </p:cNvPicPr>
              <p:nvPr/>
            </p:nvPicPr>
            <p:blipFill>
              <a:blip r:embed="rId6"/>
              <a:srcRect/>
              <a:stretch/>
            </p:blipFill>
            <p:spPr>
              <a:xfrm>
                <a:off x="6345331" y="4315756"/>
                <a:ext cx="1018452" cy="633653"/>
              </a:xfrm>
              <a:prstGeom prst="rect">
                <a:avLst/>
              </a:prstGeom>
            </p:spPr>
          </p:pic>
        </p:grpSp>
      </p:grpSp>
    </p:spTree>
    <p:extLst>
      <p:ext uri="{BB962C8B-B14F-4D97-AF65-F5344CB8AC3E}">
        <p14:creationId xmlns:p14="http://schemas.microsoft.com/office/powerpoint/2010/main" val="407879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ECBB-D682-03CB-E960-824FFD3B58DD}"/>
              </a:ext>
            </a:extLst>
          </p:cNvPr>
          <p:cNvSpPr>
            <a:spLocks noGrp="1"/>
          </p:cNvSpPr>
          <p:nvPr>
            <p:ph type="title"/>
          </p:nvPr>
        </p:nvSpPr>
        <p:spPr/>
        <p:txBody>
          <a:bodyPr/>
          <a:lstStyle/>
          <a:p>
            <a:r>
              <a:rPr lang="en-US" dirty="0"/>
              <a:t>Changes Reach Steady State</a:t>
            </a:r>
          </a:p>
        </p:txBody>
      </p:sp>
      <p:grpSp>
        <p:nvGrpSpPr>
          <p:cNvPr id="3" name="Group 2">
            <a:extLst>
              <a:ext uri="{FF2B5EF4-FFF2-40B4-BE49-F238E27FC236}">
                <a16:creationId xmlns:a16="http://schemas.microsoft.com/office/drawing/2014/main" id="{9B100FAF-274A-9B9A-A074-FFB41173D654}"/>
              </a:ext>
            </a:extLst>
          </p:cNvPr>
          <p:cNvGrpSpPr/>
          <p:nvPr/>
        </p:nvGrpSpPr>
        <p:grpSpPr>
          <a:xfrm>
            <a:off x="945427" y="1060486"/>
            <a:ext cx="10364078" cy="5043904"/>
            <a:chOff x="2480312" y="1419715"/>
            <a:chExt cx="10364078" cy="5043904"/>
          </a:xfrm>
        </p:grpSpPr>
        <p:pic>
          <p:nvPicPr>
            <p:cNvPr id="4" name="Picture 3">
              <a:extLst>
                <a:ext uri="{FF2B5EF4-FFF2-40B4-BE49-F238E27FC236}">
                  <a16:creationId xmlns:a16="http://schemas.microsoft.com/office/drawing/2014/main" id="{7C6588F2-93B1-37CD-195A-227B366D1501}"/>
                </a:ext>
              </a:extLst>
            </p:cNvPr>
            <p:cNvPicPr>
              <a:picLocks noChangeAspect="1"/>
            </p:cNvPicPr>
            <p:nvPr/>
          </p:nvPicPr>
          <p:blipFill>
            <a:blip r:embed="rId3"/>
            <a:srcRect/>
            <a:stretch/>
          </p:blipFill>
          <p:spPr>
            <a:xfrm>
              <a:off x="4754904" y="1669057"/>
              <a:ext cx="8089486" cy="4794562"/>
            </a:xfrm>
            <a:prstGeom prst="rect">
              <a:avLst/>
            </a:prstGeom>
          </p:spPr>
        </p:pic>
        <p:pic>
          <p:nvPicPr>
            <p:cNvPr id="5" name="Picture 4">
              <a:extLst>
                <a:ext uri="{FF2B5EF4-FFF2-40B4-BE49-F238E27FC236}">
                  <a16:creationId xmlns:a16="http://schemas.microsoft.com/office/drawing/2014/main" id="{570BDFCA-B2DD-DE5E-E735-80AB246E4395}"/>
                </a:ext>
              </a:extLst>
            </p:cNvPr>
            <p:cNvPicPr>
              <a:picLocks noChangeAspect="1"/>
            </p:cNvPicPr>
            <p:nvPr/>
          </p:nvPicPr>
          <p:blipFill>
            <a:blip r:embed="rId4"/>
            <a:srcRect/>
            <a:stretch/>
          </p:blipFill>
          <p:spPr>
            <a:xfrm>
              <a:off x="2645181" y="4163253"/>
              <a:ext cx="1087583" cy="1152577"/>
            </a:xfrm>
            <a:prstGeom prst="rect">
              <a:avLst/>
            </a:prstGeom>
          </p:spPr>
        </p:pic>
        <p:sp>
          <p:nvSpPr>
            <p:cNvPr id="6" name="TextBox 5">
              <a:extLst>
                <a:ext uri="{FF2B5EF4-FFF2-40B4-BE49-F238E27FC236}">
                  <a16:creationId xmlns:a16="http://schemas.microsoft.com/office/drawing/2014/main" id="{AECA97CB-A205-6FA2-F90C-C3B7763906C1}"/>
                </a:ext>
              </a:extLst>
            </p:cNvPr>
            <p:cNvSpPr txBox="1"/>
            <p:nvPr/>
          </p:nvSpPr>
          <p:spPr>
            <a:xfrm>
              <a:off x="2480312" y="5403614"/>
              <a:ext cx="1417320" cy="461665"/>
            </a:xfrm>
            <a:prstGeom prst="rect">
              <a:avLst/>
            </a:prstGeom>
            <a:noFill/>
          </p:spPr>
          <p:txBody>
            <a:bodyPr wrap="square" rtlCol="0">
              <a:spAutoFit/>
            </a:bodyPr>
            <a:lstStyle/>
            <a:p>
              <a:pPr algn="ctr"/>
              <a:r>
                <a:rPr lang="en-US" sz="2400" dirty="0"/>
                <a:t>Source</a:t>
              </a:r>
            </a:p>
          </p:txBody>
        </p:sp>
        <p:pic>
          <p:nvPicPr>
            <p:cNvPr id="7" name="Picture 6">
              <a:extLst>
                <a:ext uri="{FF2B5EF4-FFF2-40B4-BE49-F238E27FC236}">
                  <a16:creationId xmlns:a16="http://schemas.microsoft.com/office/drawing/2014/main" id="{F3A04A8D-5C3D-5DAA-0CF6-FAF46ED4FF04}"/>
                </a:ext>
              </a:extLst>
            </p:cNvPr>
            <p:cNvPicPr>
              <a:picLocks noChangeAspect="1"/>
            </p:cNvPicPr>
            <p:nvPr/>
          </p:nvPicPr>
          <p:blipFill>
            <a:blip r:embed="rId4"/>
            <a:srcRect/>
            <a:stretch/>
          </p:blipFill>
          <p:spPr>
            <a:xfrm>
              <a:off x="10190842" y="4152922"/>
              <a:ext cx="1091435" cy="1156661"/>
            </a:xfrm>
            <a:prstGeom prst="rect">
              <a:avLst/>
            </a:prstGeom>
          </p:spPr>
        </p:pic>
        <p:sp>
          <p:nvSpPr>
            <p:cNvPr id="8" name="Rectangle 7">
              <a:extLst>
                <a:ext uri="{FF2B5EF4-FFF2-40B4-BE49-F238E27FC236}">
                  <a16:creationId xmlns:a16="http://schemas.microsoft.com/office/drawing/2014/main" id="{F02FA682-5DEB-B931-2C5D-7D520D0DC158}"/>
                </a:ext>
              </a:extLst>
            </p:cNvPr>
            <p:cNvSpPr/>
            <p:nvPr/>
          </p:nvSpPr>
          <p:spPr>
            <a:xfrm>
              <a:off x="10257326" y="5403614"/>
              <a:ext cx="958468" cy="461665"/>
            </a:xfrm>
            <a:prstGeom prst="rect">
              <a:avLst/>
            </a:prstGeom>
          </p:spPr>
          <p:txBody>
            <a:bodyPr wrap="none">
              <a:spAutoFit/>
            </a:bodyPr>
            <a:lstStyle/>
            <a:p>
              <a:pPr algn="ctr"/>
              <a:r>
                <a:rPr lang="en-US" sz="2400" dirty="0"/>
                <a:t>Target</a:t>
              </a:r>
            </a:p>
          </p:txBody>
        </p:sp>
        <p:sp>
          <p:nvSpPr>
            <p:cNvPr id="9" name="Rectangle 8">
              <a:extLst>
                <a:ext uri="{FF2B5EF4-FFF2-40B4-BE49-F238E27FC236}">
                  <a16:creationId xmlns:a16="http://schemas.microsoft.com/office/drawing/2014/main" id="{54CF7D27-9F44-56A1-971D-FF210C9CB8F2}"/>
                </a:ext>
              </a:extLst>
            </p:cNvPr>
            <p:cNvSpPr/>
            <p:nvPr/>
          </p:nvSpPr>
          <p:spPr>
            <a:xfrm>
              <a:off x="5913978" y="5403614"/>
              <a:ext cx="2097576" cy="830997"/>
            </a:xfrm>
            <a:prstGeom prst="rect">
              <a:avLst/>
            </a:prstGeom>
          </p:spPr>
          <p:txBody>
            <a:bodyPr wrap="square">
              <a:spAutoFit/>
            </a:bodyPr>
            <a:lstStyle/>
            <a:p>
              <a:pPr algn="ctr"/>
              <a:r>
                <a:rPr lang="en-US" sz="2400" dirty="0"/>
                <a:t>Replication Instance</a:t>
              </a:r>
            </a:p>
          </p:txBody>
        </p:sp>
        <p:cxnSp>
          <p:nvCxnSpPr>
            <p:cNvPr id="10" name="Straight Arrow Connector 9">
              <a:extLst>
                <a:ext uri="{FF2B5EF4-FFF2-40B4-BE49-F238E27FC236}">
                  <a16:creationId xmlns:a16="http://schemas.microsoft.com/office/drawing/2014/main" id="{50E3008A-3ED2-94A7-C314-8669E6E4FE0B}"/>
                </a:ext>
              </a:extLst>
            </p:cNvPr>
            <p:cNvCxnSpPr>
              <a:cxnSpLocks/>
            </p:cNvCxnSpPr>
            <p:nvPr/>
          </p:nvCxnSpPr>
          <p:spPr>
            <a:xfrm>
              <a:off x="3998873" y="4405301"/>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892235-D59D-E379-A5CE-22ACCF9F27D8}"/>
                </a:ext>
              </a:extLst>
            </p:cNvPr>
            <p:cNvCxnSpPr>
              <a:cxnSpLocks/>
            </p:cNvCxnSpPr>
            <p:nvPr/>
          </p:nvCxnSpPr>
          <p:spPr>
            <a:xfrm>
              <a:off x="7820596" y="4405301"/>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2" name="Picture 11" descr="A clock mounted to the side&#10;&#10;Description automatically generated">
              <a:extLst>
                <a:ext uri="{FF2B5EF4-FFF2-40B4-BE49-F238E27FC236}">
                  <a16:creationId xmlns:a16="http://schemas.microsoft.com/office/drawing/2014/main" id="{85B64821-415E-72AD-4706-A564C990726D}"/>
                </a:ext>
              </a:extLst>
            </p:cNvPr>
            <p:cNvPicPr>
              <a:picLocks noChangeAspect="1"/>
            </p:cNvPicPr>
            <p:nvPr/>
          </p:nvPicPr>
          <p:blipFill>
            <a:blip r:embed="rId5"/>
            <a:stretch>
              <a:fillRect/>
            </a:stretch>
          </p:blipFill>
          <p:spPr>
            <a:xfrm>
              <a:off x="2566089" y="1419715"/>
              <a:ext cx="1245766" cy="1119447"/>
            </a:xfrm>
            <a:prstGeom prst="rect">
              <a:avLst/>
            </a:prstGeom>
          </p:spPr>
        </p:pic>
        <p:sp>
          <p:nvSpPr>
            <p:cNvPr id="13" name="TextBox 12">
              <a:extLst>
                <a:ext uri="{FF2B5EF4-FFF2-40B4-BE49-F238E27FC236}">
                  <a16:creationId xmlns:a16="http://schemas.microsoft.com/office/drawing/2014/main" id="{52E248E9-67B1-D708-3A4E-DCA0E18BFAF5}"/>
                </a:ext>
              </a:extLst>
            </p:cNvPr>
            <p:cNvSpPr txBox="1"/>
            <p:nvPr/>
          </p:nvSpPr>
          <p:spPr>
            <a:xfrm>
              <a:off x="2480312" y="2566118"/>
              <a:ext cx="1417320" cy="461665"/>
            </a:xfrm>
            <a:prstGeom prst="rect">
              <a:avLst/>
            </a:prstGeom>
            <a:noFill/>
          </p:spPr>
          <p:txBody>
            <a:bodyPr wrap="square" rtlCol="0">
              <a:spAutoFit/>
            </a:bodyPr>
            <a:lstStyle/>
            <a:p>
              <a:pPr algn="ctr"/>
              <a:r>
                <a:rPr lang="en-US" sz="2400" dirty="0"/>
                <a:t>App</a:t>
              </a:r>
            </a:p>
          </p:txBody>
        </p:sp>
        <p:cxnSp>
          <p:nvCxnSpPr>
            <p:cNvPr id="14" name="Straight Arrow Connector 13">
              <a:extLst>
                <a:ext uri="{FF2B5EF4-FFF2-40B4-BE49-F238E27FC236}">
                  <a16:creationId xmlns:a16="http://schemas.microsoft.com/office/drawing/2014/main" id="{F326A67B-EE09-542F-55FA-439D809E0030}"/>
                </a:ext>
              </a:extLst>
            </p:cNvPr>
            <p:cNvCxnSpPr>
              <a:cxnSpLocks/>
            </p:cNvCxnSpPr>
            <p:nvPr/>
          </p:nvCxnSpPr>
          <p:spPr>
            <a:xfrm>
              <a:off x="3188869" y="3127248"/>
              <a:ext cx="0" cy="884226"/>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76D023D1-84BC-1135-7CBB-D3AB5BD24CEA}"/>
                </a:ext>
              </a:extLst>
            </p:cNvPr>
            <p:cNvPicPr>
              <a:picLocks noChangeAspect="1"/>
            </p:cNvPicPr>
            <p:nvPr/>
          </p:nvPicPr>
          <p:blipFill>
            <a:blip r:embed="rId6"/>
            <a:stretch>
              <a:fillRect/>
            </a:stretch>
          </p:blipFill>
          <p:spPr>
            <a:xfrm>
              <a:off x="6263016" y="4152922"/>
              <a:ext cx="1328931" cy="816866"/>
            </a:xfrm>
            <a:prstGeom prst="rect">
              <a:avLst/>
            </a:prstGeom>
          </p:spPr>
        </p:pic>
      </p:grpSp>
    </p:spTree>
    <p:extLst>
      <p:ext uri="{BB962C8B-B14F-4D97-AF65-F5344CB8AC3E}">
        <p14:creationId xmlns:p14="http://schemas.microsoft.com/office/powerpoint/2010/main" val="178123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9CAD-F6D7-D719-11E5-AC6B302EFF8B}"/>
              </a:ext>
            </a:extLst>
          </p:cNvPr>
          <p:cNvSpPr>
            <a:spLocks noGrp="1"/>
          </p:cNvSpPr>
          <p:nvPr>
            <p:ph type="title"/>
          </p:nvPr>
        </p:nvSpPr>
        <p:spPr/>
        <p:txBody>
          <a:bodyPr/>
          <a:lstStyle/>
          <a:p>
            <a:r>
              <a:rPr lang="en-US" dirty="0"/>
              <a:t>Shutdown Apps and Apply Remaining Changes</a:t>
            </a:r>
          </a:p>
        </p:txBody>
      </p:sp>
      <p:grpSp>
        <p:nvGrpSpPr>
          <p:cNvPr id="3" name="Group 2">
            <a:extLst>
              <a:ext uri="{FF2B5EF4-FFF2-40B4-BE49-F238E27FC236}">
                <a16:creationId xmlns:a16="http://schemas.microsoft.com/office/drawing/2014/main" id="{00515566-D25F-90B9-A2D4-6357932B1CE6}"/>
              </a:ext>
            </a:extLst>
          </p:cNvPr>
          <p:cNvGrpSpPr/>
          <p:nvPr/>
        </p:nvGrpSpPr>
        <p:grpSpPr>
          <a:xfrm>
            <a:off x="1032512" y="1136686"/>
            <a:ext cx="10364078" cy="5043904"/>
            <a:chOff x="2480312" y="1419715"/>
            <a:chExt cx="10364078" cy="5043904"/>
          </a:xfrm>
        </p:grpSpPr>
        <p:cxnSp>
          <p:nvCxnSpPr>
            <p:cNvPr id="4" name="Straight Arrow Connector 3">
              <a:extLst>
                <a:ext uri="{FF2B5EF4-FFF2-40B4-BE49-F238E27FC236}">
                  <a16:creationId xmlns:a16="http://schemas.microsoft.com/office/drawing/2014/main" id="{D15EA34E-AB93-E4DC-10D5-E024CBCBFFCB}"/>
                </a:ext>
              </a:extLst>
            </p:cNvPr>
            <p:cNvCxnSpPr>
              <a:cxnSpLocks/>
            </p:cNvCxnSpPr>
            <p:nvPr/>
          </p:nvCxnSpPr>
          <p:spPr>
            <a:xfrm>
              <a:off x="3188869" y="3127248"/>
              <a:ext cx="0" cy="884226"/>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17ADA3B-A6D6-933F-31E7-8E101CAE1B8E}"/>
                </a:ext>
              </a:extLst>
            </p:cNvPr>
            <p:cNvSpPr/>
            <p:nvPr/>
          </p:nvSpPr>
          <p:spPr>
            <a:xfrm>
              <a:off x="2985669" y="3320677"/>
              <a:ext cx="406400" cy="406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4C7CC72-2E71-DF14-727C-8CC137370B4F}"/>
                </a:ext>
              </a:extLst>
            </p:cNvPr>
            <p:cNvPicPr>
              <a:picLocks noChangeAspect="1"/>
            </p:cNvPicPr>
            <p:nvPr/>
          </p:nvPicPr>
          <p:blipFill>
            <a:blip r:embed="rId3"/>
            <a:srcRect/>
            <a:stretch/>
          </p:blipFill>
          <p:spPr>
            <a:xfrm>
              <a:off x="4754904" y="1669057"/>
              <a:ext cx="8089486" cy="4794562"/>
            </a:xfrm>
            <a:prstGeom prst="rect">
              <a:avLst/>
            </a:prstGeom>
          </p:spPr>
        </p:pic>
        <p:pic>
          <p:nvPicPr>
            <p:cNvPr id="7" name="Picture 6">
              <a:extLst>
                <a:ext uri="{FF2B5EF4-FFF2-40B4-BE49-F238E27FC236}">
                  <a16:creationId xmlns:a16="http://schemas.microsoft.com/office/drawing/2014/main" id="{892F30B7-C936-2F08-0F19-EBED94BAC83D}"/>
                </a:ext>
              </a:extLst>
            </p:cNvPr>
            <p:cNvPicPr>
              <a:picLocks noChangeAspect="1"/>
            </p:cNvPicPr>
            <p:nvPr/>
          </p:nvPicPr>
          <p:blipFill>
            <a:blip r:embed="rId4"/>
            <a:srcRect/>
            <a:stretch/>
          </p:blipFill>
          <p:spPr>
            <a:xfrm>
              <a:off x="2645181" y="4163253"/>
              <a:ext cx="1087583" cy="1152577"/>
            </a:xfrm>
            <a:prstGeom prst="rect">
              <a:avLst/>
            </a:prstGeom>
          </p:spPr>
        </p:pic>
        <p:sp>
          <p:nvSpPr>
            <p:cNvPr id="8" name="TextBox 7">
              <a:extLst>
                <a:ext uri="{FF2B5EF4-FFF2-40B4-BE49-F238E27FC236}">
                  <a16:creationId xmlns:a16="http://schemas.microsoft.com/office/drawing/2014/main" id="{9EACAAE1-2253-BC8D-29BB-019E1320518A}"/>
                </a:ext>
              </a:extLst>
            </p:cNvPr>
            <p:cNvSpPr txBox="1"/>
            <p:nvPr/>
          </p:nvSpPr>
          <p:spPr>
            <a:xfrm>
              <a:off x="2480312" y="5403614"/>
              <a:ext cx="1417320" cy="461665"/>
            </a:xfrm>
            <a:prstGeom prst="rect">
              <a:avLst/>
            </a:prstGeom>
            <a:noFill/>
          </p:spPr>
          <p:txBody>
            <a:bodyPr wrap="square" rtlCol="0">
              <a:spAutoFit/>
            </a:bodyPr>
            <a:lstStyle/>
            <a:p>
              <a:pPr algn="ctr"/>
              <a:r>
                <a:rPr lang="en-US" sz="2400" dirty="0"/>
                <a:t>Source</a:t>
              </a:r>
            </a:p>
          </p:txBody>
        </p:sp>
        <p:pic>
          <p:nvPicPr>
            <p:cNvPr id="9" name="Picture 8">
              <a:extLst>
                <a:ext uri="{FF2B5EF4-FFF2-40B4-BE49-F238E27FC236}">
                  <a16:creationId xmlns:a16="http://schemas.microsoft.com/office/drawing/2014/main" id="{DEC11890-107F-746C-6CDF-1320FED1191A}"/>
                </a:ext>
              </a:extLst>
            </p:cNvPr>
            <p:cNvPicPr>
              <a:picLocks noChangeAspect="1"/>
            </p:cNvPicPr>
            <p:nvPr/>
          </p:nvPicPr>
          <p:blipFill>
            <a:blip r:embed="rId4"/>
            <a:srcRect/>
            <a:stretch/>
          </p:blipFill>
          <p:spPr>
            <a:xfrm>
              <a:off x="10190842" y="4152922"/>
              <a:ext cx="1091435" cy="1156661"/>
            </a:xfrm>
            <a:prstGeom prst="rect">
              <a:avLst/>
            </a:prstGeom>
          </p:spPr>
        </p:pic>
        <p:sp>
          <p:nvSpPr>
            <p:cNvPr id="10" name="Rectangle 9">
              <a:extLst>
                <a:ext uri="{FF2B5EF4-FFF2-40B4-BE49-F238E27FC236}">
                  <a16:creationId xmlns:a16="http://schemas.microsoft.com/office/drawing/2014/main" id="{E846C2D0-6E5A-BC11-642A-B8F451BD72F3}"/>
                </a:ext>
              </a:extLst>
            </p:cNvPr>
            <p:cNvSpPr/>
            <p:nvPr/>
          </p:nvSpPr>
          <p:spPr>
            <a:xfrm>
              <a:off x="10257326" y="5403614"/>
              <a:ext cx="958468" cy="461665"/>
            </a:xfrm>
            <a:prstGeom prst="rect">
              <a:avLst/>
            </a:prstGeom>
          </p:spPr>
          <p:txBody>
            <a:bodyPr wrap="none">
              <a:spAutoFit/>
            </a:bodyPr>
            <a:lstStyle/>
            <a:p>
              <a:pPr algn="ctr"/>
              <a:r>
                <a:rPr lang="en-US" sz="2400" dirty="0"/>
                <a:t>Target</a:t>
              </a:r>
            </a:p>
          </p:txBody>
        </p:sp>
        <p:sp>
          <p:nvSpPr>
            <p:cNvPr id="11" name="Rectangle 10">
              <a:extLst>
                <a:ext uri="{FF2B5EF4-FFF2-40B4-BE49-F238E27FC236}">
                  <a16:creationId xmlns:a16="http://schemas.microsoft.com/office/drawing/2014/main" id="{1A4AA2A2-EA7B-22BE-7965-F7DD2C543DDD}"/>
                </a:ext>
              </a:extLst>
            </p:cNvPr>
            <p:cNvSpPr/>
            <p:nvPr/>
          </p:nvSpPr>
          <p:spPr>
            <a:xfrm>
              <a:off x="5913978" y="5403614"/>
              <a:ext cx="2097576" cy="830997"/>
            </a:xfrm>
            <a:prstGeom prst="rect">
              <a:avLst/>
            </a:prstGeom>
          </p:spPr>
          <p:txBody>
            <a:bodyPr wrap="square">
              <a:spAutoFit/>
            </a:bodyPr>
            <a:lstStyle/>
            <a:p>
              <a:pPr algn="ctr"/>
              <a:r>
                <a:rPr lang="en-US" sz="2400" dirty="0"/>
                <a:t>Replication Instance</a:t>
              </a:r>
            </a:p>
          </p:txBody>
        </p:sp>
        <p:cxnSp>
          <p:nvCxnSpPr>
            <p:cNvPr id="12" name="Straight Arrow Connector 11">
              <a:extLst>
                <a:ext uri="{FF2B5EF4-FFF2-40B4-BE49-F238E27FC236}">
                  <a16:creationId xmlns:a16="http://schemas.microsoft.com/office/drawing/2014/main" id="{93E4D33C-212A-3A9D-F460-0BC6BBA06895}"/>
                </a:ext>
              </a:extLst>
            </p:cNvPr>
            <p:cNvCxnSpPr>
              <a:cxnSpLocks/>
            </p:cNvCxnSpPr>
            <p:nvPr/>
          </p:nvCxnSpPr>
          <p:spPr>
            <a:xfrm>
              <a:off x="7820596" y="4405301"/>
              <a:ext cx="2071337"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 name="Picture 12" descr="A clock mounted to the side&#10;&#10;Description automatically generated">
              <a:extLst>
                <a:ext uri="{FF2B5EF4-FFF2-40B4-BE49-F238E27FC236}">
                  <a16:creationId xmlns:a16="http://schemas.microsoft.com/office/drawing/2014/main" id="{B0A4C2AE-8F01-4AA8-4EE1-F07B2F76D5BD}"/>
                </a:ext>
              </a:extLst>
            </p:cNvPr>
            <p:cNvPicPr>
              <a:picLocks noChangeAspect="1"/>
            </p:cNvPicPr>
            <p:nvPr/>
          </p:nvPicPr>
          <p:blipFill>
            <a:blip r:embed="rId5"/>
            <a:stretch>
              <a:fillRect/>
            </a:stretch>
          </p:blipFill>
          <p:spPr>
            <a:xfrm>
              <a:off x="2566089" y="1419715"/>
              <a:ext cx="1245766" cy="1119447"/>
            </a:xfrm>
            <a:prstGeom prst="rect">
              <a:avLst/>
            </a:prstGeom>
          </p:spPr>
        </p:pic>
        <p:sp>
          <p:nvSpPr>
            <p:cNvPr id="14" name="TextBox 13">
              <a:extLst>
                <a:ext uri="{FF2B5EF4-FFF2-40B4-BE49-F238E27FC236}">
                  <a16:creationId xmlns:a16="http://schemas.microsoft.com/office/drawing/2014/main" id="{7C246092-BB63-D6A5-7060-6421A4E9CD1E}"/>
                </a:ext>
              </a:extLst>
            </p:cNvPr>
            <p:cNvSpPr txBox="1"/>
            <p:nvPr/>
          </p:nvSpPr>
          <p:spPr>
            <a:xfrm>
              <a:off x="2480312" y="2566118"/>
              <a:ext cx="1417320" cy="461665"/>
            </a:xfrm>
            <a:prstGeom prst="rect">
              <a:avLst/>
            </a:prstGeom>
            <a:noFill/>
          </p:spPr>
          <p:txBody>
            <a:bodyPr wrap="square" rtlCol="0">
              <a:spAutoFit/>
            </a:bodyPr>
            <a:lstStyle/>
            <a:p>
              <a:pPr algn="ctr"/>
              <a:r>
                <a:rPr lang="en-US" sz="2400" dirty="0"/>
                <a:t>App</a:t>
              </a:r>
            </a:p>
          </p:txBody>
        </p:sp>
        <p:pic>
          <p:nvPicPr>
            <p:cNvPr id="15" name="Picture 14" descr="A close up of a sign&#10;&#10;Description automatically generated">
              <a:extLst>
                <a:ext uri="{FF2B5EF4-FFF2-40B4-BE49-F238E27FC236}">
                  <a16:creationId xmlns:a16="http://schemas.microsoft.com/office/drawing/2014/main" id="{2BBD9EC0-D827-C6EF-501A-3AA2D2849735}"/>
                </a:ext>
              </a:extLst>
            </p:cNvPr>
            <p:cNvPicPr>
              <a:picLocks noChangeAspect="1"/>
            </p:cNvPicPr>
            <p:nvPr/>
          </p:nvPicPr>
          <p:blipFill>
            <a:blip r:embed="rId6"/>
            <a:stretch>
              <a:fillRect/>
            </a:stretch>
          </p:blipFill>
          <p:spPr>
            <a:xfrm>
              <a:off x="6263016" y="4152922"/>
              <a:ext cx="1328931" cy="816866"/>
            </a:xfrm>
            <a:prstGeom prst="rect">
              <a:avLst/>
            </a:prstGeom>
          </p:spPr>
        </p:pic>
        <p:sp>
          <p:nvSpPr>
            <p:cNvPr id="16" name="Cross 15">
              <a:extLst>
                <a:ext uri="{FF2B5EF4-FFF2-40B4-BE49-F238E27FC236}">
                  <a16:creationId xmlns:a16="http://schemas.microsoft.com/office/drawing/2014/main" id="{83AA6EDE-6E76-BAA9-0AA9-8BD88E7493A7}"/>
                </a:ext>
              </a:extLst>
            </p:cNvPr>
            <p:cNvSpPr/>
            <p:nvPr/>
          </p:nvSpPr>
          <p:spPr>
            <a:xfrm rot="2700000">
              <a:off x="3071318" y="3406328"/>
              <a:ext cx="235100" cy="235100"/>
            </a:xfrm>
            <a:prstGeom prst="plus">
              <a:avLst>
                <a:gd name="adj" fmla="val 38646"/>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1806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04F1-D56B-2041-4FFC-377E1F3F6DFB}"/>
              </a:ext>
            </a:extLst>
          </p:cNvPr>
          <p:cNvSpPr>
            <a:spLocks noGrp="1"/>
          </p:cNvSpPr>
          <p:nvPr>
            <p:ph type="title"/>
          </p:nvPr>
        </p:nvSpPr>
        <p:spPr/>
        <p:txBody>
          <a:bodyPr/>
          <a:lstStyle/>
          <a:p>
            <a:r>
              <a:rPr lang="en-US" dirty="0"/>
              <a:t>Flexible Ways to Break Free </a:t>
            </a:r>
          </a:p>
        </p:txBody>
      </p:sp>
    </p:spTree>
    <p:custDataLst>
      <p:custData r:id="rId1"/>
      <p:custData r:id="rId2"/>
    </p:custDataLst>
    <p:extLst>
      <p:ext uri="{BB962C8B-B14F-4D97-AF65-F5344CB8AC3E}">
        <p14:creationId xmlns:p14="http://schemas.microsoft.com/office/powerpoint/2010/main" val="291245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AE0C-3933-8CB5-4245-6016378517C8}"/>
              </a:ext>
            </a:extLst>
          </p:cNvPr>
          <p:cNvSpPr>
            <a:spLocks noGrp="1"/>
          </p:cNvSpPr>
          <p:nvPr>
            <p:ph type="title"/>
          </p:nvPr>
        </p:nvSpPr>
        <p:spPr/>
        <p:txBody>
          <a:bodyPr/>
          <a:lstStyle/>
          <a:p>
            <a:r>
              <a:rPr lang="en-US" dirty="0"/>
              <a:t>Change Your Application Endpoint</a:t>
            </a:r>
          </a:p>
        </p:txBody>
      </p:sp>
      <p:grpSp>
        <p:nvGrpSpPr>
          <p:cNvPr id="3" name="Group 2">
            <a:extLst>
              <a:ext uri="{FF2B5EF4-FFF2-40B4-BE49-F238E27FC236}">
                <a16:creationId xmlns:a16="http://schemas.microsoft.com/office/drawing/2014/main" id="{2C38187D-4CA2-96D0-3EDD-13542279DFAC}"/>
              </a:ext>
            </a:extLst>
          </p:cNvPr>
          <p:cNvGrpSpPr/>
          <p:nvPr/>
        </p:nvGrpSpPr>
        <p:grpSpPr>
          <a:xfrm>
            <a:off x="1195797" y="1060486"/>
            <a:ext cx="10364078" cy="5043904"/>
            <a:chOff x="2480312" y="1419715"/>
            <a:chExt cx="10364078" cy="5043904"/>
          </a:xfrm>
        </p:grpSpPr>
        <p:pic>
          <p:nvPicPr>
            <p:cNvPr id="4" name="Picture 3">
              <a:extLst>
                <a:ext uri="{FF2B5EF4-FFF2-40B4-BE49-F238E27FC236}">
                  <a16:creationId xmlns:a16="http://schemas.microsoft.com/office/drawing/2014/main" id="{DCD58DA4-5F5E-6FBA-E857-87F945EF8426}"/>
                </a:ext>
              </a:extLst>
            </p:cNvPr>
            <p:cNvPicPr>
              <a:picLocks noChangeAspect="1"/>
            </p:cNvPicPr>
            <p:nvPr/>
          </p:nvPicPr>
          <p:blipFill>
            <a:blip r:embed="rId3"/>
            <a:srcRect/>
            <a:stretch/>
          </p:blipFill>
          <p:spPr>
            <a:xfrm>
              <a:off x="4754904" y="1669057"/>
              <a:ext cx="8089486" cy="4794562"/>
            </a:xfrm>
            <a:prstGeom prst="rect">
              <a:avLst/>
            </a:prstGeom>
          </p:spPr>
        </p:pic>
        <p:pic>
          <p:nvPicPr>
            <p:cNvPr id="5" name="Picture 4">
              <a:extLst>
                <a:ext uri="{FF2B5EF4-FFF2-40B4-BE49-F238E27FC236}">
                  <a16:creationId xmlns:a16="http://schemas.microsoft.com/office/drawing/2014/main" id="{EDAA07BB-C34D-2C4C-65C6-7F50381F3E83}"/>
                </a:ext>
              </a:extLst>
            </p:cNvPr>
            <p:cNvPicPr>
              <a:picLocks noChangeAspect="1"/>
            </p:cNvPicPr>
            <p:nvPr/>
          </p:nvPicPr>
          <p:blipFill>
            <a:blip r:embed="rId4"/>
            <a:srcRect/>
            <a:stretch/>
          </p:blipFill>
          <p:spPr>
            <a:xfrm>
              <a:off x="2647348" y="4163253"/>
              <a:ext cx="1083249" cy="1152577"/>
            </a:xfrm>
            <a:prstGeom prst="rect">
              <a:avLst/>
            </a:prstGeom>
          </p:spPr>
        </p:pic>
        <p:sp>
          <p:nvSpPr>
            <p:cNvPr id="6" name="TextBox 5">
              <a:extLst>
                <a:ext uri="{FF2B5EF4-FFF2-40B4-BE49-F238E27FC236}">
                  <a16:creationId xmlns:a16="http://schemas.microsoft.com/office/drawing/2014/main" id="{61759C5F-D487-E46F-0C81-1DC8F86AC023}"/>
                </a:ext>
              </a:extLst>
            </p:cNvPr>
            <p:cNvSpPr txBox="1"/>
            <p:nvPr/>
          </p:nvSpPr>
          <p:spPr>
            <a:xfrm>
              <a:off x="2480312" y="5403614"/>
              <a:ext cx="1417320" cy="461665"/>
            </a:xfrm>
            <a:prstGeom prst="rect">
              <a:avLst/>
            </a:prstGeom>
            <a:noFill/>
          </p:spPr>
          <p:txBody>
            <a:bodyPr wrap="square" rtlCol="0">
              <a:spAutoFit/>
            </a:bodyPr>
            <a:lstStyle/>
            <a:p>
              <a:pPr algn="ctr"/>
              <a:r>
                <a:rPr lang="en-US" sz="2400" dirty="0"/>
                <a:t>Source</a:t>
              </a:r>
            </a:p>
          </p:txBody>
        </p:sp>
        <p:pic>
          <p:nvPicPr>
            <p:cNvPr id="7" name="Picture 6">
              <a:extLst>
                <a:ext uri="{FF2B5EF4-FFF2-40B4-BE49-F238E27FC236}">
                  <a16:creationId xmlns:a16="http://schemas.microsoft.com/office/drawing/2014/main" id="{43B9E2D5-F86B-0041-81EE-AD30160E66D3}"/>
                </a:ext>
              </a:extLst>
            </p:cNvPr>
            <p:cNvPicPr>
              <a:picLocks noChangeAspect="1"/>
            </p:cNvPicPr>
            <p:nvPr/>
          </p:nvPicPr>
          <p:blipFill>
            <a:blip r:embed="rId4"/>
            <a:srcRect/>
            <a:stretch/>
          </p:blipFill>
          <p:spPr>
            <a:xfrm>
              <a:off x="10193016" y="4152922"/>
              <a:ext cx="1087087" cy="1156661"/>
            </a:xfrm>
            <a:prstGeom prst="rect">
              <a:avLst/>
            </a:prstGeom>
          </p:spPr>
        </p:pic>
        <p:sp>
          <p:nvSpPr>
            <p:cNvPr id="8" name="Rectangle 7">
              <a:extLst>
                <a:ext uri="{FF2B5EF4-FFF2-40B4-BE49-F238E27FC236}">
                  <a16:creationId xmlns:a16="http://schemas.microsoft.com/office/drawing/2014/main" id="{9610AC38-6CAB-E66C-4C9A-78D4385A4001}"/>
                </a:ext>
              </a:extLst>
            </p:cNvPr>
            <p:cNvSpPr/>
            <p:nvPr/>
          </p:nvSpPr>
          <p:spPr>
            <a:xfrm>
              <a:off x="10257326" y="5403614"/>
              <a:ext cx="958468" cy="461665"/>
            </a:xfrm>
            <a:prstGeom prst="rect">
              <a:avLst/>
            </a:prstGeom>
          </p:spPr>
          <p:txBody>
            <a:bodyPr wrap="none">
              <a:spAutoFit/>
            </a:bodyPr>
            <a:lstStyle/>
            <a:p>
              <a:pPr algn="ctr"/>
              <a:r>
                <a:rPr lang="en-US" sz="2400" dirty="0"/>
                <a:t>Target</a:t>
              </a:r>
            </a:p>
          </p:txBody>
        </p:sp>
        <p:sp>
          <p:nvSpPr>
            <p:cNvPr id="9" name="Rectangle 8">
              <a:extLst>
                <a:ext uri="{FF2B5EF4-FFF2-40B4-BE49-F238E27FC236}">
                  <a16:creationId xmlns:a16="http://schemas.microsoft.com/office/drawing/2014/main" id="{EA4D38E0-01BC-A7FF-56AF-DEE2C8F03AC7}"/>
                </a:ext>
              </a:extLst>
            </p:cNvPr>
            <p:cNvSpPr/>
            <p:nvPr/>
          </p:nvSpPr>
          <p:spPr>
            <a:xfrm>
              <a:off x="5913978" y="5403614"/>
              <a:ext cx="2097576" cy="830997"/>
            </a:xfrm>
            <a:prstGeom prst="rect">
              <a:avLst/>
            </a:prstGeom>
          </p:spPr>
          <p:txBody>
            <a:bodyPr wrap="square">
              <a:spAutoFit/>
            </a:bodyPr>
            <a:lstStyle/>
            <a:p>
              <a:pPr algn="ctr"/>
              <a:r>
                <a:rPr lang="en-US" sz="2400" dirty="0"/>
                <a:t>Replication Instance</a:t>
              </a:r>
            </a:p>
          </p:txBody>
        </p:sp>
        <p:pic>
          <p:nvPicPr>
            <p:cNvPr id="10" name="Picture 9" descr="A clock mounted to the side&#10;&#10;Description automatically generated">
              <a:extLst>
                <a:ext uri="{FF2B5EF4-FFF2-40B4-BE49-F238E27FC236}">
                  <a16:creationId xmlns:a16="http://schemas.microsoft.com/office/drawing/2014/main" id="{F447AA00-5623-0A16-1B7F-C5C92FAD6F18}"/>
                </a:ext>
              </a:extLst>
            </p:cNvPr>
            <p:cNvPicPr>
              <a:picLocks noChangeAspect="1"/>
            </p:cNvPicPr>
            <p:nvPr/>
          </p:nvPicPr>
          <p:blipFill>
            <a:blip r:embed="rId5"/>
            <a:stretch>
              <a:fillRect/>
            </a:stretch>
          </p:blipFill>
          <p:spPr>
            <a:xfrm>
              <a:off x="2566089" y="1419715"/>
              <a:ext cx="1245766" cy="1119447"/>
            </a:xfrm>
            <a:prstGeom prst="rect">
              <a:avLst/>
            </a:prstGeom>
          </p:spPr>
        </p:pic>
        <p:sp>
          <p:nvSpPr>
            <p:cNvPr id="11" name="TextBox 10">
              <a:extLst>
                <a:ext uri="{FF2B5EF4-FFF2-40B4-BE49-F238E27FC236}">
                  <a16:creationId xmlns:a16="http://schemas.microsoft.com/office/drawing/2014/main" id="{1740C126-4BE2-1418-74FA-12FE01CAAF77}"/>
                </a:ext>
              </a:extLst>
            </p:cNvPr>
            <p:cNvSpPr txBox="1"/>
            <p:nvPr/>
          </p:nvSpPr>
          <p:spPr>
            <a:xfrm>
              <a:off x="2480312" y="2566118"/>
              <a:ext cx="1417320" cy="461665"/>
            </a:xfrm>
            <a:prstGeom prst="rect">
              <a:avLst/>
            </a:prstGeom>
            <a:noFill/>
          </p:spPr>
          <p:txBody>
            <a:bodyPr wrap="square" rtlCol="0">
              <a:spAutoFit/>
            </a:bodyPr>
            <a:lstStyle/>
            <a:p>
              <a:pPr algn="ctr"/>
              <a:r>
                <a:rPr lang="en-US" sz="2400" dirty="0"/>
                <a:t>App</a:t>
              </a:r>
            </a:p>
          </p:txBody>
        </p:sp>
        <p:pic>
          <p:nvPicPr>
            <p:cNvPr id="12" name="Picture 11" descr="A close up of a sign&#10;&#10;Description automatically generated">
              <a:extLst>
                <a:ext uri="{FF2B5EF4-FFF2-40B4-BE49-F238E27FC236}">
                  <a16:creationId xmlns:a16="http://schemas.microsoft.com/office/drawing/2014/main" id="{22B9FA01-454F-E70F-23F7-9488E90EB36D}"/>
                </a:ext>
              </a:extLst>
            </p:cNvPr>
            <p:cNvPicPr>
              <a:picLocks noChangeAspect="1"/>
            </p:cNvPicPr>
            <p:nvPr/>
          </p:nvPicPr>
          <p:blipFill>
            <a:blip r:embed="rId6"/>
            <a:stretch>
              <a:fillRect/>
            </a:stretch>
          </p:blipFill>
          <p:spPr>
            <a:xfrm>
              <a:off x="6263016" y="4152922"/>
              <a:ext cx="1328931" cy="816866"/>
            </a:xfrm>
            <a:prstGeom prst="rect">
              <a:avLst/>
            </a:prstGeom>
          </p:spPr>
        </p:pic>
        <p:cxnSp>
          <p:nvCxnSpPr>
            <p:cNvPr id="13" name="Straight Arrow Connector 12">
              <a:extLst>
                <a:ext uri="{FF2B5EF4-FFF2-40B4-BE49-F238E27FC236}">
                  <a16:creationId xmlns:a16="http://schemas.microsoft.com/office/drawing/2014/main" id="{D840F342-01A7-7F96-7496-43BBA2FA1E16}"/>
                </a:ext>
              </a:extLst>
            </p:cNvPr>
            <p:cNvCxnSpPr>
              <a:cxnSpLocks/>
            </p:cNvCxnSpPr>
            <p:nvPr/>
          </p:nvCxnSpPr>
          <p:spPr>
            <a:xfrm>
              <a:off x="4065814" y="2188029"/>
              <a:ext cx="6752733" cy="2204357"/>
            </a:xfrm>
            <a:prstGeom prst="straightConnector1">
              <a:avLst/>
            </a:prstGeom>
            <a:ln w="381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854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a:extLst>
              <a:ext uri="{FF2B5EF4-FFF2-40B4-BE49-F238E27FC236}">
                <a16:creationId xmlns:a16="http://schemas.microsoft.com/office/drawing/2014/main" id="{64AF97E2-50E2-DF67-6C50-872B1C278844}"/>
              </a:ext>
            </a:extLst>
          </p:cNvPr>
          <p:cNvPicPr>
            <a:picLocks noGrp="1" noChangeAspect="1"/>
          </p:cNvPicPr>
          <p:nvPr>
            <p:ph type="pic" sz="quarter" idx="10"/>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0" y="0"/>
            <a:ext cx="12191999" cy="6858000"/>
          </a:xfrm>
        </p:spPr>
      </p:pic>
    </p:spTree>
    <p:extLst>
      <p:ext uri="{BB962C8B-B14F-4D97-AF65-F5344CB8AC3E}">
        <p14:creationId xmlns:p14="http://schemas.microsoft.com/office/powerpoint/2010/main" val="4222061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A40BB-952E-4AAC-B87D-9E43A320B341}"/>
              </a:ext>
            </a:extLst>
          </p:cNvPr>
          <p:cNvSpPr/>
          <p:nvPr/>
        </p:nvSpPr>
        <p:spPr>
          <a:xfrm>
            <a:off x="-16934" y="-266700"/>
            <a:ext cx="1388534" cy="7581900"/>
          </a:xfrm>
          <a:prstGeom prst="rect">
            <a:avLst/>
          </a:pr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Parallelogram 53">
            <a:extLst>
              <a:ext uri="{FF2B5EF4-FFF2-40B4-BE49-F238E27FC236}">
                <a16:creationId xmlns:a16="http://schemas.microsoft.com/office/drawing/2014/main" id="{FA76C8A7-177E-406F-B9A1-DD15D18F671D}"/>
              </a:ext>
            </a:extLst>
          </p:cNvPr>
          <p:cNvSpPr/>
          <p:nvPr/>
        </p:nvSpPr>
        <p:spPr>
          <a:xfrm rot="10800000">
            <a:off x="-16933" y="-12755"/>
            <a:ext cx="6200214" cy="6919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301085"/>
              <a:gd name="connsiteY0" fmla="*/ 6610370 h 6617805"/>
              <a:gd name="connsiteX1" fmla="*/ 3108096 w 4301085"/>
              <a:gd name="connsiteY1" fmla="*/ 784062 h 6617805"/>
              <a:gd name="connsiteX2" fmla="*/ 4228795 w 4301085"/>
              <a:gd name="connsiteY2" fmla="*/ 0 h 6617805"/>
              <a:gd name="connsiteX3" fmla="*/ 4301085 w 4301085"/>
              <a:gd name="connsiteY3" fmla="*/ 6617805 h 6617805"/>
              <a:gd name="connsiteX4" fmla="*/ 0 w 4301085"/>
              <a:gd name="connsiteY4" fmla="*/ 6610370 h 6617805"/>
              <a:gd name="connsiteX0" fmla="*/ 0 w 4301085"/>
              <a:gd name="connsiteY0" fmla="*/ 5826308 h 5833743"/>
              <a:gd name="connsiteX1" fmla="*/ 3108096 w 4301085"/>
              <a:gd name="connsiteY1" fmla="*/ 0 h 5833743"/>
              <a:gd name="connsiteX2" fmla="*/ 4107696 w 4301085"/>
              <a:gd name="connsiteY2" fmla="*/ 64163 h 5833743"/>
              <a:gd name="connsiteX3" fmla="*/ 4301085 w 4301085"/>
              <a:gd name="connsiteY3" fmla="*/ 5833743 h 5833743"/>
              <a:gd name="connsiteX4" fmla="*/ 0 w 4301085"/>
              <a:gd name="connsiteY4" fmla="*/ 5826308 h 5833743"/>
              <a:gd name="connsiteX0" fmla="*/ 0 w 4301085"/>
              <a:gd name="connsiteY0" fmla="*/ 5854348 h 5861783"/>
              <a:gd name="connsiteX1" fmla="*/ 3125396 w 4301085"/>
              <a:gd name="connsiteY1" fmla="*/ 0 h 5861783"/>
              <a:gd name="connsiteX2" fmla="*/ 4107696 w 4301085"/>
              <a:gd name="connsiteY2" fmla="*/ 92203 h 5861783"/>
              <a:gd name="connsiteX3" fmla="*/ 4301085 w 4301085"/>
              <a:gd name="connsiteY3" fmla="*/ 5861783 h 5861783"/>
              <a:gd name="connsiteX4" fmla="*/ 0 w 4301085"/>
              <a:gd name="connsiteY4" fmla="*/ 5854348 h 5861783"/>
              <a:gd name="connsiteX0" fmla="*/ 0 w 4107696"/>
              <a:gd name="connsiteY0" fmla="*/ 5854348 h 5854348"/>
              <a:gd name="connsiteX1" fmla="*/ 3125396 w 4107696"/>
              <a:gd name="connsiteY1" fmla="*/ 0 h 5854348"/>
              <a:gd name="connsiteX2" fmla="*/ 4107696 w 4107696"/>
              <a:gd name="connsiteY2" fmla="*/ 92203 h 5854348"/>
              <a:gd name="connsiteX3" fmla="*/ 3678287 w 4107696"/>
              <a:gd name="connsiteY3" fmla="*/ 4522849 h 5854348"/>
              <a:gd name="connsiteX4" fmla="*/ 0 w 4107696"/>
              <a:gd name="connsiteY4" fmla="*/ 5854348 h 5854348"/>
              <a:gd name="connsiteX0" fmla="*/ 0 w 3519497"/>
              <a:gd name="connsiteY0" fmla="*/ 4767779 h 4767779"/>
              <a:gd name="connsiteX1" fmla="*/ 2537197 w 3519497"/>
              <a:gd name="connsiteY1" fmla="*/ 0 h 4767779"/>
              <a:gd name="connsiteX2" fmla="*/ 3519497 w 3519497"/>
              <a:gd name="connsiteY2" fmla="*/ 92203 h 4767779"/>
              <a:gd name="connsiteX3" fmla="*/ 3090088 w 3519497"/>
              <a:gd name="connsiteY3" fmla="*/ 4522849 h 4767779"/>
              <a:gd name="connsiteX4" fmla="*/ 0 w 3519497"/>
              <a:gd name="connsiteY4" fmla="*/ 4767779 h 4767779"/>
              <a:gd name="connsiteX0" fmla="*/ 0 w 3522587"/>
              <a:gd name="connsiteY0" fmla="*/ 4767779 h 4767779"/>
              <a:gd name="connsiteX1" fmla="*/ 2537197 w 3522587"/>
              <a:gd name="connsiteY1" fmla="*/ 0 h 4767779"/>
              <a:gd name="connsiteX2" fmla="*/ 3519497 w 3522587"/>
              <a:gd name="connsiteY2" fmla="*/ 92203 h 4767779"/>
              <a:gd name="connsiteX3" fmla="*/ 3522587 w 3522587"/>
              <a:gd name="connsiteY3" fmla="*/ 4677072 h 4767779"/>
              <a:gd name="connsiteX4" fmla="*/ 0 w 3522587"/>
              <a:gd name="connsiteY4" fmla="*/ 4767779 h 4767779"/>
              <a:gd name="connsiteX0" fmla="*/ 0 w 3657897"/>
              <a:gd name="connsiteY0" fmla="*/ 4767779 h 4767779"/>
              <a:gd name="connsiteX1" fmla="*/ 2537197 w 3657897"/>
              <a:gd name="connsiteY1" fmla="*/ 0 h 4767779"/>
              <a:gd name="connsiteX2" fmla="*/ 3657897 w 3657897"/>
              <a:gd name="connsiteY2" fmla="*/ 8082 h 4767779"/>
              <a:gd name="connsiteX3" fmla="*/ 3522587 w 3657897"/>
              <a:gd name="connsiteY3" fmla="*/ 4677072 h 4767779"/>
              <a:gd name="connsiteX4" fmla="*/ 0 w 3657897"/>
              <a:gd name="connsiteY4" fmla="*/ 4767779 h 4767779"/>
              <a:gd name="connsiteX0" fmla="*/ 0 w 3669637"/>
              <a:gd name="connsiteY0" fmla="*/ 4767779 h 4789234"/>
              <a:gd name="connsiteX1" fmla="*/ 2537197 w 3669637"/>
              <a:gd name="connsiteY1" fmla="*/ 0 h 4789234"/>
              <a:gd name="connsiteX2" fmla="*/ 3657897 w 3669637"/>
              <a:gd name="connsiteY2" fmla="*/ 8082 h 4789234"/>
              <a:gd name="connsiteX3" fmla="*/ 3669637 w 3669637"/>
              <a:gd name="connsiteY3" fmla="*/ 4789234 h 4789234"/>
              <a:gd name="connsiteX4" fmla="*/ 0 w 3669637"/>
              <a:gd name="connsiteY4" fmla="*/ 4767779 h 4789234"/>
              <a:gd name="connsiteX0" fmla="*/ 0 w 4318385"/>
              <a:gd name="connsiteY0" fmla="*/ 4767779 h 4775214"/>
              <a:gd name="connsiteX1" fmla="*/ 2537197 w 4318385"/>
              <a:gd name="connsiteY1" fmla="*/ 0 h 4775214"/>
              <a:gd name="connsiteX2" fmla="*/ 3657897 w 4318385"/>
              <a:gd name="connsiteY2" fmla="*/ 8082 h 4775214"/>
              <a:gd name="connsiteX3" fmla="*/ 4318385 w 4318385"/>
              <a:gd name="connsiteY3" fmla="*/ 4775214 h 4775214"/>
              <a:gd name="connsiteX4" fmla="*/ 0 w 4318385"/>
              <a:gd name="connsiteY4" fmla="*/ 4767779 h 4775214"/>
              <a:gd name="connsiteX0" fmla="*/ 0 w 4324670"/>
              <a:gd name="connsiteY0" fmla="*/ 4767779 h 4775214"/>
              <a:gd name="connsiteX1" fmla="*/ 2537197 w 4324670"/>
              <a:gd name="connsiteY1" fmla="*/ 0 h 4775214"/>
              <a:gd name="connsiteX2" fmla="*/ 4323945 w 4324670"/>
              <a:gd name="connsiteY2" fmla="*/ 8082 h 4775214"/>
              <a:gd name="connsiteX3" fmla="*/ 4318385 w 4324670"/>
              <a:gd name="connsiteY3" fmla="*/ 4775214 h 4775214"/>
              <a:gd name="connsiteX4" fmla="*/ 0 w 4324670"/>
              <a:gd name="connsiteY4" fmla="*/ 4767779 h 4775214"/>
              <a:gd name="connsiteX0" fmla="*/ 0 w 4323955"/>
              <a:gd name="connsiteY0" fmla="*/ 4767779 h 4767779"/>
              <a:gd name="connsiteX1" fmla="*/ 2537197 w 4323955"/>
              <a:gd name="connsiteY1" fmla="*/ 0 h 4767779"/>
              <a:gd name="connsiteX2" fmla="*/ 4323945 w 4323955"/>
              <a:gd name="connsiteY2" fmla="*/ 8082 h 4767779"/>
              <a:gd name="connsiteX3" fmla="*/ 3190127 w 4323955"/>
              <a:gd name="connsiteY3" fmla="*/ 4380209 h 4767779"/>
              <a:gd name="connsiteX4" fmla="*/ 0 w 4323955"/>
              <a:gd name="connsiteY4" fmla="*/ 4767779 h 4767779"/>
              <a:gd name="connsiteX0" fmla="*/ 0 w 3944865"/>
              <a:gd name="connsiteY0" fmla="*/ 4767779 h 4767779"/>
              <a:gd name="connsiteX1" fmla="*/ 2537197 w 3944865"/>
              <a:gd name="connsiteY1" fmla="*/ 0 h 4767779"/>
              <a:gd name="connsiteX2" fmla="*/ 3944850 w 3944865"/>
              <a:gd name="connsiteY2" fmla="*/ 183640 h 4767779"/>
              <a:gd name="connsiteX3" fmla="*/ 3190127 w 3944865"/>
              <a:gd name="connsiteY3" fmla="*/ 4380209 h 4767779"/>
              <a:gd name="connsiteX4" fmla="*/ 0 w 3944865"/>
              <a:gd name="connsiteY4" fmla="*/ 4767779 h 4767779"/>
              <a:gd name="connsiteX0" fmla="*/ 0 w 4137864"/>
              <a:gd name="connsiteY0" fmla="*/ 4767779 h 4775214"/>
              <a:gd name="connsiteX1" fmla="*/ 2537197 w 4137864"/>
              <a:gd name="connsiteY1" fmla="*/ 0 h 4775214"/>
              <a:gd name="connsiteX2" fmla="*/ 3944850 w 4137864"/>
              <a:gd name="connsiteY2" fmla="*/ 183640 h 4775214"/>
              <a:gd name="connsiteX3" fmla="*/ 4137864 w 4137864"/>
              <a:gd name="connsiteY3" fmla="*/ 4775214 h 4775214"/>
              <a:gd name="connsiteX4" fmla="*/ 0 w 4137864"/>
              <a:gd name="connsiteY4" fmla="*/ 4767779 h 4775214"/>
              <a:gd name="connsiteX0" fmla="*/ 0 w 4144149"/>
              <a:gd name="connsiteY0" fmla="*/ 4767779 h 4775214"/>
              <a:gd name="connsiteX1" fmla="*/ 2537197 w 4144149"/>
              <a:gd name="connsiteY1" fmla="*/ 0 h 4775214"/>
              <a:gd name="connsiteX2" fmla="*/ 4143424 w 4144149"/>
              <a:gd name="connsiteY2" fmla="*/ 768 h 4775214"/>
              <a:gd name="connsiteX3" fmla="*/ 4137864 w 4144149"/>
              <a:gd name="connsiteY3" fmla="*/ 4775214 h 4775214"/>
              <a:gd name="connsiteX4" fmla="*/ 0 w 4144149"/>
              <a:gd name="connsiteY4" fmla="*/ 4767779 h 4775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149" h="4775214">
                <a:moveTo>
                  <a:pt x="0" y="4767779"/>
                </a:moveTo>
                <a:lnTo>
                  <a:pt x="2537197" y="0"/>
                </a:lnTo>
                <a:lnTo>
                  <a:pt x="4143424" y="768"/>
                </a:lnTo>
                <a:cubicBezTo>
                  <a:pt x="4147337" y="1594485"/>
                  <a:pt x="4133951" y="3181497"/>
                  <a:pt x="4137864" y="4775214"/>
                </a:cubicBezTo>
                <a:lnTo>
                  <a:pt x="0" y="47677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3">
            <a:extLst>
              <a:ext uri="{FF2B5EF4-FFF2-40B4-BE49-F238E27FC236}">
                <a16:creationId xmlns:a16="http://schemas.microsoft.com/office/drawing/2014/main" id="{900C165F-84CD-4386-8B0C-8559D1E4B541}"/>
              </a:ext>
            </a:extLst>
          </p:cNvPr>
          <p:cNvSpPr/>
          <p:nvPr/>
        </p:nvSpPr>
        <p:spPr>
          <a:xfrm rot="10800000" flipV="1">
            <a:off x="-449037" y="-49167"/>
            <a:ext cx="8174692" cy="698621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040475"/>
              <a:gd name="connsiteY0" fmla="*/ 4362242 h 4973135"/>
              <a:gd name="connsiteX1" fmla="*/ 2317402 w 4040475"/>
              <a:gd name="connsiteY1" fmla="*/ 0 h 4973135"/>
              <a:gd name="connsiteX2" fmla="*/ 4040475 w 4040475"/>
              <a:gd name="connsiteY2" fmla="*/ 12935 h 4973135"/>
              <a:gd name="connsiteX3" fmla="*/ 3970860 w 4040475"/>
              <a:gd name="connsiteY3" fmla="*/ 4973135 h 4973135"/>
              <a:gd name="connsiteX4" fmla="*/ 0 w 4040475"/>
              <a:gd name="connsiteY4" fmla="*/ 4362242 h 4973135"/>
              <a:gd name="connsiteX0" fmla="*/ 0 w 4053425"/>
              <a:gd name="connsiteY0" fmla="*/ 4383232 h 4973135"/>
              <a:gd name="connsiteX1" fmla="*/ 2330352 w 4053425"/>
              <a:gd name="connsiteY1" fmla="*/ 0 h 4973135"/>
              <a:gd name="connsiteX2" fmla="*/ 4053425 w 4053425"/>
              <a:gd name="connsiteY2" fmla="*/ 12935 h 4973135"/>
              <a:gd name="connsiteX3" fmla="*/ 3983810 w 4053425"/>
              <a:gd name="connsiteY3" fmla="*/ 4973135 h 4973135"/>
              <a:gd name="connsiteX4" fmla="*/ 0 w 4053425"/>
              <a:gd name="connsiteY4" fmla="*/ 4383232 h 4973135"/>
              <a:gd name="connsiteX0" fmla="*/ 0 w 4053425"/>
              <a:gd name="connsiteY0" fmla="*/ 4383232 h 4383232"/>
              <a:gd name="connsiteX1" fmla="*/ 2330352 w 4053425"/>
              <a:gd name="connsiteY1" fmla="*/ 0 h 4383232"/>
              <a:gd name="connsiteX2" fmla="*/ 4053425 w 4053425"/>
              <a:gd name="connsiteY2" fmla="*/ 12935 h 4383232"/>
              <a:gd name="connsiteX3" fmla="*/ 3815461 w 4053425"/>
              <a:gd name="connsiteY3" fmla="*/ 4296212 h 4383232"/>
              <a:gd name="connsiteX4" fmla="*/ 0 w 4053425"/>
              <a:gd name="connsiteY4" fmla="*/ 4383232 h 4383232"/>
              <a:gd name="connsiteX0" fmla="*/ 0 w 4053425"/>
              <a:gd name="connsiteY0" fmla="*/ 4383232 h 4385419"/>
              <a:gd name="connsiteX1" fmla="*/ 2330352 w 4053425"/>
              <a:gd name="connsiteY1" fmla="*/ 0 h 4385419"/>
              <a:gd name="connsiteX2" fmla="*/ 4053425 w 4053425"/>
              <a:gd name="connsiteY2" fmla="*/ 12935 h 4385419"/>
              <a:gd name="connsiteX3" fmla="*/ 3996761 w 4053425"/>
              <a:gd name="connsiteY3" fmla="*/ 4385419 h 4385419"/>
              <a:gd name="connsiteX4" fmla="*/ 0 w 4053425"/>
              <a:gd name="connsiteY4" fmla="*/ 4383232 h 4385419"/>
              <a:gd name="connsiteX0" fmla="*/ 0 w 4053425"/>
              <a:gd name="connsiteY0" fmla="*/ 4370297 h 4372484"/>
              <a:gd name="connsiteX1" fmla="*/ 1909478 w 4053425"/>
              <a:gd name="connsiteY1" fmla="*/ 784680 h 4372484"/>
              <a:gd name="connsiteX2" fmla="*/ 4053425 w 4053425"/>
              <a:gd name="connsiteY2" fmla="*/ 0 h 4372484"/>
              <a:gd name="connsiteX3" fmla="*/ 3996761 w 4053425"/>
              <a:gd name="connsiteY3" fmla="*/ 4372484 h 4372484"/>
              <a:gd name="connsiteX4" fmla="*/ 0 w 4053425"/>
              <a:gd name="connsiteY4" fmla="*/ 4370297 h 4372484"/>
              <a:gd name="connsiteX0" fmla="*/ 0 w 3996761"/>
              <a:gd name="connsiteY0" fmla="*/ 3585617 h 3587804"/>
              <a:gd name="connsiteX1" fmla="*/ 1909478 w 3996761"/>
              <a:gd name="connsiteY1" fmla="*/ 0 h 3587804"/>
              <a:gd name="connsiteX2" fmla="*/ 3749100 w 3996761"/>
              <a:gd name="connsiteY2" fmla="*/ 207091 h 3587804"/>
              <a:gd name="connsiteX3" fmla="*/ 3996761 w 3996761"/>
              <a:gd name="connsiteY3" fmla="*/ 3587804 h 3587804"/>
              <a:gd name="connsiteX4" fmla="*/ 0 w 3996761"/>
              <a:gd name="connsiteY4" fmla="*/ 3585617 h 3587804"/>
              <a:gd name="connsiteX0" fmla="*/ 0 w 3750711"/>
              <a:gd name="connsiteY0" fmla="*/ 3585617 h 3585617"/>
              <a:gd name="connsiteX1" fmla="*/ 1909478 w 3750711"/>
              <a:gd name="connsiteY1" fmla="*/ 0 h 3585617"/>
              <a:gd name="connsiteX2" fmla="*/ 3749100 w 3750711"/>
              <a:gd name="connsiteY2" fmla="*/ 207091 h 3585617"/>
              <a:gd name="connsiteX3" fmla="*/ 3750711 w 3750711"/>
              <a:gd name="connsiteY3" fmla="*/ 3461865 h 3585617"/>
              <a:gd name="connsiteX4" fmla="*/ 0 w 3750711"/>
              <a:gd name="connsiteY4" fmla="*/ 3585617 h 3585617"/>
              <a:gd name="connsiteX0" fmla="*/ 0 w 4001625"/>
              <a:gd name="connsiteY0" fmla="*/ 3585617 h 3585617"/>
              <a:gd name="connsiteX1" fmla="*/ 1909478 w 4001625"/>
              <a:gd name="connsiteY1" fmla="*/ 0 h 3585617"/>
              <a:gd name="connsiteX2" fmla="*/ 4001625 w 4001625"/>
              <a:gd name="connsiteY2" fmla="*/ 2440 h 3585617"/>
              <a:gd name="connsiteX3" fmla="*/ 3750711 w 4001625"/>
              <a:gd name="connsiteY3" fmla="*/ 3461865 h 3585617"/>
              <a:gd name="connsiteX4" fmla="*/ 0 w 4001625"/>
              <a:gd name="connsiteY4" fmla="*/ 3585617 h 3585617"/>
              <a:gd name="connsiteX0" fmla="*/ 0 w 4001625"/>
              <a:gd name="connsiteY0" fmla="*/ 3585617 h 3598299"/>
              <a:gd name="connsiteX1" fmla="*/ 1909478 w 4001625"/>
              <a:gd name="connsiteY1" fmla="*/ 0 h 3598299"/>
              <a:gd name="connsiteX2" fmla="*/ 4001625 w 4001625"/>
              <a:gd name="connsiteY2" fmla="*/ 2440 h 3598299"/>
              <a:gd name="connsiteX3" fmla="*/ 3990286 w 4001625"/>
              <a:gd name="connsiteY3" fmla="*/ 3598299 h 3598299"/>
              <a:gd name="connsiteX4" fmla="*/ 0 w 4001625"/>
              <a:gd name="connsiteY4" fmla="*/ 3585617 h 3598299"/>
              <a:gd name="connsiteX0" fmla="*/ 0 w 4280050"/>
              <a:gd name="connsiteY0" fmla="*/ 3585617 h 3598299"/>
              <a:gd name="connsiteX1" fmla="*/ 1909478 w 4280050"/>
              <a:gd name="connsiteY1" fmla="*/ 0 h 3598299"/>
              <a:gd name="connsiteX2" fmla="*/ 4280050 w 4280050"/>
              <a:gd name="connsiteY2" fmla="*/ 12935 h 3598299"/>
              <a:gd name="connsiteX3" fmla="*/ 3990286 w 4280050"/>
              <a:gd name="connsiteY3" fmla="*/ 3598299 h 3598299"/>
              <a:gd name="connsiteX4" fmla="*/ 0 w 4280050"/>
              <a:gd name="connsiteY4" fmla="*/ 3585617 h 3598299"/>
              <a:gd name="connsiteX0" fmla="*/ 0 w 4282594"/>
              <a:gd name="connsiteY0" fmla="*/ 3585617 h 3614041"/>
              <a:gd name="connsiteX1" fmla="*/ 1909478 w 4282594"/>
              <a:gd name="connsiteY1" fmla="*/ 0 h 3614041"/>
              <a:gd name="connsiteX2" fmla="*/ 4280050 w 4282594"/>
              <a:gd name="connsiteY2" fmla="*/ 12935 h 3614041"/>
              <a:gd name="connsiteX3" fmla="*/ 4281661 w 4282594"/>
              <a:gd name="connsiteY3" fmla="*/ 3614041 h 3614041"/>
              <a:gd name="connsiteX4" fmla="*/ 0 w 4282594"/>
              <a:gd name="connsiteY4" fmla="*/ 3585617 h 3614041"/>
              <a:gd name="connsiteX0" fmla="*/ 0 w 4281685"/>
              <a:gd name="connsiteY0" fmla="*/ 3585617 h 3614041"/>
              <a:gd name="connsiteX1" fmla="*/ 1909478 w 4281685"/>
              <a:gd name="connsiteY1" fmla="*/ 0 h 3614041"/>
              <a:gd name="connsiteX2" fmla="*/ 3854390 w 4281685"/>
              <a:gd name="connsiteY2" fmla="*/ 188155 h 3614041"/>
              <a:gd name="connsiteX3" fmla="*/ 4281661 w 4281685"/>
              <a:gd name="connsiteY3" fmla="*/ 3614041 h 3614041"/>
              <a:gd name="connsiteX4" fmla="*/ 0 w 4281685"/>
              <a:gd name="connsiteY4" fmla="*/ 3585617 h 3614041"/>
              <a:gd name="connsiteX0" fmla="*/ 0 w 3964194"/>
              <a:gd name="connsiteY0" fmla="*/ 3585617 h 3585617"/>
              <a:gd name="connsiteX1" fmla="*/ 1909478 w 3964194"/>
              <a:gd name="connsiteY1" fmla="*/ 0 h 3585617"/>
              <a:gd name="connsiteX2" fmla="*/ 3854390 w 3964194"/>
              <a:gd name="connsiteY2" fmla="*/ 188155 h 3585617"/>
              <a:gd name="connsiteX3" fmla="*/ 3964105 w 3964194"/>
              <a:gd name="connsiteY3" fmla="*/ 3455248 h 3585617"/>
              <a:gd name="connsiteX4" fmla="*/ 0 w 3964194"/>
              <a:gd name="connsiteY4" fmla="*/ 3585617 h 3585617"/>
              <a:gd name="connsiteX0" fmla="*/ 0 w 4151676"/>
              <a:gd name="connsiteY0" fmla="*/ 3585617 h 3585617"/>
              <a:gd name="connsiteX1" fmla="*/ 1909478 w 4151676"/>
              <a:gd name="connsiteY1" fmla="*/ 0 h 3585617"/>
              <a:gd name="connsiteX2" fmla="*/ 4151676 w 4151676"/>
              <a:gd name="connsiteY2" fmla="*/ 7459 h 3585617"/>
              <a:gd name="connsiteX3" fmla="*/ 3964105 w 4151676"/>
              <a:gd name="connsiteY3" fmla="*/ 3455248 h 3585617"/>
              <a:gd name="connsiteX4" fmla="*/ 0 w 4151676"/>
              <a:gd name="connsiteY4" fmla="*/ 3585617 h 3585617"/>
              <a:gd name="connsiteX0" fmla="*/ 0 w 4173892"/>
              <a:gd name="connsiteY0" fmla="*/ 3585617 h 3614041"/>
              <a:gd name="connsiteX1" fmla="*/ 1909478 w 4173892"/>
              <a:gd name="connsiteY1" fmla="*/ 0 h 3614041"/>
              <a:gd name="connsiteX2" fmla="*/ 4151676 w 4173892"/>
              <a:gd name="connsiteY2" fmla="*/ 7459 h 3614041"/>
              <a:gd name="connsiteX3" fmla="*/ 4173557 w 4173892"/>
              <a:gd name="connsiteY3" fmla="*/ 3614041 h 3614041"/>
              <a:gd name="connsiteX4" fmla="*/ 0 w 4173892"/>
              <a:gd name="connsiteY4" fmla="*/ 3585617 h 3614041"/>
              <a:gd name="connsiteX0" fmla="*/ 0 w 4173639"/>
              <a:gd name="connsiteY0" fmla="*/ 3585617 h 3614041"/>
              <a:gd name="connsiteX1" fmla="*/ 1909478 w 4173639"/>
              <a:gd name="connsiteY1" fmla="*/ 0 h 3614041"/>
              <a:gd name="connsiteX2" fmla="*/ 4053009 w 4173639"/>
              <a:gd name="connsiteY2" fmla="*/ 2461 h 3614041"/>
              <a:gd name="connsiteX3" fmla="*/ 4173557 w 4173639"/>
              <a:gd name="connsiteY3" fmla="*/ 3614041 h 3614041"/>
              <a:gd name="connsiteX4" fmla="*/ 0 w 4173639"/>
              <a:gd name="connsiteY4" fmla="*/ 3585617 h 3614041"/>
              <a:gd name="connsiteX0" fmla="*/ 0 w 4053009"/>
              <a:gd name="connsiteY0" fmla="*/ 3585617 h 3585617"/>
              <a:gd name="connsiteX1" fmla="*/ 1909478 w 4053009"/>
              <a:gd name="connsiteY1" fmla="*/ 0 h 3585617"/>
              <a:gd name="connsiteX2" fmla="*/ 4053009 w 4053009"/>
              <a:gd name="connsiteY2" fmla="*/ 2461 h 3585617"/>
              <a:gd name="connsiteX3" fmla="*/ 3902225 w 4053009"/>
              <a:gd name="connsiteY3" fmla="*/ 3524085 h 3585617"/>
              <a:gd name="connsiteX4" fmla="*/ 0 w 4053009"/>
              <a:gd name="connsiteY4" fmla="*/ 3585617 h 3585617"/>
              <a:gd name="connsiteX0" fmla="*/ 0 w 4081339"/>
              <a:gd name="connsiteY0" fmla="*/ 3585617 h 3609045"/>
              <a:gd name="connsiteX1" fmla="*/ 1909478 w 4081339"/>
              <a:gd name="connsiteY1" fmla="*/ 0 h 3609045"/>
              <a:gd name="connsiteX2" fmla="*/ 4053009 w 4081339"/>
              <a:gd name="connsiteY2" fmla="*/ 2461 h 3609045"/>
              <a:gd name="connsiteX3" fmla="*/ 4081058 w 4081339"/>
              <a:gd name="connsiteY3" fmla="*/ 3609045 h 3609045"/>
              <a:gd name="connsiteX4" fmla="*/ 0 w 4081339"/>
              <a:gd name="connsiteY4" fmla="*/ 3585617 h 3609045"/>
              <a:gd name="connsiteX0" fmla="*/ 0 w 4081101"/>
              <a:gd name="connsiteY0" fmla="*/ 3585617 h 3609045"/>
              <a:gd name="connsiteX1" fmla="*/ 1909478 w 4081101"/>
              <a:gd name="connsiteY1" fmla="*/ 0 h 3609045"/>
              <a:gd name="connsiteX2" fmla="*/ 3843343 w 4081101"/>
              <a:gd name="connsiteY2" fmla="*/ 157386 h 3609045"/>
              <a:gd name="connsiteX3" fmla="*/ 4081058 w 4081101"/>
              <a:gd name="connsiteY3" fmla="*/ 3609045 h 3609045"/>
              <a:gd name="connsiteX4" fmla="*/ 0 w 4081101"/>
              <a:gd name="connsiteY4" fmla="*/ 3585617 h 3609045"/>
              <a:gd name="connsiteX0" fmla="*/ 0 w 4090010"/>
              <a:gd name="connsiteY0" fmla="*/ 3585617 h 3609045"/>
              <a:gd name="connsiteX1" fmla="*/ 1909478 w 4090010"/>
              <a:gd name="connsiteY1" fmla="*/ 0 h 3609045"/>
              <a:gd name="connsiteX2" fmla="*/ 4090010 w 4090010"/>
              <a:gd name="connsiteY2" fmla="*/ 12456 h 3609045"/>
              <a:gd name="connsiteX3" fmla="*/ 4081058 w 4090010"/>
              <a:gd name="connsiteY3" fmla="*/ 3609045 h 3609045"/>
              <a:gd name="connsiteX4" fmla="*/ 0 w 4090010"/>
              <a:gd name="connsiteY4" fmla="*/ 3585617 h 3609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010" h="3609045">
                <a:moveTo>
                  <a:pt x="0" y="3585617"/>
                </a:moveTo>
                <a:lnTo>
                  <a:pt x="1909478" y="0"/>
                </a:lnTo>
                <a:lnTo>
                  <a:pt x="4090010" y="12456"/>
                </a:lnTo>
                <a:cubicBezTo>
                  <a:pt x="4086230" y="1211076"/>
                  <a:pt x="4084838" y="2410425"/>
                  <a:pt x="4081058" y="3609045"/>
                </a:cubicBezTo>
                <a:lnTo>
                  <a:pt x="0" y="3585617"/>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24BEAC7-3BB3-4EE6-98B8-39163A8975DF}"/>
              </a:ext>
            </a:extLst>
          </p:cNvPr>
          <p:cNvSpPr txBox="1">
            <a:spLocks/>
          </p:cNvSpPr>
          <p:nvPr/>
        </p:nvSpPr>
        <p:spPr>
          <a:xfrm>
            <a:off x="533400" y="516841"/>
            <a:ext cx="3666391" cy="1001040"/>
          </a:xfrm>
          <a:prstGeom prst="rect">
            <a:avLst/>
          </a:prstGeom>
        </p:spPr>
        <p:txBody>
          <a:bodyPr>
            <a:noAutofit/>
          </a:bodyPr>
          <a:lstStyle>
            <a:lvl1pPr algn="l" defTabSz="914400" rtl="0" eaLnBrk="1" latinLnBrk="0" hangingPunct="1">
              <a:lnSpc>
                <a:spcPct val="90000"/>
              </a:lnSpc>
              <a:spcBef>
                <a:spcPct val="0"/>
              </a:spcBef>
              <a:buNone/>
              <a:defRPr sz="3200" kern="1200">
                <a:solidFill>
                  <a:srgbClr val="562706"/>
                </a:solidFill>
                <a:latin typeface="+mj-lt"/>
                <a:ea typeface="+mj-ea"/>
                <a:cs typeface="+mj-cs"/>
              </a:defRPr>
            </a:lvl1pPr>
          </a:lstStyle>
          <a:p>
            <a:pPr>
              <a:lnSpc>
                <a:spcPct val="100000"/>
              </a:lnSpc>
            </a:pPr>
            <a:r>
              <a:rPr lang="en-US" sz="4000" b="1" dirty="0">
                <a:solidFill>
                  <a:schemeClr val="bg2"/>
                </a:solidFill>
                <a:ea typeface="Ebrima" panose="02000000000000000000" pitchFamily="2" charset="0"/>
                <a:cs typeface="Ebrima" panose="02000000000000000000" pitchFamily="2" charset="0"/>
              </a:rPr>
              <a:t>Complete</a:t>
            </a:r>
          </a:p>
          <a:p>
            <a:pPr>
              <a:lnSpc>
                <a:spcPct val="100000"/>
              </a:lnSpc>
            </a:pPr>
            <a:r>
              <a:rPr lang="en-US" sz="4000" b="1" dirty="0">
                <a:solidFill>
                  <a:schemeClr val="bg2"/>
                </a:solidFill>
                <a:ea typeface="Ebrima" panose="02000000000000000000" pitchFamily="2" charset="0"/>
                <a:cs typeface="Ebrima" panose="02000000000000000000" pitchFamily="2" charset="0"/>
              </a:rPr>
              <a:t>Session Evaluation</a:t>
            </a:r>
          </a:p>
          <a:p>
            <a:pPr>
              <a:lnSpc>
                <a:spcPct val="100000"/>
              </a:lnSpc>
            </a:pPr>
            <a:r>
              <a:rPr lang="en-US" sz="4000" b="1" dirty="0">
                <a:solidFill>
                  <a:schemeClr val="bg2"/>
                </a:solidFill>
                <a:ea typeface="Ebrima" panose="02000000000000000000" pitchFamily="2" charset="0"/>
                <a:cs typeface="Ebrima" panose="02000000000000000000" pitchFamily="2" charset="0"/>
              </a:rPr>
              <a:t>For a Chance to WIN </a:t>
            </a:r>
          </a:p>
        </p:txBody>
      </p:sp>
      <p:sp>
        <p:nvSpPr>
          <p:cNvPr id="8" name="Content Placeholder 1">
            <a:extLst>
              <a:ext uri="{FF2B5EF4-FFF2-40B4-BE49-F238E27FC236}">
                <a16:creationId xmlns:a16="http://schemas.microsoft.com/office/drawing/2014/main" id="{48152C99-346A-47A3-A444-697D833D0E4D}"/>
              </a:ext>
            </a:extLst>
          </p:cNvPr>
          <p:cNvSpPr txBox="1">
            <a:spLocks/>
          </p:cNvSpPr>
          <p:nvPr/>
        </p:nvSpPr>
        <p:spPr>
          <a:xfrm>
            <a:off x="533400" y="3690664"/>
            <a:ext cx="4457700" cy="22910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600"/>
              </a:spcAft>
              <a:buNone/>
            </a:pPr>
            <a:br>
              <a:rPr lang="en-US" sz="2000" dirty="0">
                <a:solidFill>
                  <a:schemeClr val="bg1"/>
                </a:solidFill>
              </a:rPr>
            </a:br>
            <a:r>
              <a:rPr lang="en-US" sz="3600" dirty="0">
                <a:solidFill>
                  <a:schemeClr val="bg1"/>
                </a:solidFill>
              </a:rPr>
              <a:t>Virtual Reality Headset w/Controller &amp; Headphones</a:t>
            </a:r>
            <a:endParaRPr lang="en-US" sz="3600" b="1" dirty="0">
              <a:solidFill>
                <a:schemeClr val="bg1"/>
              </a:solidFill>
            </a:endParaRPr>
          </a:p>
        </p:txBody>
      </p:sp>
      <p:sp>
        <p:nvSpPr>
          <p:cNvPr id="9" name="Content Placeholder 1">
            <a:extLst>
              <a:ext uri="{FF2B5EF4-FFF2-40B4-BE49-F238E27FC236}">
                <a16:creationId xmlns:a16="http://schemas.microsoft.com/office/drawing/2014/main" id="{B1B3C1BA-F65E-4A16-9AC2-706270139750}"/>
              </a:ext>
            </a:extLst>
          </p:cNvPr>
          <p:cNvSpPr txBox="1">
            <a:spLocks/>
          </p:cNvSpPr>
          <p:nvPr/>
        </p:nvSpPr>
        <p:spPr>
          <a:xfrm>
            <a:off x="533400" y="3690664"/>
            <a:ext cx="4797163" cy="7033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endParaRPr lang="en-US" sz="2000" dirty="0">
              <a:solidFill>
                <a:srgbClr val="25C6FF"/>
              </a:solidFill>
            </a:endParaRPr>
          </a:p>
        </p:txBody>
      </p:sp>
      <p:pic>
        <p:nvPicPr>
          <p:cNvPr id="15" name="Picture 14" descr="A picture containing tree, computer&#10;&#10;Description automatically generated">
            <a:extLst>
              <a:ext uri="{FF2B5EF4-FFF2-40B4-BE49-F238E27FC236}">
                <a16:creationId xmlns:a16="http://schemas.microsoft.com/office/drawing/2014/main" id="{87AD7510-E1EF-4502-801C-1EAEC5CBD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371" y="611900"/>
            <a:ext cx="5119910" cy="4967745"/>
          </a:xfrm>
          <a:prstGeom prst="rect">
            <a:avLst/>
          </a:prstGeom>
        </p:spPr>
      </p:pic>
      <p:sp>
        <p:nvSpPr>
          <p:cNvPr id="3" name="Rectangle 2">
            <a:extLst>
              <a:ext uri="{FF2B5EF4-FFF2-40B4-BE49-F238E27FC236}">
                <a16:creationId xmlns:a16="http://schemas.microsoft.com/office/drawing/2014/main" id="{EB365267-63E4-4623-B0C4-4624ECCCD8A0}"/>
              </a:ext>
            </a:extLst>
          </p:cNvPr>
          <p:cNvSpPr/>
          <p:nvPr/>
        </p:nvSpPr>
        <p:spPr>
          <a:xfrm>
            <a:off x="533400" y="4827839"/>
            <a:ext cx="5601375" cy="310919"/>
          </a:xfrm>
          <a:prstGeom prst="rect">
            <a:avLst/>
          </a:prstGeom>
        </p:spPr>
        <p:txBody>
          <a:bodyPr wrap="square">
            <a:spAutoFit/>
          </a:bodyPr>
          <a:lstStyle/>
          <a:p>
            <a:pPr>
              <a:lnSpc>
                <a:spcPct val="110000"/>
              </a:lnSpc>
              <a:spcAft>
                <a:spcPts val="600"/>
              </a:spcAft>
            </a:pPr>
            <a:endParaRPr lang="en-US" sz="1400" dirty="0">
              <a:solidFill>
                <a:schemeClr val="bg2"/>
              </a:solidFill>
            </a:endParaRPr>
          </a:p>
        </p:txBody>
      </p:sp>
      <p:pic>
        <p:nvPicPr>
          <p:cNvPr id="10" name="Picture 9">
            <a:extLst>
              <a:ext uri="{FF2B5EF4-FFF2-40B4-BE49-F238E27FC236}">
                <a16:creationId xmlns:a16="http://schemas.microsoft.com/office/drawing/2014/main" id="{C4DCA685-077A-22FC-7BA8-39873A78D90D}"/>
              </a:ext>
            </a:extLst>
          </p:cNvPr>
          <p:cNvPicPr>
            <a:picLocks noChangeAspect="1"/>
          </p:cNvPicPr>
          <p:nvPr/>
        </p:nvPicPr>
        <p:blipFill>
          <a:blip r:embed="rId4"/>
          <a:stretch>
            <a:fillRect/>
          </a:stretch>
        </p:blipFill>
        <p:spPr>
          <a:xfrm>
            <a:off x="6664057" y="1311178"/>
            <a:ext cx="4238625" cy="2390775"/>
          </a:xfrm>
          <a:prstGeom prst="rect">
            <a:avLst/>
          </a:prstGeom>
        </p:spPr>
      </p:pic>
    </p:spTree>
    <p:extLst>
      <p:ext uri="{BB962C8B-B14F-4D97-AF65-F5344CB8AC3E}">
        <p14:creationId xmlns:p14="http://schemas.microsoft.com/office/powerpoint/2010/main" val="147075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267946-C667-4794-AFCD-F1DCE22FAAC9}"/>
              </a:ext>
            </a:extLst>
          </p:cNvPr>
          <p:cNvSpPr/>
          <p:nvPr/>
        </p:nvSpPr>
        <p:spPr>
          <a:xfrm>
            <a:off x="4659086" y="0"/>
            <a:ext cx="7532914"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8" name="Picture Placeholder 16">
            <a:extLst>
              <a:ext uri="{FF2B5EF4-FFF2-40B4-BE49-F238E27FC236}">
                <a16:creationId xmlns:a16="http://schemas.microsoft.com/office/drawing/2014/main" id="{C139915A-C1DD-4C0B-B6D1-2D1E36F672C7}"/>
              </a:ext>
            </a:extLst>
          </p:cNvPr>
          <p:cNvPicPr>
            <a:picLocks noChangeAspect="1"/>
          </p:cNvPicPr>
          <p:nvPr>
            <p:custDataLst>
              <p:tags r:id="rId3"/>
            </p:custDataLst>
          </p:nvPr>
        </p:nvPicPr>
        <p:blipFill rotWithShape="1">
          <a:blip r:embed="rId5">
            <a:extLst>
              <a:ext uri="{28A0092B-C50C-407E-A947-70E740481C1C}">
                <a14:useLocalDpi xmlns:a14="http://schemas.microsoft.com/office/drawing/2010/main" val="0"/>
              </a:ext>
            </a:extLst>
          </a:blip>
          <a:srcRect/>
          <a:stretch/>
        </p:blipFill>
        <p:spPr>
          <a:xfrm>
            <a:off x="0" y="0"/>
            <a:ext cx="5772150" cy="6858000"/>
          </a:xfrm>
          <a:prstGeom prst="rect">
            <a:avLst/>
          </a:prstGeom>
        </p:spPr>
      </p:pic>
      <p:sp>
        <p:nvSpPr>
          <p:cNvPr id="5" name="Rectangle 4">
            <a:extLst>
              <a:ext uri="{FF2B5EF4-FFF2-40B4-BE49-F238E27FC236}">
                <a16:creationId xmlns:a16="http://schemas.microsoft.com/office/drawing/2014/main" id="{E114C537-522F-4412-A1AF-66B6673EBDF1}"/>
              </a:ext>
            </a:extLst>
          </p:cNvPr>
          <p:cNvSpPr/>
          <p:nvPr/>
        </p:nvSpPr>
        <p:spPr>
          <a:xfrm>
            <a:off x="3795250" y="1938154"/>
            <a:ext cx="5627738" cy="3308919"/>
          </a:xfrm>
          <a:prstGeom prst="rect">
            <a:avLst/>
          </a:prstGeom>
          <a:solidFill>
            <a:schemeClr val="accent2"/>
          </a:solidFill>
          <a:ln>
            <a:noFill/>
          </a:ln>
          <a:effectLst>
            <a:outerShdw blurRad="152400" dist="1143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C6CFEB-0B44-4BDB-8E0E-CBA6B4B740C8}"/>
              </a:ext>
            </a:extLst>
          </p:cNvPr>
          <p:cNvSpPr txBox="1"/>
          <p:nvPr/>
        </p:nvSpPr>
        <p:spPr>
          <a:xfrm>
            <a:off x="3795249" y="2235786"/>
            <a:ext cx="5627739" cy="1015663"/>
          </a:xfrm>
          <a:prstGeom prst="rect">
            <a:avLst/>
          </a:prstGeom>
          <a:noFill/>
        </p:spPr>
        <p:txBody>
          <a:bodyPr wrap="square" rtlCol="0">
            <a:spAutoFit/>
          </a:bodyPr>
          <a:lstStyle/>
          <a:p>
            <a:pPr algn="ctr"/>
            <a:r>
              <a:rPr lang="en-US" sz="6000" b="1" dirty="0">
                <a:solidFill>
                  <a:schemeClr val="bg2"/>
                </a:solidFill>
                <a:latin typeface="+mj-lt"/>
                <a:cs typeface="Poppins SemiBold" panose="00000700000000000000" pitchFamily="2" charset="0"/>
              </a:rPr>
              <a:t>Thank You</a:t>
            </a:r>
          </a:p>
        </p:txBody>
      </p:sp>
      <p:sp>
        <p:nvSpPr>
          <p:cNvPr id="7" name="Graphic 10">
            <a:extLst>
              <a:ext uri="{FF2B5EF4-FFF2-40B4-BE49-F238E27FC236}">
                <a16:creationId xmlns:a16="http://schemas.microsoft.com/office/drawing/2014/main" id="{685A0FB8-2552-4E97-BA3B-3E26212D95F6}"/>
              </a:ext>
            </a:extLst>
          </p:cNvPr>
          <p:cNvSpPr/>
          <p:nvPr/>
        </p:nvSpPr>
        <p:spPr>
          <a:xfrm flipH="1">
            <a:off x="3795249" y="3549081"/>
            <a:ext cx="8378619" cy="1697993"/>
          </a:xfrm>
          <a:prstGeom prst="rect">
            <a:avLst/>
          </a:prstGeom>
          <a:solidFill>
            <a:schemeClr val="accent1">
              <a:lumMod val="75000"/>
            </a:schemeClr>
          </a:solidFill>
          <a:ln w="7192" cap="flat">
            <a:noFill/>
            <a:prstDash val="solid"/>
            <a:miter/>
          </a:ln>
        </p:spPr>
        <p:txBody>
          <a:bodyPr rtlCol="0" anchor="ctr"/>
          <a:lstStyle/>
          <a:p>
            <a:endParaRPr lang="en-US"/>
          </a:p>
        </p:txBody>
      </p:sp>
      <p:grpSp>
        <p:nvGrpSpPr>
          <p:cNvPr id="8" name="Graphic 52" descr="Speaker phone with solid fill">
            <a:extLst>
              <a:ext uri="{FF2B5EF4-FFF2-40B4-BE49-F238E27FC236}">
                <a16:creationId xmlns:a16="http://schemas.microsoft.com/office/drawing/2014/main" id="{ABD76558-21B7-49F0-8590-D5E02C0FF234}"/>
              </a:ext>
            </a:extLst>
          </p:cNvPr>
          <p:cNvGrpSpPr/>
          <p:nvPr/>
        </p:nvGrpSpPr>
        <p:grpSpPr>
          <a:xfrm>
            <a:off x="3906803" y="3973996"/>
            <a:ext cx="876941" cy="914400"/>
            <a:chOff x="5638800" y="2971800"/>
            <a:chExt cx="914400" cy="914400"/>
          </a:xfrm>
          <a:solidFill>
            <a:schemeClr val="bg1"/>
          </a:solidFill>
        </p:grpSpPr>
        <p:sp>
          <p:nvSpPr>
            <p:cNvPr id="9" name="Freeform: Shape 8">
              <a:extLst>
                <a:ext uri="{FF2B5EF4-FFF2-40B4-BE49-F238E27FC236}">
                  <a16:creationId xmlns:a16="http://schemas.microsoft.com/office/drawing/2014/main" id="{EB8C897A-EC3E-4E47-86F8-531C554EE386}"/>
                </a:ext>
              </a:extLst>
            </p:cNvPr>
            <p:cNvSpPr/>
            <p:nvPr/>
          </p:nvSpPr>
          <p:spPr>
            <a:xfrm>
              <a:off x="5850540" y="3214973"/>
              <a:ext cx="148685" cy="148494"/>
            </a:xfrm>
            <a:custGeom>
              <a:avLst/>
              <a:gdLst>
                <a:gd name="connsiteX0" fmla="*/ 140684 w 148685"/>
                <a:gd name="connsiteY0" fmla="*/ 138589 h 148494"/>
                <a:gd name="connsiteX1" fmla="*/ 148685 w 148685"/>
                <a:gd name="connsiteY1" fmla="*/ 118777 h 148494"/>
                <a:gd name="connsiteX2" fmla="*/ 140399 w 148685"/>
                <a:gd name="connsiteY2" fmla="*/ 98774 h 148494"/>
                <a:gd name="connsiteX3" fmla="*/ 50102 w 148685"/>
                <a:gd name="connsiteY3" fmla="*/ 8382 h 148494"/>
                <a:gd name="connsiteX4" fmla="*/ 30004 w 148685"/>
                <a:gd name="connsiteY4" fmla="*/ 0 h 148494"/>
                <a:gd name="connsiteX5" fmla="*/ 10001 w 148685"/>
                <a:gd name="connsiteY5" fmla="*/ 8382 h 148494"/>
                <a:gd name="connsiteX6" fmla="*/ 0 w 148685"/>
                <a:gd name="connsiteY6" fmla="*/ 18478 h 148494"/>
                <a:gd name="connsiteX7" fmla="*/ 130302 w 148685"/>
                <a:gd name="connsiteY7" fmla="*/ 148495 h 1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85" h="148494">
                  <a:moveTo>
                    <a:pt x="140684" y="138589"/>
                  </a:moveTo>
                  <a:cubicBezTo>
                    <a:pt x="145813" y="133268"/>
                    <a:pt x="148681" y="126167"/>
                    <a:pt x="148685" y="118777"/>
                  </a:cubicBezTo>
                  <a:cubicBezTo>
                    <a:pt x="148717" y="111268"/>
                    <a:pt x="145731" y="104061"/>
                    <a:pt x="140399" y="98774"/>
                  </a:cubicBezTo>
                  <a:lnTo>
                    <a:pt x="50102" y="8382"/>
                  </a:lnTo>
                  <a:cubicBezTo>
                    <a:pt x="44771" y="3045"/>
                    <a:pt x="37547" y="31"/>
                    <a:pt x="30004" y="0"/>
                  </a:cubicBezTo>
                  <a:cubicBezTo>
                    <a:pt x="22494" y="57"/>
                    <a:pt x="15309" y="3068"/>
                    <a:pt x="10001" y="8382"/>
                  </a:cubicBezTo>
                  <a:lnTo>
                    <a:pt x="0" y="18478"/>
                  </a:lnTo>
                  <a:lnTo>
                    <a:pt x="130302" y="148495"/>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9E73618-736A-4374-85A8-54728899AC36}"/>
                </a:ext>
              </a:extLst>
            </p:cNvPr>
            <p:cNvSpPr/>
            <p:nvPr/>
          </p:nvSpPr>
          <p:spPr>
            <a:xfrm>
              <a:off x="5786655" y="3253358"/>
              <a:ext cx="485462" cy="485422"/>
            </a:xfrm>
            <a:custGeom>
              <a:avLst/>
              <a:gdLst>
                <a:gd name="connsiteX0" fmla="*/ 335539 w 485462"/>
                <a:gd name="connsiteY0" fmla="*/ 331470 h 485422"/>
                <a:gd name="connsiteX1" fmla="*/ 315603 w 485462"/>
                <a:gd name="connsiteY1" fmla="*/ 331632 h 485422"/>
                <a:gd name="connsiteX2" fmla="*/ 315441 w 485462"/>
                <a:gd name="connsiteY2" fmla="*/ 331470 h 485422"/>
                <a:gd name="connsiteX3" fmla="*/ 153516 w 485462"/>
                <a:gd name="connsiteY3" fmla="*/ 169545 h 485422"/>
                <a:gd name="connsiteX4" fmla="*/ 153516 w 485462"/>
                <a:gd name="connsiteY4" fmla="*/ 149352 h 485422"/>
                <a:gd name="connsiteX5" fmla="*/ 173709 w 485462"/>
                <a:gd name="connsiteY5" fmla="*/ 129731 h 485422"/>
                <a:gd name="connsiteX6" fmla="*/ 43883 w 485462"/>
                <a:gd name="connsiteY6" fmla="*/ 0 h 485422"/>
                <a:gd name="connsiteX7" fmla="*/ 21976 w 485462"/>
                <a:gd name="connsiteY7" fmla="*/ 21622 h 485422"/>
                <a:gd name="connsiteX8" fmla="*/ 163 w 485462"/>
                <a:gd name="connsiteY8" fmla="*/ 68485 h 485422"/>
                <a:gd name="connsiteX9" fmla="*/ 15403 w 485462"/>
                <a:gd name="connsiteY9" fmla="*/ 153543 h 485422"/>
                <a:gd name="connsiteX10" fmla="*/ 54742 w 485462"/>
                <a:gd name="connsiteY10" fmla="*/ 222028 h 485422"/>
                <a:gd name="connsiteX11" fmla="*/ 254767 w 485462"/>
                <a:gd name="connsiteY11" fmla="*/ 428530 h 485422"/>
                <a:gd name="connsiteX12" fmla="*/ 296105 w 485462"/>
                <a:gd name="connsiteY12" fmla="*/ 454724 h 485422"/>
                <a:gd name="connsiteX13" fmla="*/ 400880 w 485462"/>
                <a:gd name="connsiteY13" fmla="*/ 485204 h 485422"/>
                <a:gd name="connsiteX14" fmla="*/ 467555 w 485462"/>
                <a:gd name="connsiteY14" fmla="*/ 459010 h 485422"/>
                <a:gd name="connsiteX15" fmla="*/ 485462 w 485462"/>
                <a:gd name="connsiteY15" fmla="*/ 441103 h 485422"/>
                <a:gd name="connsiteX16" fmla="*/ 355160 w 485462"/>
                <a:gd name="connsiteY16" fmla="*/ 311277 h 48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462" h="485422">
                  <a:moveTo>
                    <a:pt x="335539" y="331470"/>
                  </a:moveTo>
                  <a:cubicBezTo>
                    <a:pt x="330078" y="337020"/>
                    <a:pt x="321153" y="337093"/>
                    <a:pt x="315603" y="331632"/>
                  </a:cubicBezTo>
                  <a:cubicBezTo>
                    <a:pt x="315549" y="331579"/>
                    <a:pt x="315494" y="331524"/>
                    <a:pt x="315441" y="331470"/>
                  </a:cubicBezTo>
                  <a:lnTo>
                    <a:pt x="153516" y="169545"/>
                  </a:lnTo>
                  <a:cubicBezTo>
                    <a:pt x="147945" y="163967"/>
                    <a:pt x="147945" y="154930"/>
                    <a:pt x="153516" y="149352"/>
                  </a:cubicBezTo>
                  <a:lnTo>
                    <a:pt x="173709" y="129731"/>
                  </a:lnTo>
                  <a:lnTo>
                    <a:pt x="43883" y="0"/>
                  </a:lnTo>
                  <a:cubicBezTo>
                    <a:pt x="35501" y="8382"/>
                    <a:pt x="27310" y="16573"/>
                    <a:pt x="21976" y="21622"/>
                  </a:cubicBezTo>
                  <a:cubicBezTo>
                    <a:pt x="8912" y="33830"/>
                    <a:pt x="1093" y="50629"/>
                    <a:pt x="163" y="68485"/>
                  </a:cubicBezTo>
                  <a:cubicBezTo>
                    <a:pt x="-1015" y="97609"/>
                    <a:pt x="4187" y="126640"/>
                    <a:pt x="15403" y="153543"/>
                  </a:cubicBezTo>
                  <a:cubicBezTo>
                    <a:pt x="26152" y="177651"/>
                    <a:pt x="39332" y="200597"/>
                    <a:pt x="54742" y="222028"/>
                  </a:cubicBezTo>
                  <a:cubicBezTo>
                    <a:pt x="108332" y="302430"/>
                    <a:pt x="176112" y="372405"/>
                    <a:pt x="254767" y="428530"/>
                  </a:cubicBezTo>
                  <a:cubicBezTo>
                    <a:pt x="267899" y="438243"/>
                    <a:pt x="281714" y="446997"/>
                    <a:pt x="296105" y="454724"/>
                  </a:cubicBezTo>
                  <a:cubicBezTo>
                    <a:pt x="328629" y="471817"/>
                    <a:pt x="364262" y="482183"/>
                    <a:pt x="400880" y="485204"/>
                  </a:cubicBezTo>
                  <a:cubicBezTo>
                    <a:pt x="425926" y="487026"/>
                    <a:pt x="450447" y="477392"/>
                    <a:pt x="467555" y="459010"/>
                  </a:cubicBezTo>
                  <a:lnTo>
                    <a:pt x="485462" y="441103"/>
                  </a:lnTo>
                  <a:lnTo>
                    <a:pt x="355160" y="311277"/>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6CF9751-ECBC-472D-92F8-798B7EC610CA}"/>
                </a:ext>
              </a:extLst>
            </p:cNvPr>
            <p:cNvSpPr/>
            <p:nvPr/>
          </p:nvSpPr>
          <p:spPr>
            <a:xfrm>
              <a:off x="6162008" y="3525512"/>
              <a:ext cx="148279" cy="149041"/>
            </a:xfrm>
            <a:custGeom>
              <a:avLst/>
              <a:gdLst>
                <a:gd name="connsiteX0" fmla="*/ 140017 w 148279"/>
                <a:gd name="connsiteY0" fmla="*/ 98845 h 149041"/>
                <a:gd name="connsiteX1" fmla="*/ 49721 w 148279"/>
                <a:gd name="connsiteY1" fmla="*/ 8262 h 149041"/>
                <a:gd name="connsiteX2" fmla="*/ 9525 w 148279"/>
                <a:gd name="connsiteY2" fmla="*/ 8262 h 149041"/>
                <a:gd name="connsiteX3" fmla="*/ 0 w 148279"/>
                <a:gd name="connsiteY3" fmla="*/ 18549 h 149041"/>
                <a:gd name="connsiteX4" fmla="*/ 129921 w 148279"/>
                <a:gd name="connsiteY4" fmla="*/ 149042 h 149041"/>
                <a:gd name="connsiteX5" fmla="*/ 140017 w 148279"/>
                <a:gd name="connsiteY5" fmla="*/ 139517 h 149041"/>
                <a:gd name="connsiteX6" fmla="*/ 140017 w 148279"/>
                <a:gd name="connsiteY6" fmla="*/ 99321 h 1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279" h="149041">
                  <a:moveTo>
                    <a:pt x="140017" y="98845"/>
                  </a:moveTo>
                  <a:lnTo>
                    <a:pt x="49721" y="8262"/>
                  </a:lnTo>
                  <a:cubicBezTo>
                    <a:pt x="38587" y="-2754"/>
                    <a:pt x="20659" y="-2754"/>
                    <a:pt x="9525" y="8262"/>
                  </a:cubicBezTo>
                  <a:lnTo>
                    <a:pt x="0" y="18549"/>
                  </a:lnTo>
                  <a:lnTo>
                    <a:pt x="129921" y="149042"/>
                  </a:lnTo>
                  <a:lnTo>
                    <a:pt x="140017" y="139517"/>
                  </a:lnTo>
                  <a:cubicBezTo>
                    <a:pt x="151034" y="128383"/>
                    <a:pt x="151034" y="110455"/>
                    <a:pt x="140017" y="99321"/>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6683C2-4A16-4165-B6D9-D56109C3F5ED}"/>
                </a:ext>
              </a:extLst>
            </p:cNvPr>
            <p:cNvSpPr/>
            <p:nvPr/>
          </p:nvSpPr>
          <p:spPr>
            <a:xfrm>
              <a:off x="6096000" y="3296412"/>
              <a:ext cx="134683" cy="151637"/>
            </a:xfrm>
            <a:custGeom>
              <a:avLst/>
              <a:gdLst>
                <a:gd name="connsiteX0" fmla="*/ 134684 w 134683"/>
                <a:gd name="connsiteY0" fmla="*/ 151638 h 151637"/>
                <a:gd name="connsiteX1" fmla="*/ 96583 w 134683"/>
                <a:gd name="connsiteY1" fmla="*/ 151638 h 151637"/>
                <a:gd name="connsiteX2" fmla="*/ 0 w 134683"/>
                <a:gd name="connsiteY2" fmla="*/ 38862 h 151637"/>
                <a:gd name="connsiteX3" fmla="*/ 0 w 134683"/>
                <a:gd name="connsiteY3" fmla="*/ 0 h 151637"/>
                <a:gd name="connsiteX4" fmla="*/ 134684 w 134683"/>
                <a:gd name="connsiteY4" fmla="*/ 151638 h 15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83" h="151637">
                  <a:moveTo>
                    <a:pt x="134684" y="151638"/>
                  </a:moveTo>
                  <a:lnTo>
                    <a:pt x="96583" y="151638"/>
                  </a:lnTo>
                  <a:cubicBezTo>
                    <a:pt x="92453" y="96995"/>
                    <a:pt x="53357" y="51345"/>
                    <a:pt x="0" y="38862"/>
                  </a:cubicBezTo>
                  <a:lnTo>
                    <a:pt x="0" y="0"/>
                  </a:lnTo>
                  <a:cubicBezTo>
                    <a:pt x="74546" y="13342"/>
                    <a:pt x="130232" y="76038"/>
                    <a:pt x="134684" y="1516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BCE05-93E8-4F05-9A09-FB866DDB0570}"/>
                </a:ext>
              </a:extLst>
            </p:cNvPr>
            <p:cNvSpPr/>
            <p:nvPr/>
          </p:nvSpPr>
          <p:spPr>
            <a:xfrm>
              <a:off x="6096000" y="3203257"/>
              <a:ext cx="225742" cy="244792"/>
            </a:xfrm>
            <a:custGeom>
              <a:avLst/>
              <a:gdLst>
                <a:gd name="connsiteX0" fmla="*/ 225742 w 225742"/>
                <a:gd name="connsiteY0" fmla="*/ 225743 h 244792"/>
                <a:gd name="connsiteX1" fmla="*/ 224885 w 225742"/>
                <a:gd name="connsiteY1" fmla="*/ 244793 h 244792"/>
                <a:gd name="connsiteX2" fmla="*/ 186785 w 225742"/>
                <a:gd name="connsiteY2" fmla="*/ 244793 h 244792"/>
                <a:gd name="connsiteX3" fmla="*/ 187738 w 225742"/>
                <a:gd name="connsiteY3" fmla="*/ 225743 h 244792"/>
                <a:gd name="connsiteX4" fmla="*/ 0 w 225742"/>
                <a:gd name="connsiteY4" fmla="*/ 38100 h 244792"/>
                <a:gd name="connsiteX5" fmla="*/ 0 w 225742"/>
                <a:gd name="connsiteY5" fmla="*/ 0 h 244792"/>
                <a:gd name="connsiteX6" fmla="*/ 225742 w 225742"/>
                <a:gd name="connsiteY6" fmla="*/ 225743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42" h="244792">
                  <a:moveTo>
                    <a:pt x="225742" y="225743"/>
                  </a:moveTo>
                  <a:cubicBezTo>
                    <a:pt x="225742" y="232124"/>
                    <a:pt x="225742" y="238506"/>
                    <a:pt x="224885" y="244793"/>
                  </a:cubicBezTo>
                  <a:lnTo>
                    <a:pt x="186785" y="244793"/>
                  </a:lnTo>
                  <a:cubicBezTo>
                    <a:pt x="187440" y="238464"/>
                    <a:pt x="187758" y="232105"/>
                    <a:pt x="187738" y="225743"/>
                  </a:cubicBezTo>
                  <a:cubicBezTo>
                    <a:pt x="187581" y="122138"/>
                    <a:pt x="103604" y="38205"/>
                    <a:pt x="0" y="38100"/>
                  </a:cubicBezTo>
                  <a:lnTo>
                    <a:pt x="0" y="0"/>
                  </a:lnTo>
                  <a:cubicBezTo>
                    <a:pt x="124631" y="105"/>
                    <a:pt x="225638" y="101112"/>
                    <a:pt x="225742" y="225743"/>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07D6346-CB7B-4869-A57E-F940F7CAEBED}"/>
                </a:ext>
              </a:extLst>
            </p:cNvPr>
            <p:cNvSpPr/>
            <p:nvPr/>
          </p:nvSpPr>
          <p:spPr>
            <a:xfrm>
              <a:off x="6096000" y="3114675"/>
              <a:ext cx="323850" cy="333375"/>
            </a:xfrm>
            <a:custGeom>
              <a:avLst/>
              <a:gdLst>
                <a:gd name="connsiteX0" fmla="*/ 323850 w 323850"/>
                <a:gd name="connsiteY0" fmla="*/ 314325 h 333375"/>
                <a:gd name="connsiteX1" fmla="*/ 323183 w 323850"/>
                <a:gd name="connsiteY1" fmla="*/ 333375 h 333375"/>
                <a:gd name="connsiteX2" fmla="*/ 285083 w 323850"/>
                <a:gd name="connsiteY2" fmla="*/ 333375 h 333375"/>
                <a:gd name="connsiteX3" fmla="*/ 285845 w 323850"/>
                <a:gd name="connsiteY3" fmla="*/ 314325 h 333375"/>
                <a:gd name="connsiteX4" fmla="*/ 9620 w 323850"/>
                <a:gd name="connsiteY4" fmla="*/ 38100 h 333375"/>
                <a:gd name="connsiteX5" fmla="*/ 9525 w 323850"/>
                <a:gd name="connsiteY5" fmla="*/ 38100 h 333375"/>
                <a:gd name="connsiteX6" fmla="*/ 0 w 323850"/>
                <a:gd name="connsiteY6" fmla="*/ 38100 h 333375"/>
                <a:gd name="connsiteX7" fmla="*/ 0 w 323850"/>
                <a:gd name="connsiteY7" fmla="*/ 0 h 333375"/>
                <a:gd name="connsiteX8" fmla="*/ 9525 w 323850"/>
                <a:gd name="connsiteY8" fmla="*/ 0 h 333375"/>
                <a:gd name="connsiteX9" fmla="*/ 323850 w 323850"/>
                <a:gd name="connsiteY9" fmla="*/ 31432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33375">
                  <a:moveTo>
                    <a:pt x="323850" y="314325"/>
                  </a:moveTo>
                  <a:cubicBezTo>
                    <a:pt x="323850" y="320707"/>
                    <a:pt x="323850" y="327089"/>
                    <a:pt x="323183" y="333375"/>
                  </a:cubicBezTo>
                  <a:lnTo>
                    <a:pt x="285083" y="333375"/>
                  </a:lnTo>
                  <a:cubicBezTo>
                    <a:pt x="285083" y="327089"/>
                    <a:pt x="285845" y="320707"/>
                    <a:pt x="285845" y="314325"/>
                  </a:cubicBezTo>
                  <a:cubicBezTo>
                    <a:pt x="285845" y="161770"/>
                    <a:pt x="162176" y="38100"/>
                    <a:pt x="9620" y="38100"/>
                  </a:cubicBezTo>
                  <a:cubicBezTo>
                    <a:pt x="9589" y="38100"/>
                    <a:pt x="9556" y="38100"/>
                    <a:pt x="9525" y="38100"/>
                  </a:cubicBezTo>
                  <a:cubicBezTo>
                    <a:pt x="6286" y="38100"/>
                    <a:pt x="3143" y="38100"/>
                    <a:pt x="0" y="38100"/>
                  </a:cubicBezTo>
                  <a:lnTo>
                    <a:pt x="0" y="0"/>
                  </a:lnTo>
                  <a:lnTo>
                    <a:pt x="9525" y="0"/>
                  </a:lnTo>
                  <a:cubicBezTo>
                    <a:pt x="183122" y="0"/>
                    <a:pt x="323850" y="140728"/>
                    <a:pt x="323850" y="314325"/>
                  </a:cubicBezTo>
                  <a:close/>
                </a:path>
              </a:pathLst>
            </a:custGeom>
            <a:grp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4FB28B-4E1A-47A4-8ECA-2099AC91C61C}"/>
              </a:ext>
            </a:extLst>
          </p:cNvPr>
          <p:cNvSpPr txBox="1"/>
          <p:nvPr/>
        </p:nvSpPr>
        <p:spPr>
          <a:xfrm>
            <a:off x="5200722" y="3671367"/>
            <a:ext cx="4096287" cy="1397755"/>
          </a:xfrm>
          <a:prstGeom prst="rect">
            <a:avLst/>
          </a:prstGeom>
          <a:noFill/>
        </p:spPr>
        <p:txBody>
          <a:bodyPr wrap="square">
            <a:spAutoFit/>
          </a:bodyPr>
          <a:lstStyle/>
          <a:p>
            <a:pPr>
              <a:lnSpc>
                <a:spcPct val="150000"/>
              </a:lnSpc>
              <a:buClr>
                <a:srgbClr val="5C1993"/>
              </a:buClr>
              <a:defRPr/>
            </a:pPr>
            <a:r>
              <a:rPr lang="en-US" sz="1600" b="1" dirty="0">
                <a:solidFill>
                  <a:schemeClr val="bg2"/>
                </a:solidFill>
              </a:rPr>
              <a:t>Shailesh Rangani</a:t>
            </a:r>
          </a:p>
          <a:p>
            <a:pPr>
              <a:lnSpc>
                <a:spcPct val="150000"/>
              </a:lnSpc>
              <a:buClr>
                <a:srgbClr val="5C1993"/>
              </a:buClr>
              <a:defRPr/>
            </a:pPr>
            <a:r>
              <a:rPr lang="en-US" sz="1400" dirty="0">
                <a:solidFill>
                  <a:schemeClr val="bg2"/>
                </a:solidFill>
              </a:rPr>
              <a:t>Director &amp; Global Practice Lead : PostgreSQL Services</a:t>
            </a:r>
          </a:p>
          <a:p>
            <a:pPr>
              <a:lnSpc>
                <a:spcPct val="150000"/>
              </a:lnSpc>
              <a:buClr>
                <a:srgbClr val="5C1993"/>
              </a:buClr>
              <a:defRPr/>
            </a:pPr>
            <a:r>
              <a:rPr lang="en-US" sz="1400" dirty="0">
                <a:solidFill>
                  <a:schemeClr val="bg2"/>
                </a:solidFill>
                <a:hlinkClick r:id="rId6">
                  <a:extLst>
                    <a:ext uri="{A12FA001-AC4F-418D-AE19-62706E023703}">
                      <ahyp:hlinkClr xmlns:ahyp="http://schemas.microsoft.com/office/drawing/2018/hyperlinkcolor" val="tx"/>
                    </a:ext>
                  </a:extLst>
                </a:hlinkClick>
              </a:rPr>
              <a:t>shailesh.rangani@datavail.com</a:t>
            </a:r>
            <a:endParaRPr lang="en-US" sz="1400" dirty="0">
              <a:solidFill>
                <a:schemeClr val="bg2"/>
              </a:solidFill>
            </a:endParaRPr>
          </a:p>
          <a:p>
            <a:pPr>
              <a:lnSpc>
                <a:spcPct val="150000"/>
              </a:lnSpc>
              <a:buClr>
                <a:srgbClr val="5C1993"/>
              </a:buClr>
              <a:defRPr/>
            </a:pPr>
            <a:r>
              <a:rPr lang="en-US" sz="1400" dirty="0">
                <a:solidFill>
                  <a:schemeClr val="bg2"/>
                </a:solidFill>
              </a:rPr>
              <a:t>+1 866-623-4956</a:t>
            </a:r>
          </a:p>
        </p:txBody>
      </p:sp>
      <p:pic>
        <p:nvPicPr>
          <p:cNvPr id="16" name="Picture 15">
            <a:extLst>
              <a:ext uri="{FF2B5EF4-FFF2-40B4-BE49-F238E27FC236}">
                <a16:creationId xmlns:a16="http://schemas.microsoft.com/office/drawing/2014/main" id="{8502B3D1-A9B7-4A88-8219-69A01A1C22C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670666" y="5976015"/>
            <a:ext cx="2158556" cy="549024"/>
          </a:xfrm>
          <a:prstGeom prst="rect">
            <a:avLst/>
          </a:prstGeom>
        </p:spPr>
      </p:pic>
    </p:spTree>
    <p:custDataLst>
      <p:custData r:id="rId1"/>
      <p:custData r:id="rId2"/>
    </p:custDataLst>
    <p:extLst>
      <p:ext uri="{BB962C8B-B14F-4D97-AF65-F5344CB8AC3E}">
        <p14:creationId xmlns:p14="http://schemas.microsoft.com/office/powerpoint/2010/main" val="19659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42D3-F53D-C431-D61C-AD4D3C1DEB58}"/>
              </a:ext>
            </a:extLst>
          </p:cNvPr>
          <p:cNvSpPr>
            <a:spLocks noGrp="1"/>
          </p:cNvSpPr>
          <p:nvPr>
            <p:ph type="title"/>
          </p:nvPr>
        </p:nvSpPr>
        <p:spPr/>
        <p:txBody>
          <a:bodyPr/>
          <a:lstStyle/>
          <a:p>
            <a:r>
              <a:rPr lang="en-US" dirty="0"/>
              <a:t>A Typical Database Migration Lifecycle</a:t>
            </a:r>
          </a:p>
        </p:txBody>
      </p:sp>
      <p:grpSp>
        <p:nvGrpSpPr>
          <p:cNvPr id="44" name="Group 43">
            <a:extLst>
              <a:ext uri="{FF2B5EF4-FFF2-40B4-BE49-F238E27FC236}">
                <a16:creationId xmlns:a16="http://schemas.microsoft.com/office/drawing/2014/main" id="{ACF5FC63-CDFB-2B20-7D45-F9D3FE5E61AB}"/>
              </a:ext>
            </a:extLst>
          </p:cNvPr>
          <p:cNvGrpSpPr/>
          <p:nvPr/>
        </p:nvGrpSpPr>
        <p:grpSpPr>
          <a:xfrm>
            <a:off x="777241" y="994410"/>
            <a:ext cx="10393650" cy="5355610"/>
            <a:chOff x="1382149" y="1550093"/>
            <a:chExt cx="11575301" cy="5964487"/>
          </a:xfrm>
        </p:grpSpPr>
        <p:sp>
          <p:nvSpPr>
            <p:cNvPr id="45" name="Oval 44">
              <a:extLst>
                <a:ext uri="{FF2B5EF4-FFF2-40B4-BE49-F238E27FC236}">
                  <a16:creationId xmlns:a16="http://schemas.microsoft.com/office/drawing/2014/main" id="{F988FBDE-C8BE-A543-E44C-75DE53A5E8F2}"/>
                </a:ext>
              </a:extLst>
            </p:cNvPr>
            <p:cNvSpPr/>
            <p:nvPr/>
          </p:nvSpPr>
          <p:spPr>
            <a:xfrm>
              <a:off x="5360241" y="2493846"/>
              <a:ext cx="3785616" cy="3785616"/>
            </a:xfrm>
            <a:prstGeom prst="ellips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Arc 45">
              <a:extLst>
                <a:ext uri="{FF2B5EF4-FFF2-40B4-BE49-F238E27FC236}">
                  <a16:creationId xmlns:a16="http://schemas.microsoft.com/office/drawing/2014/main" id="{EF8548D7-7EC0-8BE4-A25B-E014B5122AD9}"/>
                </a:ext>
              </a:extLst>
            </p:cNvPr>
            <p:cNvSpPr/>
            <p:nvPr/>
          </p:nvSpPr>
          <p:spPr>
            <a:xfrm>
              <a:off x="5348646" y="2469132"/>
              <a:ext cx="3785616" cy="3785616"/>
            </a:xfrm>
            <a:prstGeom prst="arc">
              <a:avLst>
                <a:gd name="adj1" fmla="val 12907862"/>
                <a:gd name="adj2" fmla="val 19165970"/>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5701C2B3-ECA7-7F1D-EA7E-1B9D59F042C2}"/>
                </a:ext>
              </a:extLst>
            </p:cNvPr>
            <p:cNvSpPr/>
            <p:nvPr/>
          </p:nvSpPr>
          <p:spPr>
            <a:xfrm>
              <a:off x="4716203" y="3198651"/>
              <a:ext cx="1607124" cy="1607124"/>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Arc 47">
              <a:extLst>
                <a:ext uri="{FF2B5EF4-FFF2-40B4-BE49-F238E27FC236}">
                  <a16:creationId xmlns:a16="http://schemas.microsoft.com/office/drawing/2014/main" id="{268637FF-3AB5-8937-2763-EDCEBD6A70D8}"/>
                </a:ext>
              </a:extLst>
            </p:cNvPr>
            <p:cNvSpPr/>
            <p:nvPr/>
          </p:nvSpPr>
          <p:spPr>
            <a:xfrm>
              <a:off x="5347851" y="2469132"/>
              <a:ext cx="3785616" cy="3785616"/>
            </a:xfrm>
            <a:prstGeom prst="arc">
              <a:avLst>
                <a:gd name="adj1" fmla="val 530942"/>
                <a:gd name="adj2" fmla="val 3626496"/>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 name="Arc 48">
              <a:extLst>
                <a:ext uri="{FF2B5EF4-FFF2-40B4-BE49-F238E27FC236}">
                  <a16:creationId xmlns:a16="http://schemas.microsoft.com/office/drawing/2014/main" id="{93B573EA-DFEA-EBD9-26C5-AF6B40BE9192}"/>
                </a:ext>
              </a:extLst>
            </p:cNvPr>
            <p:cNvSpPr/>
            <p:nvPr/>
          </p:nvSpPr>
          <p:spPr>
            <a:xfrm>
              <a:off x="5372964" y="2469132"/>
              <a:ext cx="3785616" cy="3785616"/>
            </a:xfrm>
            <a:prstGeom prst="arc">
              <a:avLst>
                <a:gd name="adj1" fmla="val 6688766"/>
                <a:gd name="adj2" fmla="val 9784423"/>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50" name="Picture 49" descr="A close up of a sign&#10;&#10;Description automatically generated">
              <a:extLst>
                <a:ext uri="{FF2B5EF4-FFF2-40B4-BE49-F238E27FC236}">
                  <a16:creationId xmlns:a16="http://schemas.microsoft.com/office/drawing/2014/main" id="{004C4CB0-D763-706E-34D0-75D56678F8C3}"/>
                </a:ext>
              </a:extLst>
            </p:cNvPr>
            <p:cNvPicPr>
              <a:picLocks noChangeAspect="1"/>
            </p:cNvPicPr>
            <p:nvPr/>
          </p:nvPicPr>
          <p:blipFill>
            <a:blip r:embed="rId3"/>
            <a:stretch>
              <a:fillRect/>
            </a:stretch>
          </p:blipFill>
          <p:spPr>
            <a:xfrm>
              <a:off x="5101046" y="3590733"/>
              <a:ext cx="822960" cy="822960"/>
            </a:xfrm>
            <a:prstGeom prst="rect">
              <a:avLst/>
            </a:prstGeom>
          </p:spPr>
        </p:pic>
        <p:pic>
          <p:nvPicPr>
            <p:cNvPr id="51" name="Picture 50" descr="A sign lit up at night&#10;&#10;Description automatically generated">
              <a:extLst>
                <a:ext uri="{FF2B5EF4-FFF2-40B4-BE49-F238E27FC236}">
                  <a16:creationId xmlns:a16="http://schemas.microsoft.com/office/drawing/2014/main" id="{E985A97D-B28A-5B65-10E9-EA92773E8A7E}"/>
                </a:ext>
              </a:extLst>
            </p:cNvPr>
            <p:cNvPicPr>
              <a:picLocks noChangeAspect="1"/>
            </p:cNvPicPr>
            <p:nvPr/>
          </p:nvPicPr>
          <p:blipFill>
            <a:blip r:embed="rId4"/>
            <a:stretch>
              <a:fillRect/>
            </a:stretch>
          </p:blipFill>
          <p:spPr>
            <a:xfrm>
              <a:off x="1761248" y="1550093"/>
              <a:ext cx="976690" cy="1014345"/>
            </a:xfrm>
            <a:prstGeom prst="rect">
              <a:avLst/>
            </a:prstGeom>
          </p:spPr>
        </p:pic>
        <p:sp>
          <p:nvSpPr>
            <p:cNvPr id="52" name="Freeform 10">
              <a:extLst>
                <a:ext uri="{FF2B5EF4-FFF2-40B4-BE49-F238E27FC236}">
                  <a16:creationId xmlns:a16="http://schemas.microsoft.com/office/drawing/2014/main" id="{0D74F5DC-36B5-3CE4-3A15-1D6E1CA8F831}"/>
                </a:ext>
              </a:extLst>
            </p:cNvPr>
            <p:cNvSpPr/>
            <p:nvPr/>
          </p:nvSpPr>
          <p:spPr>
            <a:xfrm>
              <a:off x="9968404" y="3708406"/>
              <a:ext cx="1894787" cy="587615"/>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defTabSz="1564640">
                <a:lnSpc>
                  <a:spcPct val="90000"/>
                </a:lnSpc>
                <a:spcBef>
                  <a:spcPct val="0"/>
                </a:spcBef>
                <a:spcAft>
                  <a:spcPct val="35000"/>
                </a:spcAft>
              </a:pPr>
              <a:r>
                <a:rPr lang="en-US" sz="2800" dirty="0">
                  <a:solidFill>
                    <a:schemeClr val="tx1"/>
                  </a:solidFill>
                </a:rPr>
                <a:t>Data migration</a:t>
              </a:r>
            </a:p>
          </p:txBody>
        </p:sp>
        <p:sp>
          <p:nvSpPr>
            <p:cNvPr id="53" name="Freeform 12">
              <a:extLst>
                <a:ext uri="{FF2B5EF4-FFF2-40B4-BE49-F238E27FC236}">
                  <a16:creationId xmlns:a16="http://schemas.microsoft.com/office/drawing/2014/main" id="{61B1F66C-D16E-2FC6-8837-BEA6A7ABBE20}"/>
                </a:ext>
              </a:extLst>
            </p:cNvPr>
            <p:cNvSpPr/>
            <p:nvPr/>
          </p:nvSpPr>
          <p:spPr>
            <a:xfrm>
              <a:off x="5656491" y="7002109"/>
              <a:ext cx="3210587" cy="512471"/>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algn="ctr" defTabSz="1564640">
                <a:lnSpc>
                  <a:spcPct val="90000"/>
                </a:lnSpc>
                <a:spcBef>
                  <a:spcPct val="0"/>
                </a:spcBef>
                <a:spcAft>
                  <a:spcPct val="35000"/>
                </a:spcAft>
              </a:pPr>
              <a:r>
                <a:rPr lang="en-US" sz="2800" dirty="0">
                  <a:solidFill>
                    <a:schemeClr val="tx1"/>
                  </a:solidFill>
                </a:rPr>
                <a:t>Application code</a:t>
              </a:r>
            </a:p>
          </p:txBody>
        </p:sp>
        <p:sp>
          <p:nvSpPr>
            <p:cNvPr id="54" name="Freeform 14">
              <a:extLst>
                <a:ext uri="{FF2B5EF4-FFF2-40B4-BE49-F238E27FC236}">
                  <a16:creationId xmlns:a16="http://schemas.microsoft.com/office/drawing/2014/main" id="{60AED50C-C61E-5B8F-5F0B-004F8215AC27}"/>
                </a:ext>
              </a:extLst>
            </p:cNvPr>
            <p:cNvSpPr/>
            <p:nvPr/>
          </p:nvSpPr>
          <p:spPr>
            <a:xfrm>
              <a:off x="2733281" y="3639728"/>
              <a:ext cx="1734889" cy="724970"/>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algn="r" defTabSz="1564640">
                <a:lnSpc>
                  <a:spcPct val="90000"/>
                </a:lnSpc>
                <a:spcBef>
                  <a:spcPct val="0"/>
                </a:spcBef>
                <a:spcAft>
                  <a:spcPct val="35000"/>
                </a:spcAft>
              </a:pPr>
              <a:r>
                <a:rPr lang="en-US" sz="2800" dirty="0">
                  <a:solidFill>
                    <a:schemeClr val="tx1"/>
                  </a:solidFill>
                </a:rPr>
                <a:t>Schema objects</a:t>
              </a:r>
            </a:p>
          </p:txBody>
        </p:sp>
        <p:sp>
          <p:nvSpPr>
            <p:cNvPr id="55" name="Freeform 18">
              <a:extLst>
                <a:ext uri="{FF2B5EF4-FFF2-40B4-BE49-F238E27FC236}">
                  <a16:creationId xmlns:a16="http://schemas.microsoft.com/office/drawing/2014/main" id="{153DDAF1-9EBC-A867-76D3-D28B09C65DC1}"/>
                </a:ext>
              </a:extLst>
            </p:cNvPr>
            <p:cNvSpPr/>
            <p:nvPr/>
          </p:nvSpPr>
          <p:spPr>
            <a:xfrm>
              <a:off x="11062663" y="5741715"/>
              <a:ext cx="1894787" cy="719716"/>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a:solidFill>
              <a:schemeClr val="accent2"/>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algn="ctr" defTabSz="1564640">
                <a:lnSpc>
                  <a:spcPct val="90000"/>
                </a:lnSpc>
                <a:spcBef>
                  <a:spcPct val="0"/>
                </a:spcBef>
                <a:spcAft>
                  <a:spcPct val="35000"/>
                </a:spcAft>
              </a:pPr>
              <a:r>
                <a:rPr lang="en-US" sz="2800" dirty="0">
                  <a:solidFill>
                    <a:schemeClr val="bg1"/>
                  </a:solidFill>
                </a:rPr>
                <a:t>Cutover</a:t>
              </a:r>
            </a:p>
          </p:txBody>
        </p:sp>
        <p:sp>
          <p:nvSpPr>
            <p:cNvPr id="56" name="Freeform 19">
              <a:extLst>
                <a:ext uri="{FF2B5EF4-FFF2-40B4-BE49-F238E27FC236}">
                  <a16:creationId xmlns:a16="http://schemas.microsoft.com/office/drawing/2014/main" id="{2D0CA7A1-D42E-E132-50E4-192211134B2D}"/>
                </a:ext>
              </a:extLst>
            </p:cNvPr>
            <p:cNvSpPr/>
            <p:nvPr/>
          </p:nvSpPr>
          <p:spPr>
            <a:xfrm>
              <a:off x="1382149" y="2709741"/>
              <a:ext cx="1734889" cy="549856"/>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algn="ctr" defTabSz="1564640">
                <a:lnSpc>
                  <a:spcPct val="90000"/>
                </a:lnSpc>
                <a:spcBef>
                  <a:spcPct val="0"/>
                </a:spcBef>
                <a:spcAft>
                  <a:spcPct val="35000"/>
                </a:spcAft>
              </a:pPr>
              <a:r>
                <a:rPr lang="en-US" sz="2800" dirty="0">
                  <a:solidFill>
                    <a:schemeClr val="tx1"/>
                  </a:solidFill>
                </a:rPr>
                <a:t>Analysis</a:t>
              </a:r>
            </a:p>
          </p:txBody>
        </p:sp>
        <p:sp>
          <p:nvSpPr>
            <p:cNvPr id="57" name="Freeform 20">
              <a:extLst>
                <a:ext uri="{FF2B5EF4-FFF2-40B4-BE49-F238E27FC236}">
                  <a16:creationId xmlns:a16="http://schemas.microsoft.com/office/drawing/2014/main" id="{32AFDAC3-CFFD-222D-024B-E4715B23D227}"/>
                </a:ext>
              </a:extLst>
            </p:cNvPr>
            <p:cNvSpPr/>
            <p:nvPr/>
          </p:nvSpPr>
          <p:spPr>
            <a:xfrm>
              <a:off x="6206858" y="3903708"/>
              <a:ext cx="2176356" cy="607012"/>
            </a:xfrm>
            <a:custGeom>
              <a:avLst/>
              <a:gdLst>
                <a:gd name="connsiteX0" fmla="*/ 0 w 1532929"/>
                <a:gd name="connsiteY0" fmla="*/ 0 h 1532929"/>
                <a:gd name="connsiteX1" fmla="*/ 1532929 w 1532929"/>
                <a:gd name="connsiteY1" fmla="*/ 0 h 1532929"/>
                <a:gd name="connsiteX2" fmla="*/ 1532929 w 1532929"/>
                <a:gd name="connsiteY2" fmla="*/ 1532929 h 1532929"/>
                <a:gd name="connsiteX3" fmla="*/ 0 w 1532929"/>
                <a:gd name="connsiteY3" fmla="*/ 1532929 h 1532929"/>
                <a:gd name="connsiteX4" fmla="*/ 0 w 1532929"/>
                <a:gd name="connsiteY4" fmla="*/ 0 h 1532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29" h="1532929">
                  <a:moveTo>
                    <a:pt x="0" y="0"/>
                  </a:moveTo>
                  <a:lnTo>
                    <a:pt x="1532929" y="0"/>
                  </a:lnTo>
                  <a:lnTo>
                    <a:pt x="1532929" y="1532929"/>
                  </a:lnTo>
                  <a:lnTo>
                    <a:pt x="0" y="15329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704" tIns="44704" rIns="44704" bIns="44704" numCol="1" spcCol="1270" anchor="ctr" anchorCtr="0">
              <a:noAutofit/>
            </a:bodyPr>
            <a:lstStyle/>
            <a:p>
              <a:pPr algn="ctr" defTabSz="1564640">
                <a:lnSpc>
                  <a:spcPct val="90000"/>
                </a:lnSpc>
                <a:spcBef>
                  <a:spcPct val="0"/>
                </a:spcBef>
                <a:spcAft>
                  <a:spcPct val="35000"/>
                </a:spcAft>
              </a:pPr>
              <a:r>
                <a:rPr lang="en-US" sz="3600" b="1" dirty="0">
                  <a:solidFill>
                    <a:schemeClr val="tx1"/>
                  </a:solidFill>
                  <a:ea typeface="Amazon Ember" panose="020B0603020204020204" pitchFamily="34" charset="0"/>
                  <a:cs typeface="Amazon Ember" panose="020B0603020204020204" pitchFamily="34" charset="0"/>
                </a:rPr>
                <a:t>Testing</a:t>
              </a:r>
            </a:p>
          </p:txBody>
        </p:sp>
        <p:cxnSp>
          <p:nvCxnSpPr>
            <p:cNvPr id="58" name="Straight Arrow Connector 57">
              <a:extLst>
                <a:ext uri="{FF2B5EF4-FFF2-40B4-BE49-F238E27FC236}">
                  <a16:creationId xmlns:a16="http://schemas.microsoft.com/office/drawing/2014/main" id="{C2A432C0-CB5F-2F97-52AC-94FD98E70428}"/>
                </a:ext>
              </a:extLst>
            </p:cNvPr>
            <p:cNvCxnSpPr>
              <a:cxnSpLocks/>
            </p:cNvCxnSpPr>
            <p:nvPr/>
          </p:nvCxnSpPr>
          <p:spPr>
            <a:xfrm>
              <a:off x="3117038" y="2984669"/>
              <a:ext cx="2384768"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4C1BC76-0877-50DC-7E91-A80AF4917A18}"/>
                </a:ext>
              </a:extLst>
            </p:cNvPr>
            <p:cNvCxnSpPr>
              <a:cxnSpLocks/>
            </p:cNvCxnSpPr>
            <p:nvPr/>
          </p:nvCxnSpPr>
          <p:spPr>
            <a:xfrm>
              <a:off x="8571008" y="6110299"/>
              <a:ext cx="2273170" cy="0"/>
            </a:xfrm>
            <a:prstGeom prst="straightConnector1">
              <a:avLst/>
            </a:prstGeom>
            <a:ln w="3810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1238637-973F-3B74-D559-426BB055E425}"/>
                </a:ext>
              </a:extLst>
            </p:cNvPr>
            <p:cNvSpPr/>
            <p:nvPr/>
          </p:nvSpPr>
          <p:spPr>
            <a:xfrm>
              <a:off x="8231033" y="3198651"/>
              <a:ext cx="1607124" cy="1607124"/>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1" name="Picture 60" descr="A close up of a sign&#10;&#10;Description automatically generated">
              <a:extLst>
                <a:ext uri="{FF2B5EF4-FFF2-40B4-BE49-F238E27FC236}">
                  <a16:creationId xmlns:a16="http://schemas.microsoft.com/office/drawing/2014/main" id="{44B4FB2D-016D-A253-A235-99543B084461}"/>
                </a:ext>
              </a:extLst>
            </p:cNvPr>
            <p:cNvPicPr>
              <a:picLocks noChangeAspect="1"/>
            </p:cNvPicPr>
            <p:nvPr/>
          </p:nvPicPr>
          <p:blipFill>
            <a:blip r:embed="rId5"/>
            <a:stretch>
              <a:fillRect/>
            </a:stretch>
          </p:blipFill>
          <p:spPr>
            <a:xfrm>
              <a:off x="8749221" y="3577017"/>
              <a:ext cx="611890" cy="850392"/>
            </a:xfrm>
            <a:prstGeom prst="rect">
              <a:avLst/>
            </a:prstGeom>
          </p:spPr>
        </p:pic>
        <p:sp>
          <p:nvSpPr>
            <p:cNvPr id="62" name="Oval 61">
              <a:extLst>
                <a:ext uri="{FF2B5EF4-FFF2-40B4-BE49-F238E27FC236}">
                  <a16:creationId xmlns:a16="http://schemas.microsoft.com/office/drawing/2014/main" id="{5774812D-BF97-3EE7-4CFC-624CA7572920}"/>
                </a:ext>
              </a:extLst>
            </p:cNvPr>
            <p:cNvSpPr/>
            <p:nvPr/>
          </p:nvSpPr>
          <p:spPr>
            <a:xfrm>
              <a:off x="6552457" y="5322725"/>
              <a:ext cx="1607124" cy="1607124"/>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 name="Picture 62" descr="A picture containing lit, dark, sitting, computer&#10;&#10;Description automatically generated">
              <a:extLst>
                <a:ext uri="{FF2B5EF4-FFF2-40B4-BE49-F238E27FC236}">
                  <a16:creationId xmlns:a16="http://schemas.microsoft.com/office/drawing/2014/main" id="{4BB5B256-7EE2-AF62-A063-AEDB07A60F05}"/>
                </a:ext>
              </a:extLst>
            </p:cNvPr>
            <p:cNvPicPr>
              <a:picLocks noChangeAspect="1"/>
            </p:cNvPicPr>
            <p:nvPr/>
          </p:nvPicPr>
          <p:blipFill>
            <a:blip r:embed="rId6"/>
            <a:stretch>
              <a:fillRect/>
            </a:stretch>
          </p:blipFill>
          <p:spPr>
            <a:xfrm>
              <a:off x="6806352" y="5701910"/>
              <a:ext cx="1113082" cy="822960"/>
            </a:xfrm>
            <a:prstGeom prst="rect">
              <a:avLst/>
            </a:prstGeom>
          </p:spPr>
        </p:pic>
      </p:grpSp>
    </p:spTree>
    <p:extLst>
      <p:ext uri="{BB962C8B-B14F-4D97-AF65-F5344CB8AC3E}">
        <p14:creationId xmlns:p14="http://schemas.microsoft.com/office/powerpoint/2010/main" val="2204118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7C71-53C4-A02F-1507-DDB7CBEC16FE}"/>
              </a:ext>
            </a:extLst>
          </p:cNvPr>
          <p:cNvSpPr>
            <a:spLocks noGrp="1"/>
          </p:cNvSpPr>
          <p:nvPr>
            <p:ph type="title"/>
          </p:nvPr>
        </p:nvSpPr>
        <p:spPr/>
        <p:txBody>
          <a:bodyPr/>
          <a:lstStyle/>
          <a:p>
            <a:r>
              <a:rPr lang="en-US" dirty="0"/>
              <a:t>We Offer Flexible Ways to Help You Migrate</a:t>
            </a:r>
          </a:p>
        </p:txBody>
      </p:sp>
      <p:grpSp>
        <p:nvGrpSpPr>
          <p:cNvPr id="13" name="Group 12">
            <a:extLst>
              <a:ext uri="{FF2B5EF4-FFF2-40B4-BE49-F238E27FC236}">
                <a16:creationId xmlns:a16="http://schemas.microsoft.com/office/drawing/2014/main" id="{E3713405-B0BC-6612-1643-FB7C64A68597}"/>
              </a:ext>
            </a:extLst>
          </p:cNvPr>
          <p:cNvGrpSpPr/>
          <p:nvPr/>
        </p:nvGrpSpPr>
        <p:grpSpPr>
          <a:xfrm>
            <a:off x="8388336" y="1928772"/>
            <a:ext cx="3549965" cy="3264033"/>
            <a:chOff x="8525496" y="1928772"/>
            <a:chExt cx="3549965" cy="3264033"/>
          </a:xfrm>
        </p:grpSpPr>
        <p:sp>
          <p:nvSpPr>
            <p:cNvPr id="6" name="TextBox 5">
              <a:extLst>
                <a:ext uri="{FF2B5EF4-FFF2-40B4-BE49-F238E27FC236}">
                  <a16:creationId xmlns:a16="http://schemas.microsoft.com/office/drawing/2014/main" id="{A3415649-B0FB-3E11-083E-B5AA8261929E}"/>
                </a:ext>
              </a:extLst>
            </p:cNvPr>
            <p:cNvSpPr txBox="1"/>
            <p:nvPr/>
          </p:nvSpPr>
          <p:spPr>
            <a:xfrm>
              <a:off x="8525496" y="4035565"/>
              <a:ext cx="3549965" cy="1157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algn="ctr" defTabSz="1097212" hangingPunct="0"/>
              <a:r>
                <a:rPr lang="en-US" sz="2800" dirty="0">
                  <a:latin typeface="Amazon Ember"/>
                  <a:ea typeface="Amazon Ember"/>
                  <a:cs typeface="Amazon Ember"/>
                  <a:sym typeface="Amazon Ember"/>
                </a:rPr>
                <a:t>AWS Database Freedom Program</a:t>
              </a:r>
            </a:p>
          </p:txBody>
        </p:sp>
        <p:pic>
          <p:nvPicPr>
            <p:cNvPr id="7" name="Picture 6" descr="A picture containing light&#10;&#10;Description automatically generated">
              <a:extLst>
                <a:ext uri="{FF2B5EF4-FFF2-40B4-BE49-F238E27FC236}">
                  <a16:creationId xmlns:a16="http://schemas.microsoft.com/office/drawing/2014/main" id="{095939D7-B211-8E12-4199-9BAF10A7C3DA}"/>
                </a:ext>
              </a:extLst>
            </p:cNvPr>
            <p:cNvPicPr>
              <a:picLocks noChangeAspect="1"/>
            </p:cNvPicPr>
            <p:nvPr/>
          </p:nvPicPr>
          <p:blipFill rotWithShape="1">
            <a:blip r:embed="rId3"/>
            <a:srcRect t="24053" b="22073"/>
            <a:stretch/>
          </p:blipFill>
          <p:spPr>
            <a:xfrm>
              <a:off x="8962776" y="1928772"/>
              <a:ext cx="2675403" cy="1921802"/>
            </a:xfrm>
            <a:prstGeom prst="rect">
              <a:avLst/>
            </a:prstGeom>
          </p:spPr>
        </p:pic>
      </p:grpSp>
      <p:grpSp>
        <p:nvGrpSpPr>
          <p:cNvPr id="15" name="Group 14">
            <a:extLst>
              <a:ext uri="{FF2B5EF4-FFF2-40B4-BE49-F238E27FC236}">
                <a16:creationId xmlns:a16="http://schemas.microsoft.com/office/drawing/2014/main" id="{B9851C72-D95F-D08F-1964-33B0E399457F}"/>
              </a:ext>
            </a:extLst>
          </p:cNvPr>
          <p:cNvGrpSpPr/>
          <p:nvPr/>
        </p:nvGrpSpPr>
        <p:grpSpPr>
          <a:xfrm>
            <a:off x="3919254" y="1929553"/>
            <a:ext cx="3819511" cy="3263252"/>
            <a:chOff x="3919254" y="1929553"/>
            <a:chExt cx="3819511" cy="3263252"/>
          </a:xfrm>
        </p:grpSpPr>
        <p:sp>
          <p:nvSpPr>
            <p:cNvPr id="5" name="TextBox 4">
              <a:extLst>
                <a:ext uri="{FF2B5EF4-FFF2-40B4-BE49-F238E27FC236}">
                  <a16:creationId xmlns:a16="http://schemas.microsoft.com/office/drawing/2014/main" id="{C1046114-6A38-DCA1-4BF8-1049701C0383}"/>
                </a:ext>
              </a:extLst>
            </p:cNvPr>
            <p:cNvSpPr txBox="1"/>
            <p:nvPr/>
          </p:nvSpPr>
          <p:spPr>
            <a:xfrm>
              <a:off x="3919254" y="4035565"/>
              <a:ext cx="3819511" cy="1157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algn="ctr" defTabSz="1097212" hangingPunct="0"/>
              <a:r>
                <a:rPr lang="en-US" sz="2800" dirty="0">
                  <a:latin typeface="Amazon Ember"/>
                  <a:sym typeface="Amazon Ember"/>
                </a:rPr>
                <a:t>AWS </a:t>
              </a:r>
              <a:r>
                <a:rPr lang="en-US" sz="2800" dirty="0" err="1">
                  <a:latin typeface="Amazon Ember"/>
                  <a:sym typeface="Amazon Ember"/>
                </a:rPr>
                <a:t>ProServe</a:t>
              </a:r>
              <a:r>
                <a:rPr lang="en-US" sz="2800" dirty="0">
                  <a:latin typeface="Amazon Ember"/>
                  <a:sym typeface="Amazon Ember"/>
                </a:rPr>
                <a:t> and Migration Partners</a:t>
              </a:r>
              <a:endParaRPr lang="en-US" sz="2040" dirty="0">
                <a:latin typeface="Amazon Ember"/>
                <a:ea typeface="Amazon Ember"/>
                <a:cs typeface="Amazon Ember"/>
                <a:sym typeface="Amazon Ember"/>
              </a:endParaRPr>
            </a:p>
          </p:txBody>
        </p:sp>
        <p:pic>
          <p:nvPicPr>
            <p:cNvPr id="8" name="Picture 2">
              <a:extLst>
                <a:ext uri="{FF2B5EF4-FFF2-40B4-BE49-F238E27FC236}">
                  <a16:creationId xmlns:a16="http://schemas.microsoft.com/office/drawing/2014/main" id="{84CCF161-2FCE-90ED-05DF-2B809696A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14" r="28891"/>
            <a:stretch/>
          </p:blipFill>
          <p:spPr bwMode="auto">
            <a:xfrm>
              <a:off x="4999864" y="1929553"/>
              <a:ext cx="1658290" cy="19202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130E495-A732-4943-EE2D-1EF180B91963}"/>
              </a:ext>
            </a:extLst>
          </p:cNvPr>
          <p:cNvGrpSpPr/>
          <p:nvPr/>
        </p:nvGrpSpPr>
        <p:grpSpPr>
          <a:xfrm>
            <a:off x="0" y="2103785"/>
            <a:ext cx="3549965" cy="3089020"/>
            <a:chOff x="-376744" y="2103785"/>
            <a:chExt cx="3549965" cy="3089020"/>
          </a:xfrm>
        </p:grpSpPr>
        <p:sp>
          <p:nvSpPr>
            <p:cNvPr id="4" name="TextBox 3">
              <a:extLst>
                <a:ext uri="{FF2B5EF4-FFF2-40B4-BE49-F238E27FC236}">
                  <a16:creationId xmlns:a16="http://schemas.microsoft.com/office/drawing/2014/main" id="{195E31AB-7AEC-857F-86AE-03066096122E}"/>
                </a:ext>
              </a:extLst>
            </p:cNvPr>
            <p:cNvSpPr txBox="1"/>
            <p:nvPr/>
          </p:nvSpPr>
          <p:spPr>
            <a:xfrm>
              <a:off x="-376744" y="4035565"/>
              <a:ext cx="3549965" cy="1157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algn="ctr" defTabSz="1097212" hangingPunct="0"/>
              <a:r>
                <a:rPr lang="en-US" sz="2800" dirty="0">
                  <a:latin typeface="Amazon Ember"/>
                  <a:sym typeface="Amazon Ember"/>
                </a:rPr>
                <a:t>AWS Migration </a:t>
              </a:r>
              <a:br>
                <a:rPr lang="en-US" sz="2800" dirty="0">
                  <a:latin typeface="Amazon Ember"/>
                  <a:sym typeface="Amazon Ember"/>
                </a:rPr>
              </a:br>
              <a:r>
                <a:rPr lang="en-US" sz="2800" dirty="0">
                  <a:latin typeface="Amazon Ember"/>
                  <a:sym typeface="Amazon Ember"/>
                </a:rPr>
                <a:t>Tools</a:t>
              </a:r>
            </a:p>
          </p:txBody>
        </p:sp>
        <p:pic>
          <p:nvPicPr>
            <p:cNvPr id="9" name="Picture 8">
              <a:extLst>
                <a:ext uri="{FF2B5EF4-FFF2-40B4-BE49-F238E27FC236}">
                  <a16:creationId xmlns:a16="http://schemas.microsoft.com/office/drawing/2014/main" id="{D6F54BDD-B87B-304F-E551-41ED54044033}"/>
                </a:ext>
              </a:extLst>
            </p:cNvPr>
            <p:cNvPicPr>
              <a:picLocks noChangeAspect="1"/>
            </p:cNvPicPr>
            <p:nvPr/>
          </p:nvPicPr>
          <p:blipFill>
            <a:blip r:embed="rId5"/>
            <a:srcRect/>
            <a:stretch/>
          </p:blipFill>
          <p:spPr>
            <a:xfrm>
              <a:off x="801266" y="2103785"/>
              <a:ext cx="1193945" cy="1645920"/>
            </a:xfrm>
            <a:prstGeom prst="rect">
              <a:avLst/>
            </a:prstGeom>
          </p:spPr>
        </p:pic>
      </p:grpSp>
      <p:grpSp>
        <p:nvGrpSpPr>
          <p:cNvPr id="10" name="Group 9">
            <a:extLst>
              <a:ext uri="{FF2B5EF4-FFF2-40B4-BE49-F238E27FC236}">
                <a16:creationId xmlns:a16="http://schemas.microsoft.com/office/drawing/2014/main" id="{7428B90B-A179-34FA-4E92-C6FDBFC69B77}"/>
              </a:ext>
            </a:extLst>
          </p:cNvPr>
          <p:cNvGrpSpPr/>
          <p:nvPr/>
        </p:nvGrpSpPr>
        <p:grpSpPr>
          <a:xfrm>
            <a:off x="3628975" y="1975272"/>
            <a:ext cx="4452815" cy="3070633"/>
            <a:chOff x="5160595" y="2351682"/>
            <a:chExt cx="4452815" cy="3217532"/>
          </a:xfrm>
        </p:grpSpPr>
        <p:cxnSp>
          <p:nvCxnSpPr>
            <p:cNvPr id="11" name="Straight Connector 10">
              <a:extLst>
                <a:ext uri="{FF2B5EF4-FFF2-40B4-BE49-F238E27FC236}">
                  <a16:creationId xmlns:a16="http://schemas.microsoft.com/office/drawing/2014/main" id="{80340C8A-B7C5-1CE6-8291-0ED07FA0D26A}"/>
                </a:ext>
              </a:extLst>
            </p:cNvPr>
            <p:cNvCxnSpPr>
              <a:cxnSpLocks/>
            </p:cNvCxnSpPr>
            <p:nvPr/>
          </p:nvCxnSpPr>
          <p:spPr>
            <a:xfrm>
              <a:off x="5160595" y="2351682"/>
              <a:ext cx="0" cy="3217532"/>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2" name="Straight Connector 11">
              <a:extLst>
                <a:ext uri="{FF2B5EF4-FFF2-40B4-BE49-F238E27FC236}">
                  <a16:creationId xmlns:a16="http://schemas.microsoft.com/office/drawing/2014/main" id="{AB557B84-7AAE-8ADA-E5B9-3A37E8073458}"/>
                </a:ext>
              </a:extLst>
            </p:cNvPr>
            <p:cNvCxnSpPr>
              <a:cxnSpLocks/>
            </p:cNvCxnSpPr>
            <p:nvPr/>
          </p:nvCxnSpPr>
          <p:spPr>
            <a:xfrm>
              <a:off x="9613410" y="2351682"/>
              <a:ext cx="0" cy="3217532"/>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1502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EBC7-E20B-491E-D7CA-F4B3715EBCFA}"/>
              </a:ext>
            </a:extLst>
          </p:cNvPr>
          <p:cNvSpPr>
            <a:spLocks noGrp="1"/>
          </p:cNvSpPr>
          <p:nvPr>
            <p:ph type="title"/>
          </p:nvPr>
        </p:nvSpPr>
        <p:spPr/>
        <p:txBody>
          <a:bodyPr/>
          <a:lstStyle/>
          <a:p>
            <a:r>
              <a:rPr lang="en-US" dirty="0"/>
              <a:t>Flexible, Powerful Migration Tooling</a:t>
            </a:r>
            <a:br>
              <a:rPr lang="en-US" dirty="0"/>
            </a:br>
            <a:r>
              <a:rPr lang="en-US" sz="2400" b="0" dirty="0"/>
              <a:t>Most sources and targets, higher conversion automation</a:t>
            </a:r>
            <a:br>
              <a:rPr lang="en-US" sz="3200" b="1" dirty="0">
                <a:solidFill>
                  <a:schemeClr val="accent3"/>
                </a:solidFill>
              </a:rPr>
            </a:br>
            <a:endParaRPr lang="en-US" dirty="0"/>
          </a:p>
        </p:txBody>
      </p:sp>
      <p:grpSp>
        <p:nvGrpSpPr>
          <p:cNvPr id="28" name="Group 27">
            <a:extLst>
              <a:ext uri="{FF2B5EF4-FFF2-40B4-BE49-F238E27FC236}">
                <a16:creationId xmlns:a16="http://schemas.microsoft.com/office/drawing/2014/main" id="{750E7185-448B-7D31-FE89-2E5A1673B06A}"/>
              </a:ext>
            </a:extLst>
          </p:cNvPr>
          <p:cNvGrpSpPr/>
          <p:nvPr/>
        </p:nvGrpSpPr>
        <p:grpSpPr>
          <a:xfrm>
            <a:off x="804820" y="1217962"/>
            <a:ext cx="10582361" cy="5059702"/>
            <a:chOff x="804820" y="1252252"/>
            <a:chExt cx="10582361" cy="5059702"/>
          </a:xfrm>
        </p:grpSpPr>
        <p:grpSp>
          <p:nvGrpSpPr>
            <p:cNvPr id="27" name="Group 26">
              <a:extLst>
                <a:ext uri="{FF2B5EF4-FFF2-40B4-BE49-F238E27FC236}">
                  <a16:creationId xmlns:a16="http://schemas.microsoft.com/office/drawing/2014/main" id="{CB024CB6-6C62-4738-6195-CD75082045A1}"/>
                </a:ext>
              </a:extLst>
            </p:cNvPr>
            <p:cNvGrpSpPr/>
            <p:nvPr/>
          </p:nvGrpSpPr>
          <p:grpSpPr>
            <a:xfrm>
              <a:off x="804820" y="1516659"/>
              <a:ext cx="10582361" cy="4795295"/>
              <a:chOff x="857250" y="1516659"/>
              <a:chExt cx="10582361" cy="4795295"/>
            </a:xfrm>
          </p:grpSpPr>
          <p:pic>
            <p:nvPicPr>
              <p:cNvPr id="4" name="Picture 3">
                <a:extLst>
                  <a:ext uri="{FF2B5EF4-FFF2-40B4-BE49-F238E27FC236}">
                    <a16:creationId xmlns:a16="http://schemas.microsoft.com/office/drawing/2014/main" id="{96579B03-C2C2-DE6D-51FA-9E4661A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393" y="1882388"/>
                <a:ext cx="1257214" cy="1257214"/>
              </a:xfrm>
              <a:prstGeom prst="rect">
                <a:avLst/>
              </a:prstGeom>
            </p:spPr>
          </p:pic>
          <p:sp>
            <p:nvSpPr>
              <p:cNvPr id="5" name="TextBox 4">
                <a:extLst>
                  <a:ext uri="{FF2B5EF4-FFF2-40B4-BE49-F238E27FC236}">
                    <a16:creationId xmlns:a16="http://schemas.microsoft.com/office/drawing/2014/main" id="{FC9EE059-75E2-A3AC-A169-A1BD161F87FB}"/>
                  </a:ext>
                </a:extLst>
              </p:cNvPr>
              <p:cNvSpPr txBox="1"/>
              <p:nvPr/>
            </p:nvSpPr>
            <p:spPr>
              <a:xfrm>
                <a:off x="1247602" y="3115127"/>
                <a:ext cx="2708797" cy="387798"/>
              </a:xfrm>
              <a:prstGeom prst="rect">
                <a:avLst/>
              </a:prstGeom>
              <a:noFill/>
            </p:spPr>
            <p:txBody>
              <a:bodyPr wrap="square" rtlCol="0">
                <a:spAutoFit/>
              </a:bodyPr>
              <a:lstStyle/>
              <a:p>
                <a:pPr algn="ctr" defTabSz="731502"/>
                <a:r>
                  <a:rPr lang="en-CA" sz="1920" dirty="0">
                    <a:solidFill>
                      <a:srgbClr val="474746"/>
                    </a:solidFill>
                  </a:rPr>
                  <a:t>Source DB or DW</a:t>
                </a:r>
              </a:p>
            </p:txBody>
          </p:sp>
          <p:pic>
            <p:nvPicPr>
              <p:cNvPr id="6" name="Picture 4" descr="688_2up_SchemaConversion">
                <a:extLst>
                  <a:ext uri="{FF2B5EF4-FFF2-40B4-BE49-F238E27FC236}">
                    <a16:creationId xmlns:a16="http://schemas.microsoft.com/office/drawing/2014/main" id="{13A43A48-9819-EAAA-4CC4-4F4998042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011" y="1751380"/>
                <a:ext cx="1644032" cy="13882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DBFB03-DD66-C369-2F18-8BC9DB26985C}"/>
                  </a:ext>
                </a:extLst>
              </p:cNvPr>
              <p:cNvSpPr txBox="1"/>
              <p:nvPr/>
            </p:nvSpPr>
            <p:spPr>
              <a:xfrm>
                <a:off x="5474108" y="3115127"/>
                <a:ext cx="1665838" cy="480771"/>
              </a:xfrm>
              <a:prstGeom prst="rect">
                <a:avLst/>
              </a:prstGeom>
            </p:spPr>
            <p:txBody>
              <a:bodyPr vert="horz" lIns="109728" tIns="54864" rIns="109728" bIns="54864"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920" dirty="0">
                    <a:solidFill>
                      <a:srgbClr val="474746"/>
                    </a:solidFill>
                    <a:ea typeface="Avenir Medium" charset="0"/>
                    <a:cs typeface="Avenir Medium" charset="0"/>
                  </a:rPr>
                  <a:t>AWS SCT</a:t>
                </a:r>
                <a:endParaRPr lang="en-US" sz="1920" dirty="0">
                  <a:solidFill>
                    <a:srgbClr val="474746"/>
                  </a:solidFill>
                  <a:ea typeface="Avenir Medium" charset="0"/>
                  <a:cs typeface="Avenir Medium" charset="0"/>
                </a:endParaRPr>
              </a:p>
            </p:txBody>
          </p:sp>
          <p:sp>
            <p:nvSpPr>
              <p:cNvPr id="8" name="TextBox 7">
                <a:extLst>
                  <a:ext uri="{FF2B5EF4-FFF2-40B4-BE49-F238E27FC236}">
                    <a16:creationId xmlns:a16="http://schemas.microsoft.com/office/drawing/2014/main" id="{53C156B1-A3B9-EF05-3659-93829640E048}"/>
                  </a:ext>
                </a:extLst>
              </p:cNvPr>
              <p:cNvSpPr txBox="1"/>
              <p:nvPr/>
            </p:nvSpPr>
            <p:spPr>
              <a:xfrm>
                <a:off x="8313906" y="3115127"/>
                <a:ext cx="2708797" cy="387798"/>
              </a:xfrm>
              <a:prstGeom prst="rect">
                <a:avLst/>
              </a:prstGeom>
              <a:noFill/>
            </p:spPr>
            <p:txBody>
              <a:bodyPr wrap="square" rtlCol="0">
                <a:spAutoFit/>
              </a:bodyPr>
              <a:lstStyle/>
              <a:p>
                <a:pPr algn="ctr" defTabSz="731502"/>
                <a:r>
                  <a:rPr lang="en-CA" sz="1920" dirty="0">
                    <a:solidFill>
                      <a:srgbClr val="474746"/>
                    </a:solidFill>
                  </a:rPr>
                  <a:t>Destination DB or DW</a:t>
                </a:r>
              </a:p>
            </p:txBody>
          </p:sp>
          <p:sp>
            <p:nvSpPr>
              <p:cNvPr id="9" name="TextBox 8">
                <a:extLst>
                  <a:ext uri="{FF2B5EF4-FFF2-40B4-BE49-F238E27FC236}">
                    <a16:creationId xmlns:a16="http://schemas.microsoft.com/office/drawing/2014/main" id="{E8AB5424-35E0-243A-9F4A-5A7565A03DF2}"/>
                  </a:ext>
                </a:extLst>
              </p:cNvPr>
              <p:cNvSpPr txBox="1"/>
              <p:nvPr/>
            </p:nvSpPr>
            <p:spPr>
              <a:xfrm>
                <a:off x="1247602" y="5805631"/>
                <a:ext cx="2708797" cy="387798"/>
              </a:xfrm>
              <a:prstGeom prst="rect">
                <a:avLst/>
              </a:prstGeom>
              <a:noFill/>
            </p:spPr>
            <p:txBody>
              <a:bodyPr wrap="square" rtlCol="0">
                <a:spAutoFit/>
              </a:bodyPr>
              <a:lstStyle/>
              <a:p>
                <a:pPr algn="ctr" defTabSz="731502"/>
                <a:r>
                  <a:rPr lang="en-CA" sz="1920" dirty="0">
                    <a:solidFill>
                      <a:srgbClr val="474746"/>
                    </a:solidFill>
                  </a:rPr>
                  <a:t>Source DB or DW</a:t>
                </a:r>
              </a:p>
            </p:txBody>
          </p:sp>
          <p:sp>
            <p:nvSpPr>
              <p:cNvPr id="10" name="TextBox 9">
                <a:extLst>
                  <a:ext uri="{FF2B5EF4-FFF2-40B4-BE49-F238E27FC236}">
                    <a16:creationId xmlns:a16="http://schemas.microsoft.com/office/drawing/2014/main" id="{A832C6F1-249C-FD23-32BD-3BAC81C4C9CA}"/>
                  </a:ext>
                </a:extLst>
              </p:cNvPr>
              <p:cNvSpPr txBox="1"/>
              <p:nvPr/>
            </p:nvSpPr>
            <p:spPr>
              <a:xfrm>
                <a:off x="8313906" y="5805631"/>
                <a:ext cx="2708797" cy="387798"/>
              </a:xfrm>
              <a:prstGeom prst="rect">
                <a:avLst/>
              </a:prstGeom>
              <a:noFill/>
            </p:spPr>
            <p:txBody>
              <a:bodyPr wrap="square" rtlCol="0">
                <a:spAutoFit/>
              </a:bodyPr>
              <a:lstStyle/>
              <a:p>
                <a:pPr algn="ctr" defTabSz="731502"/>
                <a:r>
                  <a:rPr lang="en-CA" sz="1920" dirty="0">
                    <a:solidFill>
                      <a:srgbClr val="474746"/>
                    </a:solidFill>
                  </a:rPr>
                  <a:t>Destination DB or DW</a:t>
                </a:r>
              </a:p>
            </p:txBody>
          </p:sp>
          <p:pic>
            <p:nvPicPr>
              <p:cNvPr id="11" name="Picture 10">
                <a:extLst>
                  <a:ext uri="{FF2B5EF4-FFF2-40B4-BE49-F238E27FC236}">
                    <a16:creationId xmlns:a16="http://schemas.microsoft.com/office/drawing/2014/main" id="{50A0D80C-8F85-AA1B-6ABE-B9025B5E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697" y="1882388"/>
                <a:ext cx="1257214" cy="1257214"/>
              </a:xfrm>
              <a:prstGeom prst="rect">
                <a:avLst/>
              </a:prstGeom>
            </p:spPr>
          </p:pic>
          <p:pic>
            <p:nvPicPr>
              <p:cNvPr id="12" name="Picture 11">
                <a:extLst>
                  <a:ext uri="{FF2B5EF4-FFF2-40B4-BE49-F238E27FC236}">
                    <a16:creationId xmlns:a16="http://schemas.microsoft.com/office/drawing/2014/main" id="{F91E6CE3-9DC8-20B6-988F-A6923B5E2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393" y="4514967"/>
                <a:ext cx="1257214" cy="1257214"/>
              </a:xfrm>
              <a:prstGeom prst="rect">
                <a:avLst/>
              </a:prstGeom>
            </p:spPr>
          </p:pic>
          <p:pic>
            <p:nvPicPr>
              <p:cNvPr id="13" name="Picture 12">
                <a:extLst>
                  <a:ext uri="{FF2B5EF4-FFF2-40B4-BE49-F238E27FC236}">
                    <a16:creationId xmlns:a16="http://schemas.microsoft.com/office/drawing/2014/main" id="{FA866032-091D-459B-1595-BCCDCC112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697" y="4514967"/>
                <a:ext cx="1257214" cy="1257214"/>
              </a:xfrm>
              <a:prstGeom prst="rect">
                <a:avLst/>
              </a:prstGeom>
            </p:spPr>
          </p:pic>
          <p:sp>
            <p:nvSpPr>
              <p:cNvPr id="14" name="TextBox 13">
                <a:extLst>
                  <a:ext uri="{FF2B5EF4-FFF2-40B4-BE49-F238E27FC236}">
                    <a16:creationId xmlns:a16="http://schemas.microsoft.com/office/drawing/2014/main" id="{AC3A0B0A-BCC3-6F1A-B65C-B71794446825}"/>
                  </a:ext>
                </a:extLst>
              </p:cNvPr>
              <p:cNvSpPr txBox="1"/>
              <p:nvPr/>
            </p:nvSpPr>
            <p:spPr>
              <a:xfrm>
                <a:off x="5474108" y="5759145"/>
                <a:ext cx="1665838" cy="480771"/>
              </a:xfrm>
              <a:prstGeom prst="rect">
                <a:avLst/>
              </a:prstGeom>
            </p:spPr>
            <p:txBody>
              <a:bodyPr vert="horz" lIns="109728" tIns="54864" rIns="109728" bIns="54864"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920" dirty="0">
                    <a:solidFill>
                      <a:srgbClr val="474746"/>
                    </a:solidFill>
                    <a:ea typeface="Avenir Medium" charset="0"/>
                    <a:cs typeface="Avenir Medium" charset="0"/>
                  </a:rPr>
                  <a:t>AWS DMS</a:t>
                </a:r>
                <a:endParaRPr lang="en-US" sz="1920" dirty="0">
                  <a:solidFill>
                    <a:srgbClr val="474746"/>
                  </a:solidFill>
                  <a:ea typeface="Avenir Medium" charset="0"/>
                  <a:cs typeface="Avenir Medium" charset="0"/>
                </a:endParaRPr>
              </a:p>
            </p:txBody>
          </p:sp>
          <p:sp>
            <p:nvSpPr>
              <p:cNvPr id="15" name="TextBox 14">
                <a:extLst>
                  <a:ext uri="{FF2B5EF4-FFF2-40B4-BE49-F238E27FC236}">
                    <a16:creationId xmlns:a16="http://schemas.microsoft.com/office/drawing/2014/main" id="{F8A312ED-477F-DB30-480F-93EED1C77F0F}"/>
                  </a:ext>
                </a:extLst>
              </p:cNvPr>
              <p:cNvSpPr txBox="1"/>
              <p:nvPr/>
            </p:nvSpPr>
            <p:spPr>
              <a:xfrm>
                <a:off x="3259154" y="2143682"/>
                <a:ext cx="2220406" cy="387798"/>
              </a:xfrm>
              <a:prstGeom prst="rect">
                <a:avLst/>
              </a:prstGeom>
              <a:noFill/>
            </p:spPr>
            <p:txBody>
              <a:bodyPr wrap="square" rtlCol="0">
                <a:spAutoFit/>
              </a:bodyPr>
              <a:lstStyle/>
              <a:p>
                <a:pPr algn="ctr" defTabSz="731502"/>
                <a:r>
                  <a:rPr lang="en-CA" sz="1920" dirty="0">
                    <a:solidFill>
                      <a:srgbClr val="474746"/>
                    </a:solidFill>
                  </a:rPr>
                  <a:t>Copy or convert</a:t>
                </a:r>
              </a:p>
            </p:txBody>
          </p:sp>
          <p:sp>
            <p:nvSpPr>
              <p:cNvPr id="16" name="TextBox 15">
                <a:extLst>
                  <a:ext uri="{FF2B5EF4-FFF2-40B4-BE49-F238E27FC236}">
                    <a16:creationId xmlns:a16="http://schemas.microsoft.com/office/drawing/2014/main" id="{05A7C2A6-7D1B-E326-B5CF-4973E22282F9}"/>
                  </a:ext>
                </a:extLst>
              </p:cNvPr>
              <p:cNvSpPr txBox="1"/>
              <p:nvPr/>
            </p:nvSpPr>
            <p:spPr>
              <a:xfrm>
                <a:off x="3683325" y="4842991"/>
                <a:ext cx="1108021" cy="387798"/>
              </a:xfrm>
              <a:prstGeom prst="rect">
                <a:avLst/>
              </a:prstGeom>
              <a:noFill/>
            </p:spPr>
            <p:txBody>
              <a:bodyPr wrap="square" rtlCol="0">
                <a:spAutoFit/>
              </a:bodyPr>
              <a:lstStyle/>
              <a:p>
                <a:pPr algn="ctr" defTabSz="731502"/>
                <a:r>
                  <a:rPr lang="en-CA" sz="1920" dirty="0">
                    <a:solidFill>
                      <a:srgbClr val="474746"/>
                    </a:solidFill>
                  </a:rPr>
                  <a:t>Data</a:t>
                </a:r>
              </a:p>
            </p:txBody>
          </p:sp>
          <p:sp>
            <p:nvSpPr>
              <p:cNvPr id="17" name="TextBox 16">
                <a:extLst>
                  <a:ext uri="{FF2B5EF4-FFF2-40B4-BE49-F238E27FC236}">
                    <a16:creationId xmlns:a16="http://schemas.microsoft.com/office/drawing/2014/main" id="{1DFF8BD8-5D9B-4F47-D506-BB583466ECF1}"/>
                  </a:ext>
                </a:extLst>
              </p:cNvPr>
              <p:cNvSpPr txBox="1"/>
              <p:nvPr/>
            </p:nvSpPr>
            <p:spPr>
              <a:xfrm>
                <a:off x="3754494" y="2547185"/>
                <a:ext cx="1229726" cy="387798"/>
              </a:xfrm>
              <a:prstGeom prst="rect">
                <a:avLst/>
              </a:prstGeom>
              <a:noFill/>
            </p:spPr>
            <p:txBody>
              <a:bodyPr wrap="square" rtlCol="0">
                <a:spAutoFit/>
              </a:bodyPr>
              <a:lstStyle/>
              <a:p>
                <a:pPr algn="ctr" defTabSz="731502"/>
                <a:r>
                  <a:rPr lang="en-CA" sz="1920" dirty="0">
                    <a:solidFill>
                      <a:srgbClr val="474746"/>
                    </a:solidFill>
                  </a:rPr>
                  <a:t>schema</a:t>
                </a:r>
              </a:p>
            </p:txBody>
          </p:sp>
          <p:pic>
            <p:nvPicPr>
              <p:cNvPr id="18" name="Picture 4" descr="688_2up_SchemaConversion">
                <a:extLst>
                  <a:ext uri="{FF2B5EF4-FFF2-40B4-BE49-F238E27FC236}">
                    <a16:creationId xmlns:a16="http://schemas.microsoft.com/office/drawing/2014/main" id="{59CAF3CA-03E6-56EF-79CF-7A63F21CFAF2}"/>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485011" y="4383959"/>
                <a:ext cx="1644032" cy="138822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E65DE38E-7927-CA90-487F-05CFAE48C2AC}"/>
                  </a:ext>
                </a:extLst>
              </p:cNvPr>
              <p:cNvSpPr/>
              <p:nvPr/>
            </p:nvSpPr>
            <p:spPr>
              <a:xfrm>
                <a:off x="857250" y="1516659"/>
                <a:ext cx="10582361" cy="2113521"/>
              </a:xfrm>
              <a:prstGeom prst="roundRect">
                <a:avLst>
                  <a:gd name="adj" fmla="val 8245"/>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55EE8D97-874C-BDC1-F223-E0D2419DCAED}"/>
                  </a:ext>
                </a:extLst>
              </p:cNvPr>
              <p:cNvCxnSpPr>
                <a:cxnSpLocks/>
              </p:cNvCxnSpPr>
              <p:nvPr/>
            </p:nvCxnSpPr>
            <p:spPr>
              <a:xfrm>
                <a:off x="3407396" y="2536127"/>
                <a:ext cx="1923922"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B5E89B-2C5B-CA81-884F-263991A98550}"/>
                  </a:ext>
                </a:extLst>
              </p:cNvPr>
              <p:cNvCxnSpPr>
                <a:cxnSpLocks/>
              </p:cNvCxnSpPr>
              <p:nvPr/>
            </p:nvCxnSpPr>
            <p:spPr>
              <a:xfrm>
                <a:off x="7115775" y="2536127"/>
                <a:ext cx="1923922"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98DDD1-9678-0062-5B47-E1FBCCFA9AA5}"/>
                  </a:ext>
                </a:extLst>
              </p:cNvPr>
              <p:cNvCxnSpPr>
                <a:cxnSpLocks/>
              </p:cNvCxnSpPr>
              <p:nvPr/>
            </p:nvCxnSpPr>
            <p:spPr>
              <a:xfrm>
                <a:off x="3407396" y="5229905"/>
                <a:ext cx="1923922"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D2A87D-D365-7E23-484A-1158AE4D9561}"/>
                  </a:ext>
                </a:extLst>
              </p:cNvPr>
              <p:cNvCxnSpPr>
                <a:cxnSpLocks/>
              </p:cNvCxnSpPr>
              <p:nvPr/>
            </p:nvCxnSpPr>
            <p:spPr>
              <a:xfrm>
                <a:off x="7115775" y="5229905"/>
                <a:ext cx="1923922"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C3CED55-9C29-D233-47CD-093626B153FE}"/>
                  </a:ext>
                </a:extLst>
              </p:cNvPr>
              <p:cNvSpPr/>
              <p:nvPr/>
            </p:nvSpPr>
            <p:spPr>
              <a:xfrm>
                <a:off x="857250" y="4198433"/>
                <a:ext cx="10582361" cy="2113521"/>
              </a:xfrm>
              <a:prstGeom prst="roundRect">
                <a:avLst>
                  <a:gd name="adj" fmla="val 8245"/>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73060BC5-7BF2-34D4-2E1E-A03336DBDC75}"/>
                  </a:ext>
                </a:extLst>
              </p:cNvPr>
              <p:cNvSpPr txBox="1"/>
              <p:nvPr/>
            </p:nvSpPr>
            <p:spPr>
              <a:xfrm>
                <a:off x="4073299" y="3925219"/>
                <a:ext cx="4552334" cy="437043"/>
              </a:xfrm>
              <a:prstGeom prst="rect">
                <a:avLst/>
              </a:prstGeom>
              <a:solidFill>
                <a:schemeClr val="bg2"/>
              </a:solidFill>
            </p:spPr>
            <p:txBody>
              <a:bodyPr wrap="square" rtlCol="0">
                <a:spAutoFit/>
              </a:bodyPr>
              <a:lstStyle/>
              <a:p>
                <a:pPr marL="0" lvl="1" algn="ctr">
                  <a:spcAft>
                    <a:spcPts val="2240"/>
                  </a:spcAft>
                </a:pPr>
                <a:r>
                  <a:rPr lang="en-CA" sz="2240" dirty="0">
                    <a:latin typeface="+mj-lt"/>
                    <a:cs typeface="Arial"/>
                  </a:rPr>
                  <a:t>  </a:t>
                </a:r>
                <a:r>
                  <a:rPr lang="en-CA" sz="2240" b="1" dirty="0">
                    <a:latin typeface="+mj-lt"/>
                    <a:cs typeface="Arial"/>
                  </a:rPr>
                  <a:t>Step 2: Move your data</a:t>
                </a:r>
              </a:p>
            </p:txBody>
          </p:sp>
        </p:grpSp>
        <p:sp>
          <p:nvSpPr>
            <p:cNvPr id="20" name="TextBox 19">
              <a:extLst>
                <a:ext uri="{FF2B5EF4-FFF2-40B4-BE49-F238E27FC236}">
                  <a16:creationId xmlns:a16="http://schemas.microsoft.com/office/drawing/2014/main" id="{53710DD6-128B-2312-35E3-B6BF2A7C79A7}"/>
                </a:ext>
              </a:extLst>
            </p:cNvPr>
            <p:cNvSpPr txBox="1"/>
            <p:nvPr/>
          </p:nvSpPr>
          <p:spPr>
            <a:xfrm>
              <a:off x="3383482" y="1252252"/>
              <a:ext cx="5931968" cy="437043"/>
            </a:xfrm>
            <a:prstGeom prst="rect">
              <a:avLst/>
            </a:prstGeom>
            <a:solidFill>
              <a:schemeClr val="bg2"/>
            </a:solidFill>
          </p:spPr>
          <p:txBody>
            <a:bodyPr wrap="square" rtlCol="0">
              <a:spAutoFit/>
            </a:bodyPr>
            <a:lstStyle/>
            <a:p>
              <a:pPr marL="0" lvl="1" algn="ctr">
                <a:spcAft>
                  <a:spcPts val="2240"/>
                </a:spcAft>
              </a:pPr>
              <a:r>
                <a:rPr lang="en-CA" sz="2240" dirty="0">
                  <a:latin typeface="+mj-lt"/>
                  <a:cs typeface="Arial"/>
                </a:rPr>
                <a:t> </a:t>
              </a:r>
              <a:r>
                <a:rPr lang="en-CA" sz="2240" b="1" dirty="0">
                  <a:latin typeface="+mj-lt"/>
                  <a:cs typeface="Arial"/>
                </a:rPr>
                <a:t>Step 1: Convert or copy your schema</a:t>
              </a:r>
            </a:p>
          </p:txBody>
        </p:sp>
      </p:grpSp>
    </p:spTree>
    <p:extLst>
      <p:ext uri="{BB962C8B-B14F-4D97-AF65-F5344CB8AC3E}">
        <p14:creationId xmlns:p14="http://schemas.microsoft.com/office/powerpoint/2010/main" val="376291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E9A1F42-CE41-E897-E142-625CCD4074E9}"/>
              </a:ext>
            </a:extLst>
          </p:cNvPr>
          <p:cNvSpPr/>
          <p:nvPr/>
        </p:nvSpPr>
        <p:spPr>
          <a:xfrm>
            <a:off x="0" y="4823460"/>
            <a:ext cx="12192000" cy="1691640"/>
          </a:xfrm>
          <a:prstGeom prst="rect">
            <a:avLst/>
          </a:prstGeom>
          <a:solidFill>
            <a:schemeClr val="tx2">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982AEDE4-EC84-3900-6802-1193C0E314DA}"/>
              </a:ext>
            </a:extLst>
          </p:cNvPr>
          <p:cNvSpPr>
            <a:spLocks noGrp="1"/>
          </p:cNvSpPr>
          <p:nvPr>
            <p:ph type="title"/>
          </p:nvPr>
        </p:nvSpPr>
        <p:spPr/>
        <p:txBody>
          <a:bodyPr/>
          <a:lstStyle/>
          <a:p>
            <a:r>
              <a:rPr lang="en-US" dirty="0"/>
              <a:t>Case Study 1 – </a:t>
            </a:r>
            <a:r>
              <a:rPr lang="en-US" b="0" dirty="0"/>
              <a:t>Midsized Service Firm</a:t>
            </a:r>
          </a:p>
        </p:txBody>
      </p:sp>
      <p:sp>
        <p:nvSpPr>
          <p:cNvPr id="34" name="TextBox 33">
            <a:extLst>
              <a:ext uri="{FF2B5EF4-FFF2-40B4-BE49-F238E27FC236}">
                <a16:creationId xmlns:a16="http://schemas.microsoft.com/office/drawing/2014/main" id="{93BB931C-3ACE-DE36-75AD-5AA34E5522AC}"/>
              </a:ext>
            </a:extLst>
          </p:cNvPr>
          <p:cNvSpPr txBox="1"/>
          <p:nvPr/>
        </p:nvSpPr>
        <p:spPr>
          <a:xfrm>
            <a:off x="353362" y="2157667"/>
            <a:ext cx="3124023" cy="2492990"/>
          </a:xfrm>
          <a:prstGeom prst="rect">
            <a:avLst/>
          </a:prstGeom>
          <a:noFill/>
        </p:spPr>
        <p:txBody>
          <a:bodyPr wrap="square" rtlCol="0">
            <a:spAutoFit/>
          </a:bodyPr>
          <a:lstStyle/>
          <a:p>
            <a:pPr marL="285750" indent="-285750">
              <a:spcAft>
                <a:spcPts val="600"/>
              </a:spcAft>
              <a:buBlip>
                <a:blip r:embed="rId3"/>
              </a:buBlip>
            </a:pPr>
            <a:r>
              <a:rPr lang="en-US" dirty="0"/>
              <a:t>Single monolithic DB</a:t>
            </a:r>
          </a:p>
          <a:p>
            <a:pPr marL="285750" indent="-285750">
              <a:spcAft>
                <a:spcPts val="600"/>
              </a:spcAft>
              <a:buBlip>
                <a:blip r:embed="rId3"/>
              </a:buBlip>
            </a:pPr>
            <a:r>
              <a:rPr lang="en-US" dirty="0"/>
              <a:t>Lot of historical data</a:t>
            </a:r>
          </a:p>
          <a:p>
            <a:pPr marL="285750" indent="-285750">
              <a:spcAft>
                <a:spcPts val="600"/>
              </a:spcAft>
              <a:buBlip>
                <a:blip r:embed="rId3"/>
              </a:buBlip>
            </a:pPr>
            <a:r>
              <a:rPr lang="en-US" dirty="0"/>
              <a:t>Oracle licensing cost</a:t>
            </a:r>
          </a:p>
          <a:p>
            <a:pPr marL="285750" indent="-285750">
              <a:spcAft>
                <a:spcPts val="600"/>
              </a:spcAft>
              <a:buBlip>
                <a:blip r:embed="rId3"/>
              </a:buBlip>
            </a:pPr>
            <a:r>
              <a:rPr lang="en-US" dirty="0"/>
              <a:t>Encryption (TDE)</a:t>
            </a:r>
          </a:p>
          <a:p>
            <a:pPr marL="285750" indent="-285750">
              <a:spcAft>
                <a:spcPts val="600"/>
              </a:spcAft>
              <a:buBlip>
                <a:blip r:embed="rId3"/>
              </a:buBlip>
            </a:pPr>
            <a:r>
              <a:rPr lang="en-US" dirty="0"/>
              <a:t>Scalability</a:t>
            </a:r>
          </a:p>
          <a:p>
            <a:pPr marL="285750" indent="-285750">
              <a:spcAft>
                <a:spcPts val="600"/>
              </a:spcAft>
              <a:buBlip>
                <a:blip r:embed="rId3"/>
              </a:buBlip>
            </a:pPr>
            <a:r>
              <a:rPr lang="en-US" dirty="0"/>
              <a:t>Credential rotation</a:t>
            </a:r>
          </a:p>
          <a:p>
            <a:pPr marL="285750" indent="-285750">
              <a:spcAft>
                <a:spcPts val="600"/>
              </a:spcAft>
              <a:buBlip>
                <a:blip r:embed="rId3"/>
              </a:buBlip>
            </a:pPr>
            <a:r>
              <a:rPr lang="en-US" dirty="0"/>
              <a:t>Quick testing environment</a:t>
            </a:r>
          </a:p>
        </p:txBody>
      </p:sp>
      <p:sp>
        <p:nvSpPr>
          <p:cNvPr id="35" name="TextBox 34">
            <a:extLst>
              <a:ext uri="{FF2B5EF4-FFF2-40B4-BE49-F238E27FC236}">
                <a16:creationId xmlns:a16="http://schemas.microsoft.com/office/drawing/2014/main" id="{87002CBC-A127-4504-AF21-BAFF6399E578}"/>
              </a:ext>
            </a:extLst>
          </p:cNvPr>
          <p:cNvSpPr txBox="1"/>
          <p:nvPr/>
        </p:nvSpPr>
        <p:spPr>
          <a:xfrm>
            <a:off x="4596451" y="2157641"/>
            <a:ext cx="3195816" cy="2062103"/>
          </a:xfrm>
          <a:prstGeom prst="rect">
            <a:avLst/>
          </a:prstGeom>
          <a:noFill/>
        </p:spPr>
        <p:txBody>
          <a:bodyPr wrap="square" rtlCol="0">
            <a:spAutoFit/>
          </a:bodyPr>
          <a:lstStyle/>
          <a:p>
            <a:pPr marL="285750" indent="-285750">
              <a:spcAft>
                <a:spcPts val="1200"/>
              </a:spcAft>
              <a:buBlip>
                <a:blip r:embed="rId3"/>
              </a:buBlip>
            </a:pPr>
            <a:r>
              <a:rPr lang="en-US" dirty="0"/>
              <a:t>Native utilities for static data migration</a:t>
            </a:r>
          </a:p>
          <a:p>
            <a:pPr marL="285750" indent="-285750">
              <a:spcAft>
                <a:spcPts val="1200"/>
              </a:spcAft>
              <a:buBlip>
                <a:blip r:embed="rId3"/>
              </a:buBlip>
            </a:pPr>
            <a:r>
              <a:rPr lang="en-US" dirty="0"/>
              <a:t>AWS Database Migration Service (DMS) &amp; AWS Schema Conversion Tool</a:t>
            </a:r>
          </a:p>
          <a:p>
            <a:pPr marL="365750" indent="-365750">
              <a:spcAft>
                <a:spcPts val="960"/>
              </a:spcAft>
              <a:buBlip>
                <a:blip r:embed="rId3"/>
              </a:buBlip>
            </a:pPr>
            <a:endParaRPr lang="en-US" dirty="0"/>
          </a:p>
        </p:txBody>
      </p:sp>
      <p:sp>
        <p:nvSpPr>
          <p:cNvPr id="36" name="TextBox 35">
            <a:extLst>
              <a:ext uri="{FF2B5EF4-FFF2-40B4-BE49-F238E27FC236}">
                <a16:creationId xmlns:a16="http://schemas.microsoft.com/office/drawing/2014/main" id="{15FE56B3-8F5B-6370-628D-B10F0B478F84}"/>
              </a:ext>
            </a:extLst>
          </p:cNvPr>
          <p:cNvSpPr txBox="1"/>
          <p:nvPr/>
        </p:nvSpPr>
        <p:spPr>
          <a:xfrm>
            <a:off x="8702209" y="2161068"/>
            <a:ext cx="3207851" cy="2544286"/>
          </a:xfrm>
          <a:prstGeom prst="rect">
            <a:avLst/>
          </a:prstGeom>
          <a:noFill/>
        </p:spPr>
        <p:txBody>
          <a:bodyPr wrap="square" rtlCol="0">
            <a:spAutoFit/>
          </a:bodyPr>
          <a:lstStyle/>
          <a:p>
            <a:pPr marL="285750" indent="-285750">
              <a:spcAft>
                <a:spcPts val="960"/>
              </a:spcAft>
              <a:buBlip>
                <a:blip r:embed="rId3"/>
              </a:buBlip>
            </a:pPr>
            <a:r>
              <a:rPr lang="en-US" dirty="0"/>
              <a:t>Databases running Aurora PostgreSQL</a:t>
            </a:r>
          </a:p>
          <a:p>
            <a:pPr marL="285750" indent="-285750">
              <a:spcAft>
                <a:spcPts val="960"/>
              </a:spcAft>
              <a:buBlip>
                <a:blip r:embed="rId3"/>
              </a:buBlip>
            </a:pPr>
            <a:r>
              <a:rPr lang="en-US" dirty="0"/>
              <a:t>Encryption via KMS</a:t>
            </a:r>
          </a:p>
          <a:p>
            <a:pPr marL="285750" indent="-285750">
              <a:spcAft>
                <a:spcPts val="960"/>
              </a:spcAft>
              <a:buBlip>
                <a:blip r:embed="rId3"/>
              </a:buBlip>
            </a:pPr>
            <a:r>
              <a:rPr lang="en-US" dirty="0"/>
              <a:t>Auto Scaling (CPU based) </a:t>
            </a:r>
          </a:p>
          <a:p>
            <a:pPr marL="285750" indent="-285750">
              <a:spcAft>
                <a:spcPts val="960"/>
              </a:spcAft>
              <a:buBlip>
                <a:blip r:embed="rId3"/>
              </a:buBlip>
            </a:pPr>
            <a:r>
              <a:rPr lang="en-US" dirty="0"/>
              <a:t>Native partitions</a:t>
            </a:r>
          </a:p>
          <a:p>
            <a:pPr marL="285750" indent="-285750">
              <a:spcAft>
                <a:spcPts val="960"/>
              </a:spcAft>
              <a:buBlip>
                <a:blip r:embed="rId3"/>
              </a:buBlip>
            </a:pPr>
            <a:r>
              <a:rPr lang="en-US" dirty="0"/>
              <a:t>Database clone for quick test environment</a:t>
            </a:r>
          </a:p>
        </p:txBody>
      </p:sp>
      <p:sp>
        <p:nvSpPr>
          <p:cNvPr id="37" name="Rectangle 36">
            <a:extLst>
              <a:ext uri="{FF2B5EF4-FFF2-40B4-BE49-F238E27FC236}">
                <a16:creationId xmlns:a16="http://schemas.microsoft.com/office/drawing/2014/main" id="{951AD3B3-107B-FCB8-07E3-C8F557321A3F}"/>
              </a:ext>
            </a:extLst>
          </p:cNvPr>
          <p:cNvSpPr/>
          <p:nvPr/>
        </p:nvSpPr>
        <p:spPr>
          <a:xfrm>
            <a:off x="353362" y="1733860"/>
            <a:ext cx="2037235" cy="400110"/>
          </a:xfrm>
          <a:prstGeom prst="rect">
            <a:avLst/>
          </a:prstGeom>
        </p:spPr>
        <p:txBody>
          <a:bodyPr wrap="square">
            <a:spAutoFit/>
          </a:bodyPr>
          <a:lstStyle/>
          <a:p>
            <a:r>
              <a:rPr lang="en-US" sz="2000" b="1" dirty="0">
                <a:solidFill>
                  <a:schemeClr val="accent1"/>
                </a:solidFill>
                <a:latin typeface="+mj-lt"/>
                <a:ea typeface="Tahoma" panose="020B0604030504040204" pitchFamily="34" charset="0"/>
                <a:cs typeface="Segoe UI" panose="020B0502040204020203" pitchFamily="34" charset="0"/>
              </a:rPr>
              <a:t>Challenges</a:t>
            </a:r>
          </a:p>
        </p:txBody>
      </p:sp>
      <p:sp>
        <p:nvSpPr>
          <p:cNvPr id="38" name="Rectangle 37">
            <a:extLst>
              <a:ext uri="{FF2B5EF4-FFF2-40B4-BE49-F238E27FC236}">
                <a16:creationId xmlns:a16="http://schemas.microsoft.com/office/drawing/2014/main" id="{865ED243-7B17-9DE7-0745-D3FF423DC93A}"/>
              </a:ext>
            </a:extLst>
          </p:cNvPr>
          <p:cNvSpPr/>
          <p:nvPr/>
        </p:nvSpPr>
        <p:spPr>
          <a:xfrm>
            <a:off x="4596451" y="1733860"/>
            <a:ext cx="3183340" cy="400110"/>
          </a:xfrm>
          <a:prstGeom prst="rect">
            <a:avLst/>
          </a:prstGeom>
        </p:spPr>
        <p:txBody>
          <a:bodyPr wrap="square">
            <a:spAutoFit/>
          </a:bodyPr>
          <a:lstStyle/>
          <a:p>
            <a:r>
              <a:rPr lang="en-US" sz="2000" b="1" dirty="0">
                <a:solidFill>
                  <a:schemeClr val="accent1"/>
                </a:solidFill>
                <a:latin typeface="+mj-lt"/>
                <a:ea typeface="Tahoma" panose="020B0604030504040204" pitchFamily="34" charset="0"/>
                <a:cs typeface="Segoe UI" panose="020B0502040204020203" pitchFamily="34" charset="0"/>
              </a:rPr>
              <a:t>Accelerated Migration</a:t>
            </a:r>
          </a:p>
        </p:txBody>
      </p:sp>
      <p:sp>
        <p:nvSpPr>
          <p:cNvPr id="39" name="Rectangle 38">
            <a:extLst>
              <a:ext uri="{FF2B5EF4-FFF2-40B4-BE49-F238E27FC236}">
                <a16:creationId xmlns:a16="http://schemas.microsoft.com/office/drawing/2014/main" id="{F8438D9D-D3C7-57BB-8477-DE6E9D9B7EE9}"/>
              </a:ext>
            </a:extLst>
          </p:cNvPr>
          <p:cNvSpPr/>
          <p:nvPr/>
        </p:nvSpPr>
        <p:spPr>
          <a:xfrm>
            <a:off x="8702209" y="1733860"/>
            <a:ext cx="1342034" cy="400110"/>
          </a:xfrm>
          <a:prstGeom prst="rect">
            <a:avLst/>
          </a:prstGeom>
        </p:spPr>
        <p:txBody>
          <a:bodyPr wrap="none">
            <a:spAutoFit/>
          </a:bodyPr>
          <a:lstStyle/>
          <a:p>
            <a:r>
              <a:rPr lang="en-US" sz="2000" b="1" dirty="0">
                <a:solidFill>
                  <a:schemeClr val="accent1"/>
                </a:solidFill>
                <a:latin typeface="+mj-lt"/>
                <a:ea typeface="Tahoma" panose="020B0604030504040204" pitchFamily="34" charset="0"/>
                <a:cs typeface="Segoe UI" panose="020B0502040204020203" pitchFamily="34" charset="0"/>
              </a:rPr>
              <a:t>Outcome</a:t>
            </a:r>
          </a:p>
        </p:txBody>
      </p:sp>
      <p:grpSp>
        <p:nvGrpSpPr>
          <p:cNvPr id="40" name="Group 39">
            <a:extLst>
              <a:ext uri="{FF2B5EF4-FFF2-40B4-BE49-F238E27FC236}">
                <a16:creationId xmlns:a16="http://schemas.microsoft.com/office/drawing/2014/main" id="{6ED5C73E-4230-C18C-44E6-40D671948397}"/>
              </a:ext>
            </a:extLst>
          </p:cNvPr>
          <p:cNvGrpSpPr/>
          <p:nvPr/>
        </p:nvGrpSpPr>
        <p:grpSpPr>
          <a:xfrm>
            <a:off x="4214325" y="948691"/>
            <a:ext cx="4020982" cy="3874562"/>
            <a:chOff x="4997538" y="1644963"/>
            <a:chExt cx="4647267" cy="3910506"/>
          </a:xfrm>
        </p:grpSpPr>
        <p:cxnSp>
          <p:nvCxnSpPr>
            <p:cNvPr id="52" name="Straight Connector 51">
              <a:extLst>
                <a:ext uri="{FF2B5EF4-FFF2-40B4-BE49-F238E27FC236}">
                  <a16:creationId xmlns:a16="http://schemas.microsoft.com/office/drawing/2014/main" id="{DBDB60FF-7D39-1A7D-EDD6-441DA811CD03}"/>
                </a:ext>
              </a:extLst>
            </p:cNvPr>
            <p:cNvCxnSpPr>
              <a:cxnSpLocks/>
            </p:cNvCxnSpPr>
            <p:nvPr/>
          </p:nvCxnSpPr>
          <p:spPr>
            <a:xfrm>
              <a:off x="4997538" y="1644963"/>
              <a:ext cx="0" cy="3910506"/>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53" name="Straight Connector 52">
              <a:extLst>
                <a:ext uri="{FF2B5EF4-FFF2-40B4-BE49-F238E27FC236}">
                  <a16:creationId xmlns:a16="http://schemas.microsoft.com/office/drawing/2014/main" id="{E736315C-3819-C56A-BFE8-A393D5BB72F2}"/>
                </a:ext>
              </a:extLst>
            </p:cNvPr>
            <p:cNvCxnSpPr>
              <a:cxnSpLocks/>
            </p:cNvCxnSpPr>
            <p:nvPr/>
          </p:nvCxnSpPr>
          <p:spPr>
            <a:xfrm>
              <a:off x="9644805" y="1644963"/>
              <a:ext cx="0" cy="3910506"/>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pic>
        <p:nvPicPr>
          <p:cNvPr id="41" name="Picture 40">
            <a:extLst>
              <a:ext uri="{FF2B5EF4-FFF2-40B4-BE49-F238E27FC236}">
                <a16:creationId xmlns:a16="http://schemas.microsoft.com/office/drawing/2014/main" id="{CC372A86-69F2-541C-95DE-CF5E2517651E}"/>
              </a:ext>
            </a:extLst>
          </p:cNvPr>
          <p:cNvPicPr>
            <a:picLocks noChangeAspect="1"/>
          </p:cNvPicPr>
          <p:nvPr/>
        </p:nvPicPr>
        <p:blipFill>
          <a:blip r:embed="rId4">
            <a:biLevel thresh="75000"/>
          </a:blip>
          <a:stretch>
            <a:fillRect/>
          </a:stretch>
        </p:blipFill>
        <p:spPr>
          <a:xfrm>
            <a:off x="8702209" y="867791"/>
            <a:ext cx="845370" cy="845370"/>
          </a:xfrm>
          <a:prstGeom prst="rect">
            <a:avLst/>
          </a:prstGeom>
        </p:spPr>
      </p:pic>
      <p:pic>
        <p:nvPicPr>
          <p:cNvPr id="42" name="Picture 41">
            <a:extLst>
              <a:ext uri="{FF2B5EF4-FFF2-40B4-BE49-F238E27FC236}">
                <a16:creationId xmlns:a16="http://schemas.microsoft.com/office/drawing/2014/main" id="{AA302095-CF62-BE62-5311-CED29E774C14}"/>
              </a:ext>
            </a:extLst>
          </p:cNvPr>
          <p:cNvPicPr>
            <a:picLocks noChangeAspect="1"/>
          </p:cNvPicPr>
          <p:nvPr/>
        </p:nvPicPr>
        <p:blipFill>
          <a:blip r:embed="rId5">
            <a:biLevel thresh="75000"/>
          </a:blip>
          <a:stretch>
            <a:fillRect/>
          </a:stretch>
        </p:blipFill>
        <p:spPr>
          <a:xfrm>
            <a:off x="353362" y="977107"/>
            <a:ext cx="724182" cy="736055"/>
          </a:xfrm>
          <a:prstGeom prst="rect">
            <a:avLst/>
          </a:prstGeom>
        </p:spPr>
      </p:pic>
      <p:pic>
        <p:nvPicPr>
          <p:cNvPr id="43" name="Picture 42">
            <a:extLst>
              <a:ext uri="{FF2B5EF4-FFF2-40B4-BE49-F238E27FC236}">
                <a16:creationId xmlns:a16="http://schemas.microsoft.com/office/drawing/2014/main" id="{C873F8D3-1031-A4FC-63F2-6AE90CBF467E}"/>
              </a:ext>
            </a:extLst>
          </p:cNvPr>
          <p:cNvPicPr>
            <a:picLocks noChangeAspect="1"/>
          </p:cNvPicPr>
          <p:nvPr/>
        </p:nvPicPr>
        <p:blipFill>
          <a:blip r:embed="rId6">
            <a:biLevel thresh="75000"/>
          </a:blip>
          <a:stretch>
            <a:fillRect/>
          </a:stretch>
        </p:blipFill>
        <p:spPr>
          <a:xfrm>
            <a:off x="4596451" y="978955"/>
            <a:ext cx="796332" cy="734206"/>
          </a:xfrm>
          <a:prstGeom prst="rect">
            <a:avLst/>
          </a:prstGeom>
        </p:spPr>
      </p:pic>
      <p:sp>
        <p:nvSpPr>
          <p:cNvPr id="33" name="Rectangle 32">
            <a:extLst>
              <a:ext uri="{FF2B5EF4-FFF2-40B4-BE49-F238E27FC236}">
                <a16:creationId xmlns:a16="http://schemas.microsoft.com/office/drawing/2014/main" id="{143AAAD5-454D-3F93-746E-AB437819E84B}"/>
              </a:ext>
            </a:extLst>
          </p:cNvPr>
          <p:cNvSpPr/>
          <p:nvPr/>
        </p:nvSpPr>
        <p:spPr>
          <a:xfrm>
            <a:off x="1539238" y="5203956"/>
            <a:ext cx="1935482" cy="10368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Tahoma" panose="020B0604030504040204" pitchFamily="34" charset="0"/>
                <a:cs typeface="Segoe UI" panose="020B0502040204020203" pitchFamily="34" charset="0"/>
              </a:rPr>
              <a:t>Accelerated Amazon Aurora Migration</a:t>
            </a:r>
          </a:p>
        </p:txBody>
      </p:sp>
      <p:grpSp>
        <p:nvGrpSpPr>
          <p:cNvPr id="57" name="Group 56">
            <a:extLst>
              <a:ext uri="{FF2B5EF4-FFF2-40B4-BE49-F238E27FC236}">
                <a16:creationId xmlns:a16="http://schemas.microsoft.com/office/drawing/2014/main" id="{41AB3944-04A2-BAC0-B1E8-02E3D4866BE6}"/>
              </a:ext>
            </a:extLst>
          </p:cNvPr>
          <p:cNvGrpSpPr/>
          <p:nvPr/>
        </p:nvGrpSpPr>
        <p:grpSpPr>
          <a:xfrm>
            <a:off x="3682289" y="5198576"/>
            <a:ext cx="7233361" cy="1128439"/>
            <a:chOff x="4299509" y="5004266"/>
            <a:chExt cx="7233361" cy="1128439"/>
          </a:xfrm>
        </p:grpSpPr>
        <p:sp>
          <p:nvSpPr>
            <p:cNvPr id="30" name="Rectangle 29">
              <a:extLst>
                <a:ext uri="{FF2B5EF4-FFF2-40B4-BE49-F238E27FC236}">
                  <a16:creationId xmlns:a16="http://schemas.microsoft.com/office/drawing/2014/main" id="{E089BEFD-B2C5-9522-A64B-B81DA3CE689F}"/>
                </a:ext>
              </a:extLst>
            </p:cNvPr>
            <p:cNvSpPr/>
            <p:nvPr/>
          </p:nvSpPr>
          <p:spPr>
            <a:xfrm>
              <a:off x="8582801" y="5004266"/>
              <a:ext cx="578876" cy="57887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31" name="Graphic 39">
              <a:extLst>
                <a:ext uri="{FF2B5EF4-FFF2-40B4-BE49-F238E27FC236}">
                  <a16:creationId xmlns:a16="http://schemas.microsoft.com/office/drawing/2014/main" id="{1DD504AD-D9E6-45C2-5C54-23968FE07C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8381" y="5012188"/>
              <a:ext cx="578625" cy="57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a:extLst>
                <a:ext uri="{FF2B5EF4-FFF2-40B4-BE49-F238E27FC236}">
                  <a16:creationId xmlns:a16="http://schemas.microsoft.com/office/drawing/2014/main" id="{5B86A0E3-50E2-6FA7-9D90-021C0A9C220D}"/>
                </a:ext>
              </a:extLst>
            </p:cNvPr>
            <p:cNvGrpSpPr/>
            <p:nvPr/>
          </p:nvGrpSpPr>
          <p:grpSpPr>
            <a:xfrm>
              <a:off x="4597264" y="5006089"/>
              <a:ext cx="578876" cy="578877"/>
              <a:chOff x="3142510" y="1619430"/>
              <a:chExt cx="1665837" cy="1665837"/>
            </a:xfrm>
          </p:grpSpPr>
          <p:sp>
            <p:nvSpPr>
              <p:cNvPr id="54" name="Rectangle 53">
                <a:extLst>
                  <a:ext uri="{FF2B5EF4-FFF2-40B4-BE49-F238E27FC236}">
                    <a16:creationId xmlns:a16="http://schemas.microsoft.com/office/drawing/2014/main" id="{C48B6C94-AF5A-1FFB-BAF0-F8292BE65335}"/>
                  </a:ext>
                </a:extLst>
              </p:cNvPr>
              <p:cNvSpPr/>
              <p:nvPr/>
            </p:nvSpPr>
            <p:spPr>
              <a:xfrm>
                <a:off x="3142510" y="1619430"/>
                <a:ext cx="1665837" cy="166583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55" name="Graphic 94">
                <a:extLst>
                  <a:ext uri="{FF2B5EF4-FFF2-40B4-BE49-F238E27FC236}">
                    <a16:creationId xmlns:a16="http://schemas.microsoft.com/office/drawing/2014/main" id="{BECA499A-DD67-4512-E6C6-50C552FEDFCB}"/>
                  </a:ext>
                </a:extLst>
              </p:cNvPr>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3454404" y="1931324"/>
                <a:ext cx="1042049" cy="10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TextBox 43">
              <a:extLst>
                <a:ext uri="{FF2B5EF4-FFF2-40B4-BE49-F238E27FC236}">
                  <a16:creationId xmlns:a16="http://schemas.microsoft.com/office/drawing/2014/main" id="{B8264AC5-DF7B-FCA4-C153-195D626F4A3A}"/>
                </a:ext>
              </a:extLst>
            </p:cNvPr>
            <p:cNvSpPr txBox="1"/>
            <p:nvPr/>
          </p:nvSpPr>
          <p:spPr>
            <a:xfrm>
              <a:off x="8040408" y="5609484"/>
              <a:ext cx="1663662" cy="523221"/>
            </a:xfrm>
            <a:prstGeom prst="rect">
              <a:avLst/>
            </a:prstGeom>
            <a:noFill/>
          </p:spPr>
          <p:txBody>
            <a:bodyPr wrap="square" rtlCol="0">
              <a:spAutoFit/>
            </a:bodyPr>
            <a:lstStyle/>
            <a:p>
              <a:pPr algn="ctr"/>
              <a:r>
                <a:rPr lang="en-US" sz="1400" dirty="0"/>
                <a:t>AWS Schema Conversion Tool</a:t>
              </a:r>
            </a:p>
          </p:txBody>
        </p:sp>
        <p:cxnSp>
          <p:nvCxnSpPr>
            <p:cNvPr id="45" name="Straight Arrow Connector 44">
              <a:extLst>
                <a:ext uri="{FF2B5EF4-FFF2-40B4-BE49-F238E27FC236}">
                  <a16:creationId xmlns:a16="http://schemas.microsoft.com/office/drawing/2014/main" id="{2A3C1B12-7F00-BD5C-78B4-72D2D0114682}"/>
                </a:ext>
              </a:extLst>
            </p:cNvPr>
            <p:cNvCxnSpPr>
              <a:cxnSpLocks/>
            </p:cNvCxnSpPr>
            <p:nvPr/>
          </p:nvCxnSpPr>
          <p:spPr>
            <a:xfrm>
              <a:off x="9197300" y="5270513"/>
              <a:ext cx="1223313"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14AD68E-ADFC-1D3B-DCC9-B506B3E02B9F}"/>
                </a:ext>
              </a:extLst>
            </p:cNvPr>
            <p:cNvSpPr txBox="1"/>
            <p:nvPr/>
          </p:nvSpPr>
          <p:spPr>
            <a:xfrm>
              <a:off x="6080760" y="5609484"/>
              <a:ext cx="1733867" cy="523221"/>
            </a:xfrm>
            <a:prstGeom prst="rect">
              <a:avLst/>
            </a:prstGeom>
            <a:noFill/>
          </p:spPr>
          <p:txBody>
            <a:bodyPr wrap="square" rtlCol="0">
              <a:spAutoFit/>
            </a:bodyPr>
            <a:lstStyle/>
            <a:p>
              <a:pPr algn="ctr"/>
              <a:r>
                <a:rPr lang="en-US" sz="1400" dirty="0"/>
                <a:t>AWS Database Migration Service</a:t>
              </a:r>
            </a:p>
          </p:txBody>
        </p:sp>
        <p:sp>
          <p:nvSpPr>
            <p:cNvPr id="47" name="TextBox 46">
              <a:extLst>
                <a:ext uri="{FF2B5EF4-FFF2-40B4-BE49-F238E27FC236}">
                  <a16:creationId xmlns:a16="http://schemas.microsoft.com/office/drawing/2014/main" id="{32754876-8447-E9C8-0D0B-C0CB5569361F}"/>
                </a:ext>
              </a:extLst>
            </p:cNvPr>
            <p:cNvSpPr txBox="1"/>
            <p:nvPr/>
          </p:nvSpPr>
          <p:spPr>
            <a:xfrm>
              <a:off x="4299509" y="5609485"/>
              <a:ext cx="1172564" cy="411461"/>
            </a:xfrm>
            <a:prstGeom prst="rect">
              <a:avLst/>
            </a:prstGeom>
            <a:noFill/>
          </p:spPr>
          <p:txBody>
            <a:bodyPr wrap="square" rtlCol="0">
              <a:spAutoFit/>
            </a:bodyPr>
            <a:lstStyle/>
            <a:p>
              <a:pPr algn="ctr"/>
              <a:r>
                <a:rPr lang="en-US" sz="1400" dirty="0"/>
                <a:t>Oracle instance</a:t>
              </a:r>
            </a:p>
            <a:p>
              <a:pPr algn="ctr"/>
              <a:endParaRPr lang="en-US" sz="1400" dirty="0"/>
            </a:p>
          </p:txBody>
        </p:sp>
        <p:pic>
          <p:nvPicPr>
            <p:cNvPr id="48" name="Graphic 47">
              <a:extLst>
                <a:ext uri="{FF2B5EF4-FFF2-40B4-BE49-F238E27FC236}">
                  <a16:creationId xmlns:a16="http://schemas.microsoft.com/office/drawing/2014/main" id="{25C46774-0EDF-F5AA-B0D2-FBEE0726F2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920" y="5004266"/>
              <a:ext cx="580699" cy="580700"/>
            </a:xfrm>
            <a:prstGeom prst="rect">
              <a:avLst/>
            </a:prstGeom>
          </p:spPr>
        </p:pic>
        <p:sp>
          <p:nvSpPr>
            <p:cNvPr id="49" name="TextBox 48">
              <a:extLst>
                <a:ext uri="{FF2B5EF4-FFF2-40B4-BE49-F238E27FC236}">
                  <a16:creationId xmlns:a16="http://schemas.microsoft.com/office/drawing/2014/main" id="{D93A878A-8FC1-E033-A576-766160155CAD}"/>
                </a:ext>
              </a:extLst>
            </p:cNvPr>
            <p:cNvSpPr txBox="1"/>
            <p:nvPr/>
          </p:nvSpPr>
          <p:spPr>
            <a:xfrm>
              <a:off x="10213670" y="5609485"/>
              <a:ext cx="1319200" cy="411461"/>
            </a:xfrm>
            <a:prstGeom prst="rect">
              <a:avLst/>
            </a:prstGeom>
            <a:noFill/>
          </p:spPr>
          <p:txBody>
            <a:bodyPr wrap="square" rtlCol="0">
              <a:spAutoFit/>
            </a:bodyPr>
            <a:lstStyle/>
            <a:p>
              <a:pPr algn="ctr"/>
              <a:r>
                <a:rPr lang="en-US" sz="1400" dirty="0"/>
                <a:t>Aurora PostgreSQL</a:t>
              </a:r>
            </a:p>
            <a:p>
              <a:pPr algn="ctr"/>
              <a:endParaRPr lang="en-US" sz="1400" dirty="0"/>
            </a:p>
          </p:txBody>
        </p:sp>
        <p:cxnSp>
          <p:nvCxnSpPr>
            <p:cNvPr id="50" name="Straight Arrow Connector 49">
              <a:extLst>
                <a:ext uri="{FF2B5EF4-FFF2-40B4-BE49-F238E27FC236}">
                  <a16:creationId xmlns:a16="http://schemas.microsoft.com/office/drawing/2014/main" id="{AA3049E4-B68E-B42F-4821-8A6B5342D157}"/>
                </a:ext>
              </a:extLst>
            </p:cNvPr>
            <p:cNvCxnSpPr>
              <a:cxnSpLocks/>
            </p:cNvCxnSpPr>
            <p:nvPr/>
          </p:nvCxnSpPr>
          <p:spPr>
            <a:xfrm>
              <a:off x="5377395" y="5276317"/>
              <a:ext cx="1223313"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1" name="Graphic 14">
              <a:extLst>
                <a:ext uri="{FF2B5EF4-FFF2-40B4-BE49-F238E27FC236}">
                  <a16:creationId xmlns:a16="http://schemas.microsoft.com/office/drawing/2014/main" id="{4FCAE6FD-35BF-BD5E-18FB-343934E2FE76}"/>
                </a:ext>
              </a:extLst>
            </p:cNvPr>
            <p:cNvPicPr>
              <a:picLocks noChangeAspect="1" noChangeArrowheads="1"/>
            </p:cNvPicPr>
            <p:nvPr/>
          </p:nvPicPr>
          <p:blipFill>
            <a:blip r:embed="rId11">
              <a:biLevel thresh="25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60699" y="5082163"/>
              <a:ext cx="423081" cy="4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0395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E9A1F42-CE41-E897-E142-625CCD4074E9}"/>
              </a:ext>
            </a:extLst>
          </p:cNvPr>
          <p:cNvSpPr/>
          <p:nvPr/>
        </p:nvSpPr>
        <p:spPr>
          <a:xfrm>
            <a:off x="0" y="4823460"/>
            <a:ext cx="12192000" cy="1691640"/>
          </a:xfrm>
          <a:prstGeom prst="rect">
            <a:avLst/>
          </a:prstGeom>
          <a:solidFill>
            <a:schemeClr val="tx2">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982AEDE4-EC84-3900-6802-1193C0E314DA}"/>
              </a:ext>
            </a:extLst>
          </p:cNvPr>
          <p:cNvSpPr>
            <a:spLocks noGrp="1"/>
          </p:cNvSpPr>
          <p:nvPr>
            <p:ph type="title"/>
          </p:nvPr>
        </p:nvSpPr>
        <p:spPr/>
        <p:txBody>
          <a:bodyPr/>
          <a:lstStyle/>
          <a:p>
            <a:r>
              <a:rPr lang="en-US" dirty="0"/>
              <a:t>Case Study 2 – </a:t>
            </a:r>
            <a:r>
              <a:rPr lang="en-US" b="0" dirty="0"/>
              <a:t>Midsized Financial Company</a:t>
            </a:r>
          </a:p>
        </p:txBody>
      </p:sp>
      <p:sp>
        <p:nvSpPr>
          <p:cNvPr id="34" name="TextBox 33">
            <a:extLst>
              <a:ext uri="{FF2B5EF4-FFF2-40B4-BE49-F238E27FC236}">
                <a16:creationId xmlns:a16="http://schemas.microsoft.com/office/drawing/2014/main" id="{93BB931C-3ACE-DE36-75AD-5AA34E5522AC}"/>
              </a:ext>
            </a:extLst>
          </p:cNvPr>
          <p:cNvSpPr txBox="1"/>
          <p:nvPr/>
        </p:nvSpPr>
        <p:spPr>
          <a:xfrm>
            <a:off x="353362" y="2157667"/>
            <a:ext cx="3124023" cy="2339102"/>
          </a:xfrm>
          <a:prstGeom prst="rect">
            <a:avLst/>
          </a:prstGeom>
          <a:noFill/>
        </p:spPr>
        <p:txBody>
          <a:bodyPr wrap="square" rtlCol="0">
            <a:spAutoFit/>
          </a:bodyPr>
          <a:lstStyle/>
          <a:p>
            <a:pPr marL="285750" indent="-285750">
              <a:spcAft>
                <a:spcPts val="600"/>
              </a:spcAft>
              <a:buBlip>
                <a:blip r:embed="rId3"/>
              </a:buBlip>
            </a:pPr>
            <a:r>
              <a:rPr lang="en-US" dirty="0"/>
              <a:t>Oracle licensing cost</a:t>
            </a:r>
          </a:p>
          <a:p>
            <a:pPr marL="285750" indent="-285750">
              <a:spcAft>
                <a:spcPts val="600"/>
              </a:spcAft>
              <a:buBlip>
                <a:blip r:embed="rId3"/>
              </a:buBlip>
            </a:pPr>
            <a:r>
              <a:rPr lang="en-US" dirty="0"/>
              <a:t>Multiple Sources</a:t>
            </a:r>
          </a:p>
          <a:p>
            <a:pPr marL="285750" indent="-285750">
              <a:spcAft>
                <a:spcPts val="600"/>
              </a:spcAft>
              <a:buBlip>
                <a:blip r:embed="rId3"/>
              </a:buBlip>
            </a:pPr>
            <a:r>
              <a:rPr lang="en-US" dirty="0"/>
              <a:t>Heavy read intensive workload over weekend</a:t>
            </a:r>
          </a:p>
          <a:p>
            <a:pPr marL="285750" indent="-285750">
              <a:spcAft>
                <a:spcPts val="600"/>
              </a:spcAft>
              <a:buBlip>
                <a:blip r:embed="rId3"/>
              </a:buBlip>
            </a:pPr>
            <a:r>
              <a:rPr lang="en-US" dirty="0"/>
              <a:t>150,000 lines of code to convert</a:t>
            </a:r>
          </a:p>
          <a:p>
            <a:pPr marL="285750" indent="-285750">
              <a:spcAft>
                <a:spcPts val="600"/>
              </a:spcAft>
              <a:buBlip>
                <a:blip r:embed="rId3"/>
              </a:buBlip>
            </a:pPr>
            <a:r>
              <a:rPr lang="en-US" dirty="0"/>
              <a:t>3,000 + objects to convert</a:t>
            </a:r>
          </a:p>
        </p:txBody>
      </p:sp>
      <p:sp>
        <p:nvSpPr>
          <p:cNvPr id="35" name="TextBox 34">
            <a:extLst>
              <a:ext uri="{FF2B5EF4-FFF2-40B4-BE49-F238E27FC236}">
                <a16:creationId xmlns:a16="http://schemas.microsoft.com/office/drawing/2014/main" id="{87002CBC-A127-4504-AF21-BAFF6399E578}"/>
              </a:ext>
            </a:extLst>
          </p:cNvPr>
          <p:cNvSpPr txBox="1"/>
          <p:nvPr/>
        </p:nvSpPr>
        <p:spPr>
          <a:xfrm>
            <a:off x="4596451" y="2157641"/>
            <a:ext cx="3195816" cy="2492990"/>
          </a:xfrm>
          <a:prstGeom prst="rect">
            <a:avLst/>
          </a:prstGeom>
          <a:noFill/>
        </p:spPr>
        <p:txBody>
          <a:bodyPr wrap="square" rtlCol="0">
            <a:spAutoFit/>
          </a:bodyPr>
          <a:lstStyle/>
          <a:p>
            <a:pPr marL="285750" indent="-285750">
              <a:spcAft>
                <a:spcPts val="1200"/>
              </a:spcAft>
              <a:buBlip>
                <a:blip r:embed="rId3"/>
              </a:buBlip>
            </a:pPr>
            <a:r>
              <a:rPr lang="en-US" dirty="0"/>
              <a:t>AWS Database Migration Service (DMS) &amp; AWS Schema Conversion Tool</a:t>
            </a:r>
          </a:p>
          <a:p>
            <a:pPr marL="285750" indent="-285750">
              <a:spcAft>
                <a:spcPts val="1200"/>
              </a:spcAft>
              <a:buBlip>
                <a:blip r:embed="rId3"/>
              </a:buBlip>
            </a:pPr>
            <a:r>
              <a:rPr lang="en-US" dirty="0"/>
              <a:t>Expert PostgreSQL developers/AWS SA</a:t>
            </a:r>
          </a:p>
          <a:p>
            <a:pPr marL="285750" indent="-285750">
              <a:spcAft>
                <a:spcPts val="1200"/>
              </a:spcAft>
              <a:buBlip>
                <a:blip r:embed="rId3"/>
              </a:buBlip>
            </a:pPr>
            <a:r>
              <a:rPr lang="en-US" dirty="0"/>
              <a:t>Code conversion 2 months</a:t>
            </a:r>
          </a:p>
          <a:p>
            <a:pPr marL="285750" indent="-285750">
              <a:spcAft>
                <a:spcPts val="1200"/>
              </a:spcAft>
              <a:buBlip>
                <a:blip r:embed="rId3"/>
              </a:buBlip>
            </a:pPr>
            <a:r>
              <a:rPr lang="en-US" dirty="0"/>
              <a:t>Regressing Testing </a:t>
            </a:r>
          </a:p>
        </p:txBody>
      </p:sp>
      <p:sp>
        <p:nvSpPr>
          <p:cNvPr id="36" name="TextBox 35">
            <a:extLst>
              <a:ext uri="{FF2B5EF4-FFF2-40B4-BE49-F238E27FC236}">
                <a16:creationId xmlns:a16="http://schemas.microsoft.com/office/drawing/2014/main" id="{15FE56B3-8F5B-6370-628D-B10F0B478F84}"/>
              </a:ext>
            </a:extLst>
          </p:cNvPr>
          <p:cNvSpPr txBox="1"/>
          <p:nvPr/>
        </p:nvSpPr>
        <p:spPr>
          <a:xfrm>
            <a:off x="8702209" y="2161068"/>
            <a:ext cx="3367871" cy="2672526"/>
          </a:xfrm>
          <a:prstGeom prst="rect">
            <a:avLst/>
          </a:prstGeom>
          <a:noFill/>
        </p:spPr>
        <p:txBody>
          <a:bodyPr wrap="square" rtlCol="0">
            <a:spAutoFit/>
          </a:bodyPr>
          <a:lstStyle/>
          <a:p>
            <a:pPr marL="285750" indent="-285750">
              <a:spcAft>
                <a:spcPts val="960"/>
              </a:spcAft>
              <a:buBlip>
                <a:blip r:embed="rId3"/>
              </a:buBlip>
            </a:pPr>
            <a:r>
              <a:rPr lang="en-US" dirty="0"/>
              <a:t>Databases running Aurora PostgreSQL</a:t>
            </a:r>
          </a:p>
          <a:p>
            <a:pPr marL="285750" indent="-285750">
              <a:spcAft>
                <a:spcPts val="960"/>
              </a:spcAft>
              <a:buBlip>
                <a:blip r:embed="rId3"/>
              </a:buBlip>
            </a:pPr>
            <a:r>
              <a:rPr lang="en-US" dirty="0"/>
              <a:t>Faster reports</a:t>
            </a:r>
          </a:p>
          <a:p>
            <a:pPr marL="285750" indent="-285750">
              <a:spcAft>
                <a:spcPts val="960"/>
              </a:spcAft>
              <a:buBlip>
                <a:blip r:embed="rId3"/>
              </a:buBlip>
            </a:pPr>
            <a:r>
              <a:rPr lang="en-US" dirty="0"/>
              <a:t>Lower licensing costs</a:t>
            </a:r>
          </a:p>
          <a:p>
            <a:pPr marL="285750" indent="-285750">
              <a:spcAft>
                <a:spcPts val="960"/>
              </a:spcAft>
              <a:buBlip>
                <a:blip r:embed="rId3"/>
              </a:buBlip>
            </a:pPr>
            <a:r>
              <a:rPr lang="en-US" dirty="0"/>
              <a:t>IAM authentication at DB level</a:t>
            </a:r>
          </a:p>
          <a:p>
            <a:pPr marL="285750" indent="-285750">
              <a:spcAft>
                <a:spcPts val="960"/>
              </a:spcAft>
              <a:buBlip>
                <a:blip r:embed="rId3"/>
              </a:buBlip>
            </a:pPr>
            <a:r>
              <a:rPr lang="en-US" dirty="0"/>
              <a:t>DB code moved to app layer</a:t>
            </a:r>
          </a:p>
          <a:p>
            <a:pPr marL="285750" indent="-285750">
              <a:spcAft>
                <a:spcPts val="960"/>
              </a:spcAft>
              <a:buBlip>
                <a:blip r:embed="rId3"/>
              </a:buBlip>
            </a:pPr>
            <a:r>
              <a:rPr lang="en-US" dirty="0"/>
              <a:t>Auto Scaling (schedule based) </a:t>
            </a:r>
          </a:p>
        </p:txBody>
      </p:sp>
      <p:sp>
        <p:nvSpPr>
          <p:cNvPr id="37" name="Rectangle 36">
            <a:extLst>
              <a:ext uri="{FF2B5EF4-FFF2-40B4-BE49-F238E27FC236}">
                <a16:creationId xmlns:a16="http://schemas.microsoft.com/office/drawing/2014/main" id="{951AD3B3-107B-FCB8-07E3-C8F557321A3F}"/>
              </a:ext>
            </a:extLst>
          </p:cNvPr>
          <p:cNvSpPr/>
          <p:nvPr/>
        </p:nvSpPr>
        <p:spPr>
          <a:xfrm>
            <a:off x="353362" y="1733860"/>
            <a:ext cx="2037235" cy="400110"/>
          </a:xfrm>
          <a:prstGeom prst="rect">
            <a:avLst/>
          </a:prstGeom>
        </p:spPr>
        <p:txBody>
          <a:bodyPr wrap="square">
            <a:spAutoFit/>
          </a:bodyPr>
          <a:lstStyle/>
          <a:p>
            <a:r>
              <a:rPr lang="en-US" sz="2000" b="1" dirty="0">
                <a:solidFill>
                  <a:schemeClr val="accent1"/>
                </a:solidFill>
                <a:latin typeface="+mj-lt"/>
                <a:ea typeface="Tahoma" panose="020B0604030504040204" pitchFamily="34" charset="0"/>
                <a:cs typeface="Segoe UI" panose="020B0502040204020203" pitchFamily="34" charset="0"/>
              </a:rPr>
              <a:t>Challenges</a:t>
            </a:r>
          </a:p>
        </p:txBody>
      </p:sp>
      <p:sp>
        <p:nvSpPr>
          <p:cNvPr id="38" name="Rectangle 37">
            <a:extLst>
              <a:ext uri="{FF2B5EF4-FFF2-40B4-BE49-F238E27FC236}">
                <a16:creationId xmlns:a16="http://schemas.microsoft.com/office/drawing/2014/main" id="{865ED243-7B17-9DE7-0745-D3FF423DC93A}"/>
              </a:ext>
            </a:extLst>
          </p:cNvPr>
          <p:cNvSpPr/>
          <p:nvPr/>
        </p:nvSpPr>
        <p:spPr>
          <a:xfrm>
            <a:off x="4596451" y="1733860"/>
            <a:ext cx="3183340" cy="400110"/>
          </a:xfrm>
          <a:prstGeom prst="rect">
            <a:avLst/>
          </a:prstGeom>
        </p:spPr>
        <p:txBody>
          <a:bodyPr wrap="square">
            <a:spAutoFit/>
          </a:bodyPr>
          <a:lstStyle/>
          <a:p>
            <a:r>
              <a:rPr lang="en-US" sz="2000" b="1" dirty="0">
                <a:solidFill>
                  <a:schemeClr val="accent1"/>
                </a:solidFill>
                <a:latin typeface="+mj-lt"/>
                <a:ea typeface="Tahoma" panose="020B0604030504040204" pitchFamily="34" charset="0"/>
                <a:cs typeface="Segoe UI" panose="020B0502040204020203" pitchFamily="34" charset="0"/>
              </a:rPr>
              <a:t>Accelerated Migration</a:t>
            </a:r>
          </a:p>
        </p:txBody>
      </p:sp>
      <p:sp>
        <p:nvSpPr>
          <p:cNvPr id="39" name="Rectangle 38">
            <a:extLst>
              <a:ext uri="{FF2B5EF4-FFF2-40B4-BE49-F238E27FC236}">
                <a16:creationId xmlns:a16="http://schemas.microsoft.com/office/drawing/2014/main" id="{F8438D9D-D3C7-57BB-8477-DE6E9D9B7EE9}"/>
              </a:ext>
            </a:extLst>
          </p:cNvPr>
          <p:cNvSpPr/>
          <p:nvPr/>
        </p:nvSpPr>
        <p:spPr>
          <a:xfrm>
            <a:off x="8702209" y="1733860"/>
            <a:ext cx="1342034" cy="400110"/>
          </a:xfrm>
          <a:prstGeom prst="rect">
            <a:avLst/>
          </a:prstGeom>
        </p:spPr>
        <p:txBody>
          <a:bodyPr wrap="none">
            <a:spAutoFit/>
          </a:bodyPr>
          <a:lstStyle/>
          <a:p>
            <a:r>
              <a:rPr lang="en-US" sz="2000" b="1" dirty="0">
                <a:solidFill>
                  <a:schemeClr val="accent1"/>
                </a:solidFill>
                <a:latin typeface="+mj-lt"/>
                <a:ea typeface="Tahoma" panose="020B0604030504040204" pitchFamily="34" charset="0"/>
                <a:cs typeface="Segoe UI" panose="020B0502040204020203" pitchFamily="34" charset="0"/>
              </a:rPr>
              <a:t>Outcome</a:t>
            </a:r>
          </a:p>
        </p:txBody>
      </p:sp>
      <p:grpSp>
        <p:nvGrpSpPr>
          <p:cNvPr id="40" name="Group 39">
            <a:extLst>
              <a:ext uri="{FF2B5EF4-FFF2-40B4-BE49-F238E27FC236}">
                <a16:creationId xmlns:a16="http://schemas.microsoft.com/office/drawing/2014/main" id="{6ED5C73E-4230-C18C-44E6-40D671948397}"/>
              </a:ext>
            </a:extLst>
          </p:cNvPr>
          <p:cNvGrpSpPr/>
          <p:nvPr/>
        </p:nvGrpSpPr>
        <p:grpSpPr>
          <a:xfrm>
            <a:off x="4214325" y="948691"/>
            <a:ext cx="4020982" cy="3874562"/>
            <a:chOff x="4997538" y="1644963"/>
            <a:chExt cx="4647267" cy="3910506"/>
          </a:xfrm>
        </p:grpSpPr>
        <p:cxnSp>
          <p:nvCxnSpPr>
            <p:cNvPr id="52" name="Straight Connector 51">
              <a:extLst>
                <a:ext uri="{FF2B5EF4-FFF2-40B4-BE49-F238E27FC236}">
                  <a16:creationId xmlns:a16="http://schemas.microsoft.com/office/drawing/2014/main" id="{DBDB60FF-7D39-1A7D-EDD6-441DA811CD03}"/>
                </a:ext>
              </a:extLst>
            </p:cNvPr>
            <p:cNvCxnSpPr>
              <a:cxnSpLocks/>
            </p:cNvCxnSpPr>
            <p:nvPr/>
          </p:nvCxnSpPr>
          <p:spPr>
            <a:xfrm>
              <a:off x="4997538" y="1644963"/>
              <a:ext cx="0" cy="3910506"/>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53" name="Straight Connector 52">
              <a:extLst>
                <a:ext uri="{FF2B5EF4-FFF2-40B4-BE49-F238E27FC236}">
                  <a16:creationId xmlns:a16="http://schemas.microsoft.com/office/drawing/2014/main" id="{E736315C-3819-C56A-BFE8-A393D5BB72F2}"/>
                </a:ext>
              </a:extLst>
            </p:cNvPr>
            <p:cNvCxnSpPr>
              <a:cxnSpLocks/>
            </p:cNvCxnSpPr>
            <p:nvPr/>
          </p:nvCxnSpPr>
          <p:spPr>
            <a:xfrm>
              <a:off x="9644805" y="1644963"/>
              <a:ext cx="0" cy="3910506"/>
            </a:xfrm>
            <a:prstGeom prst="lin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pic>
        <p:nvPicPr>
          <p:cNvPr id="41" name="Picture 40">
            <a:extLst>
              <a:ext uri="{FF2B5EF4-FFF2-40B4-BE49-F238E27FC236}">
                <a16:creationId xmlns:a16="http://schemas.microsoft.com/office/drawing/2014/main" id="{CC372A86-69F2-541C-95DE-CF5E2517651E}"/>
              </a:ext>
            </a:extLst>
          </p:cNvPr>
          <p:cNvPicPr>
            <a:picLocks noChangeAspect="1"/>
          </p:cNvPicPr>
          <p:nvPr/>
        </p:nvPicPr>
        <p:blipFill>
          <a:blip r:embed="rId4">
            <a:biLevel thresh="75000"/>
          </a:blip>
          <a:stretch>
            <a:fillRect/>
          </a:stretch>
        </p:blipFill>
        <p:spPr>
          <a:xfrm>
            <a:off x="8702209" y="867791"/>
            <a:ext cx="845370" cy="845370"/>
          </a:xfrm>
          <a:prstGeom prst="rect">
            <a:avLst/>
          </a:prstGeom>
        </p:spPr>
      </p:pic>
      <p:pic>
        <p:nvPicPr>
          <p:cNvPr id="42" name="Picture 41">
            <a:extLst>
              <a:ext uri="{FF2B5EF4-FFF2-40B4-BE49-F238E27FC236}">
                <a16:creationId xmlns:a16="http://schemas.microsoft.com/office/drawing/2014/main" id="{AA302095-CF62-BE62-5311-CED29E774C14}"/>
              </a:ext>
            </a:extLst>
          </p:cNvPr>
          <p:cNvPicPr>
            <a:picLocks noChangeAspect="1"/>
          </p:cNvPicPr>
          <p:nvPr/>
        </p:nvPicPr>
        <p:blipFill>
          <a:blip r:embed="rId5">
            <a:biLevel thresh="75000"/>
          </a:blip>
          <a:stretch>
            <a:fillRect/>
          </a:stretch>
        </p:blipFill>
        <p:spPr>
          <a:xfrm>
            <a:off x="353362" y="977107"/>
            <a:ext cx="724182" cy="736055"/>
          </a:xfrm>
          <a:prstGeom prst="rect">
            <a:avLst/>
          </a:prstGeom>
        </p:spPr>
      </p:pic>
      <p:pic>
        <p:nvPicPr>
          <p:cNvPr id="43" name="Picture 42">
            <a:extLst>
              <a:ext uri="{FF2B5EF4-FFF2-40B4-BE49-F238E27FC236}">
                <a16:creationId xmlns:a16="http://schemas.microsoft.com/office/drawing/2014/main" id="{C873F8D3-1031-A4FC-63F2-6AE90CBF467E}"/>
              </a:ext>
            </a:extLst>
          </p:cNvPr>
          <p:cNvPicPr>
            <a:picLocks noChangeAspect="1"/>
          </p:cNvPicPr>
          <p:nvPr/>
        </p:nvPicPr>
        <p:blipFill>
          <a:blip r:embed="rId6">
            <a:biLevel thresh="75000"/>
          </a:blip>
          <a:stretch>
            <a:fillRect/>
          </a:stretch>
        </p:blipFill>
        <p:spPr>
          <a:xfrm>
            <a:off x="4596451" y="978955"/>
            <a:ext cx="796332" cy="734206"/>
          </a:xfrm>
          <a:prstGeom prst="rect">
            <a:avLst/>
          </a:prstGeom>
        </p:spPr>
      </p:pic>
      <p:sp>
        <p:nvSpPr>
          <p:cNvPr id="33" name="Rectangle 32">
            <a:extLst>
              <a:ext uri="{FF2B5EF4-FFF2-40B4-BE49-F238E27FC236}">
                <a16:creationId xmlns:a16="http://schemas.microsoft.com/office/drawing/2014/main" id="{143AAAD5-454D-3F93-746E-AB437819E84B}"/>
              </a:ext>
            </a:extLst>
          </p:cNvPr>
          <p:cNvSpPr/>
          <p:nvPr/>
        </p:nvSpPr>
        <p:spPr>
          <a:xfrm>
            <a:off x="1539238" y="5203956"/>
            <a:ext cx="1935482" cy="10368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Tahoma" panose="020B0604030504040204" pitchFamily="34" charset="0"/>
                <a:cs typeface="Segoe UI" panose="020B0502040204020203" pitchFamily="34" charset="0"/>
              </a:rPr>
              <a:t>Accelerated Amazon Aurora Migration</a:t>
            </a:r>
          </a:p>
        </p:txBody>
      </p:sp>
      <p:grpSp>
        <p:nvGrpSpPr>
          <p:cNvPr id="57" name="Group 56">
            <a:extLst>
              <a:ext uri="{FF2B5EF4-FFF2-40B4-BE49-F238E27FC236}">
                <a16:creationId xmlns:a16="http://schemas.microsoft.com/office/drawing/2014/main" id="{41AB3944-04A2-BAC0-B1E8-02E3D4866BE6}"/>
              </a:ext>
            </a:extLst>
          </p:cNvPr>
          <p:cNvGrpSpPr/>
          <p:nvPr/>
        </p:nvGrpSpPr>
        <p:grpSpPr>
          <a:xfrm>
            <a:off x="3682289" y="5198576"/>
            <a:ext cx="7233361" cy="1128439"/>
            <a:chOff x="4299509" y="5004266"/>
            <a:chExt cx="7233361" cy="1128439"/>
          </a:xfrm>
        </p:grpSpPr>
        <p:sp>
          <p:nvSpPr>
            <p:cNvPr id="30" name="Rectangle 29">
              <a:extLst>
                <a:ext uri="{FF2B5EF4-FFF2-40B4-BE49-F238E27FC236}">
                  <a16:creationId xmlns:a16="http://schemas.microsoft.com/office/drawing/2014/main" id="{E089BEFD-B2C5-9522-A64B-B81DA3CE689F}"/>
                </a:ext>
              </a:extLst>
            </p:cNvPr>
            <p:cNvSpPr/>
            <p:nvPr/>
          </p:nvSpPr>
          <p:spPr>
            <a:xfrm>
              <a:off x="8582801" y="5004266"/>
              <a:ext cx="578876" cy="57887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31" name="Graphic 39">
              <a:extLst>
                <a:ext uri="{FF2B5EF4-FFF2-40B4-BE49-F238E27FC236}">
                  <a16:creationId xmlns:a16="http://schemas.microsoft.com/office/drawing/2014/main" id="{1DD504AD-D9E6-45C2-5C54-23968FE07C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8381" y="5012188"/>
              <a:ext cx="578625" cy="57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a:extLst>
                <a:ext uri="{FF2B5EF4-FFF2-40B4-BE49-F238E27FC236}">
                  <a16:creationId xmlns:a16="http://schemas.microsoft.com/office/drawing/2014/main" id="{5B86A0E3-50E2-6FA7-9D90-021C0A9C220D}"/>
                </a:ext>
              </a:extLst>
            </p:cNvPr>
            <p:cNvGrpSpPr/>
            <p:nvPr/>
          </p:nvGrpSpPr>
          <p:grpSpPr>
            <a:xfrm>
              <a:off x="4597264" y="5006089"/>
              <a:ext cx="578876" cy="578877"/>
              <a:chOff x="3142510" y="1619430"/>
              <a:chExt cx="1665837" cy="1665837"/>
            </a:xfrm>
          </p:grpSpPr>
          <p:sp>
            <p:nvSpPr>
              <p:cNvPr id="54" name="Rectangle 53">
                <a:extLst>
                  <a:ext uri="{FF2B5EF4-FFF2-40B4-BE49-F238E27FC236}">
                    <a16:creationId xmlns:a16="http://schemas.microsoft.com/office/drawing/2014/main" id="{C48B6C94-AF5A-1FFB-BAF0-F8292BE65335}"/>
                  </a:ext>
                </a:extLst>
              </p:cNvPr>
              <p:cNvSpPr/>
              <p:nvPr/>
            </p:nvSpPr>
            <p:spPr>
              <a:xfrm>
                <a:off x="3142510" y="1619430"/>
                <a:ext cx="1665837" cy="1665837"/>
              </a:xfrm>
              <a:prstGeom prst="rect">
                <a:avLst/>
              </a:prstGeom>
              <a:gradFill flip="none" rotWithShape="1">
                <a:gsLst>
                  <a:gs pos="0">
                    <a:srgbClr val="3537BC"/>
                  </a:gs>
                  <a:gs pos="50000">
                    <a:srgbClr val="4054D7"/>
                  </a:gs>
                  <a:gs pos="100000">
                    <a:srgbClr val="4C70F1"/>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55" name="Graphic 94">
                <a:extLst>
                  <a:ext uri="{FF2B5EF4-FFF2-40B4-BE49-F238E27FC236}">
                    <a16:creationId xmlns:a16="http://schemas.microsoft.com/office/drawing/2014/main" id="{BECA499A-DD67-4512-E6C6-50C552FEDFCB}"/>
                  </a:ext>
                </a:extLst>
              </p:cNvPr>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3454404" y="1931324"/>
                <a:ext cx="1042049" cy="10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TextBox 43">
              <a:extLst>
                <a:ext uri="{FF2B5EF4-FFF2-40B4-BE49-F238E27FC236}">
                  <a16:creationId xmlns:a16="http://schemas.microsoft.com/office/drawing/2014/main" id="{B8264AC5-DF7B-FCA4-C153-195D626F4A3A}"/>
                </a:ext>
              </a:extLst>
            </p:cNvPr>
            <p:cNvSpPr txBox="1"/>
            <p:nvPr/>
          </p:nvSpPr>
          <p:spPr>
            <a:xfrm>
              <a:off x="8040408" y="5609484"/>
              <a:ext cx="1663662" cy="523221"/>
            </a:xfrm>
            <a:prstGeom prst="rect">
              <a:avLst/>
            </a:prstGeom>
            <a:noFill/>
          </p:spPr>
          <p:txBody>
            <a:bodyPr wrap="square" rtlCol="0">
              <a:spAutoFit/>
            </a:bodyPr>
            <a:lstStyle/>
            <a:p>
              <a:pPr algn="ctr"/>
              <a:r>
                <a:rPr lang="en-US" sz="1400" dirty="0"/>
                <a:t>AWS Schema Conversion Tool</a:t>
              </a:r>
            </a:p>
          </p:txBody>
        </p:sp>
        <p:cxnSp>
          <p:nvCxnSpPr>
            <p:cNvPr id="45" name="Straight Arrow Connector 44">
              <a:extLst>
                <a:ext uri="{FF2B5EF4-FFF2-40B4-BE49-F238E27FC236}">
                  <a16:creationId xmlns:a16="http://schemas.microsoft.com/office/drawing/2014/main" id="{2A3C1B12-7F00-BD5C-78B4-72D2D0114682}"/>
                </a:ext>
              </a:extLst>
            </p:cNvPr>
            <p:cNvCxnSpPr>
              <a:cxnSpLocks/>
            </p:cNvCxnSpPr>
            <p:nvPr/>
          </p:nvCxnSpPr>
          <p:spPr>
            <a:xfrm>
              <a:off x="9197300" y="5270513"/>
              <a:ext cx="1223313"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14AD68E-ADFC-1D3B-DCC9-B506B3E02B9F}"/>
                </a:ext>
              </a:extLst>
            </p:cNvPr>
            <p:cNvSpPr txBox="1"/>
            <p:nvPr/>
          </p:nvSpPr>
          <p:spPr>
            <a:xfrm>
              <a:off x="6080760" y="5609484"/>
              <a:ext cx="1733867" cy="523221"/>
            </a:xfrm>
            <a:prstGeom prst="rect">
              <a:avLst/>
            </a:prstGeom>
            <a:noFill/>
          </p:spPr>
          <p:txBody>
            <a:bodyPr wrap="square" rtlCol="0">
              <a:spAutoFit/>
            </a:bodyPr>
            <a:lstStyle/>
            <a:p>
              <a:pPr algn="ctr"/>
              <a:r>
                <a:rPr lang="en-US" sz="1400" dirty="0"/>
                <a:t>AWS Database Migration Service</a:t>
              </a:r>
            </a:p>
          </p:txBody>
        </p:sp>
        <p:sp>
          <p:nvSpPr>
            <p:cNvPr id="47" name="TextBox 46">
              <a:extLst>
                <a:ext uri="{FF2B5EF4-FFF2-40B4-BE49-F238E27FC236}">
                  <a16:creationId xmlns:a16="http://schemas.microsoft.com/office/drawing/2014/main" id="{32754876-8447-E9C8-0D0B-C0CB5569361F}"/>
                </a:ext>
              </a:extLst>
            </p:cNvPr>
            <p:cNvSpPr txBox="1"/>
            <p:nvPr/>
          </p:nvSpPr>
          <p:spPr>
            <a:xfrm>
              <a:off x="4299509" y="5609485"/>
              <a:ext cx="1172564" cy="411461"/>
            </a:xfrm>
            <a:prstGeom prst="rect">
              <a:avLst/>
            </a:prstGeom>
            <a:noFill/>
          </p:spPr>
          <p:txBody>
            <a:bodyPr wrap="square" rtlCol="0">
              <a:spAutoFit/>
            </a:bodyPr>
            <a:lstStyle/>
            <a:p>
              <a:pPr algn="ctr"/>
              <a:r>
                <a:rPr lang="en-US" sz="1400" dirty="0"/>
                <a:t>Oracle instance</a:t>
              </a:r>
            </a:p>
            <a:p>
              <a:pPr algn="ctr"/>
              <a:endParaRPr lang="en-US" sz="1400" dirty="0"/>
            </a:p>
          </p:txBody>
        </p:sp>
        <p:pic>
          <p:nvPicPr>
            <p:cNvPr id="48" name="Graphic 47">
              <a:extLst>
                <a:ext uri="{FF2B5EF4-FFF2-40B4-BE49-F238E27FC236}">
                  <a16:creationId xmlns:a16="http://schemas.microsoft.com/office/drawing/2014/main" id="{25C46774-0EDF-F5AA-B0D2-FBEE0726F2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920" y="5004266"/>
              <a:ext cx="580699" cy="580700"/>
            </a:xfrm>
            <a:prstGeom prst="rect">
              <a:avLst/>
            </a:prstGeom>
          </p:spPr>
        </p:pic>
        <p:sp>
          <p:nvSpPr>
            <p:cNvPr id="49" name="TextBox 48">
              <a:extLst>
                <a:ext uri="{FF2B5EF4-FFF2-40B4-BE49-F238E27FC236}">
                  <a16:creationId xmlns:a16="http://schemas.microsoft.com/office/drawing/2014/main" id="{D93A878A-8FC1-E033-A576-766160155CAD}"/>
                </a:ext>
              </a:extLst>
            </p:cNvPr>
            <p:cNvSpPr txBox="1"/>
            <p:nvPr/>
          </p:nvSpPr>
          <p:spPr>
            <a:xfrm>
              <a:off x="10213670" y="5609485"/>
              <a:ext cx="1319200" cy="411461"/>
            </a:xfrm>
            <a:prstGeom prst="rect">
              <a:avLst/>
            </a:prstGeom>
            <a:noFill/>
          </p:spPr>
          <p:txBody>
            <a:bodyPr wrap="square" rtlCol="0">
              <a:spAutoFit/>
            </a:bodyPr>
            <a:lstStyle/>
            <a:p>
              <a:pPr algn="ctr"/>
              <a:r>
                <a:rPr lang="en-US" sz="1400" dirty="0"/>
                <a:t>Aurora PostgreSQL</a:t>
              </a:r>
            </a:p>
            <a:p>
              <a:pPr algn="ctr"/>
              <a:endParaRPr lang="en-US" sz="1400" dirty="0"/>
            </a:p>
          </p:txBody>
        </p:sp>
        <p:cxnSp>
          <p:nvCxnSpPr>
            <p:cNvPr id="50" name="Straight Arrow Connector 49">
              <a:extLst>
                <a:ext uri="{FF2B5EF4-FFF2-40B4-BE49-F238E27FC236}">
                  <a16:creationId xmlns:a16="http://schemas.microsoft.com/office/drawing/2014/main" id="{AA3049E4-B68E-B42F-4821-8A6B5342D157}"/>
                </a:ext>
              </a:extLst>
            </p:cNvPr>
            <p:cNvCxnSpPr>
              <a:cxnSpLocks/>
            </p:cNvCxnSpPr>
            <p:nvPr/>
          </p:nvCxnSpPr>
          <p:spPr>
            <a:xfrm>
              <a:off x="5377395" y="5276317"/>
              <a:ext cx="1223313" cy="0"/>
            </a:xfrm>
            <a:prstGeom prst="straightConnector1">
              <a:avLst/>
            </a:prstGeom>
            <a:ln w="28575">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1" name="Graphic 14">
              <a:extLst>
                <a:ext uri="{FF2B5EF4-FFF2-40B4-BE49-F238E27FC236}">
                  <a16:creationId xmlns:a16="http://schemas.microsoft.com/office/drawing/2014/main" id="{4FCAE6FD-35BF-BD5E-18FB-343934E2FE76}"/>
                </a:ext>
              </a:extLst>
            </p:cNvPr>
            <p:cNvPicPr>
              <a:picLocks noChangeAspect="1" noChangeArrowheads="1"/>
            </p:cNvPicPr>
            <p:nvPr/>
          </p:nvPicPr>
          <p:blipFill>
            <a:blip r:embed="rId11">
              <a:biLevel thresh="25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60699" y="5082163"/>
              <a:ext cx="423081" cy="4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237022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0171&quot;&gt;&lt;object type=&quot;3&quot; unique_id=&quot;10172&quot;&gt;&lt;property id=&quot;20148&quot; value=&quot;5&quot;/&gt;&lt;property id=&quot;20300&quot; value=&quot;Slide 1 - &amp;quot;This is the title of my presentation&amp;quot;&quot;/&gt;&lt;property id=&quot;20307&quot; value=&quot;257&quot;/&gt;&lt;/object&gt;&lt;object type=&quot;3&quot; unique_id=&quot;10173&quot;&gt;&lt;property id=&quot;20148&quot; value=&quot;5&quot;/&gt;&lt;property id=&quot;20300&quot; value=&quot;Slide 2 - &amp;quot;Providing the confidence to move forward &amp;quot;&quot;/&gt;&lt;property id=&quot;20307&quot; value=&quot;259&quot;/&gt;&lt;/object&gt;&lt;object type=&quot;3&quot; unique_id=&quot;10174&quot;&gt;&lt;property id=&quot;20148&quot; value=&quot;5&quot;/&gt;&lt;property id=&quot;20300&quot; value=&quot;Slide 3 - &amp;quot;What does Datavail do? &amp;quot;&quot;/&gt;&lt;property id=&quot;20307&quot; value=&quot;256&quot;/&gt;&lt;/object&gt;&lt;object type=&quot;3&quot; unique_id=&quot;10175&quot;&gt;&lt;property id=&quot;20148&quot; value=&quot;5&quot;/&gt;&lt;property id=&quot;20300&quot; value=&quot;Slide 4 - &amp;quot;Data management &amp;amp; insights&amp;quot;&quot;/&gt;&lt;property id=&quot;20307&quot; value=&quot;258&quot;/&gt;&lt;/object&gt;&lt;object type=&quot;3&quot; unique_id=&quot;10176&quot;&gt;&lt;property id=&quot;20148&quot; value=&quot;5&quot;/&gt;&lt;property id=&quot;20300&quot; value=&quot;Slide 5 - &amp;quot;Let’s talk about development &amp;amp; integration&amp;quot;&quot;/&gt;&lt;property id=&quot;20307&quot; value=&quot;260&quot;/&gt;&lt;/object&gt;&lt;object type=&quot;3&quot; unique_id=&quot;10177&quot;&gt;&lt;property id=&quot;20148&quot; value=&quot;5&quot;/&gt;&lt;property id=&quot;20300&quot; value=&quot;Slide 6 - &amp;quot;A by the numbers slide&amp;quot;&quot;/&gt;&lt;property id=&quot;20307&quot; value=&quot;265&quot;/&gt;&lt;/object&gt;&lt;object type=&quot;3&quot; unique_id=&quot;10178&quot;&gt;&lt;property id=&quot;20148&quot; value=&quot;5&quot;/&gt;&lt;property id=&quot;20300&quot; value=&quot;Slide 7 - &amp;quot;Data &amp;amp; security compliance&amp;quot;&quot;/&gt;&lt;property id=&quot;20307&quot; value=&quot;268&quot;/&gt;&lt;/object&gt;&lt;object type=&quot;3&quot; unique_id=&quot;10179&quot;&gt;&lt;property id=&quot;20148&quot; value=&quot;5&quot;/&gt;&lt;property id=&quot;20300&quot; value=&quot;Slide 8 - &amp;quot;Strategic alliance partners&amp;quot;&quot;/&gt;&lt;property id=&quot;20307&quot; value=&quot;272&quot;/&gt;&lt;/object&gt;&lt;object type=&quot;3&quot; unique_id=&quot;10180&quot;&gt;&lt;property id=&quot;20148&quot; value=&quot;5&quot;/&gt;&lt;property id=&quot;20300&quot; value=&quot;Slide 9 - &amp;quot;We’ve done this before – a logo slide&amp;quot;&quot;/&gt;&lt;property id=&quot;20307&quot; value=&quot;269&quot;/&gt;&lt;/object&gt;&lt;object type=&quot;3&quot; unique_id=&quot;10181&quot;&gt;&lt;property id=&quot;20148&quot; value=&quot;5&quot;/&gt;&lt;property id=&quot;20300&quot; value=&quot;Slide 10 - &amp;quot;Customer service process&amp;quot;&quot;/&gt;&lt;property id=&quot;20307&quot; value=&quot;270&quot;/&gt;&lt;/object&gt;&lt;object type=&quot;3&quot; unique_id=&quot;10182&quot;&gt;&lt;property id=&quot;20148&quot; value=&quot;5&quot;/&gt;&lt;property id=&quot;20300&quot; value=&quot;Slide 11 - &amp;quot;What’s in Dynamics 365&amp;quot;&quot;/&gt;&lt;property id=&quot;20307&quot; value=&quot;271&quot;/&gt;&lt;/object&gt;&lt;object type=&quot;3&quot; unique_id=&quot;10183&quot;&gt;&lt;property id=&quot;20148&quot; value=&quot;5&quot;/&gt;&lt;property id=&quot;20300&quot; value=&quot;Slide 20 - &amp;quot;A table slide&amp;quot;&quot;/&gt;&lt;property id=&quot;20307&quot; value=&quot;273&quot;/&gt;&lt;/object&gt;&lt;object type=&quot;3&quot; unique_id=&quot;10184&quot;&gt;&lt;property id=&quot;20148&quot; value=&quot;5&quot;/&gt;&lt;property id=&quot;20300&quot; value=&quot;Slide 14 - &amp;quot;Let’s talk about application management&amp;quot;&quot;/&gt;&lt;property id=&quot;20307&quot; value=&quot;276&quot;/&gt;&lt;/object&gt;&lt;object type=&quot;3&quot; unique_id=&quot;10185&quot;&gt;&lt;property id=&quot;20148&quot; value=&quot;5&quot;/&gt;&lt;property id=&quot;20300&quot; value=&quot;Slide 15 - &amp;quot;Piece of mind so you can focus on your business&amp;quot;&quot;/&gt;&lt;property id=&quot;20307&quot; value=&quot;274&quot;/&gt;&lt;/object&gt;&lt;object type=&quot;3&quot; unique_id=&quot;10186&quot;&gt;&lt;property id=&quot;20148&quot; value=&quot;5&quot;/&gt;&lt;property id=&quot;20300&quot; value=&quot;Slide 17 - &amp;quot;Screenshot slide&amp;quot;&quot;/&gt;&lt;property id=&quot;20307&quot; value=&quot;277&quot;/&gt;&lt;/object&gt;&lt;object type=&quot;3&quot; unique_id=&quot;10752&quot;&gt;&lt;property id=&quot;20148&quot; value=&quot;5&quot;/&gt;&lt;property id=&quot;20300&quot; value=&quot;Slide 16 - &amp;quot;Half image slide, default image or can be changed&amp;quot;&quot;/&gt;&lt;property id=&quot;20307&quot; value=&quot;278&quot;/&gt;&lt;/object&gt;&lt;object type=&quot;3&quot; unique_id=&quot;11311&quot;&gt;&lt;property id=&quot;20148&quot; value=&quot;5&quot;/&gt;&lt;property id=&quot;20300&quot; value=&quot;Slide 19&quot;/&gt;&lt;property id=&quot;20307&quot; value=&quot;279&quot;/&gt;&lt;/object&gt;&lt;object type=&quot;3&quot; unique_id=&quot;11508&quot;&gt;&lt;property id=&quot;20148&quot; value=&quot;5&quot;/&gt;&lt;property id=&quot;20300&quot; value=&quot;Slide 18 - &amp;quot;Title and image slide&amp;quot;&quot;/&gt;&lt;property id=&quot;20307&quot; value=&quot;281&quot;/&gt;&lt;/object&gt;&lt;object type=&quot;3&quot; unique_id=&quot;12090&quot;&gt;&lt;property id=&quot;20148&quot; value=&quot;5&quot;/&gt;&lt;property id=&quot;20300&quot; value=&quot;Slide 12 - &amp;quot;Let’s talk about DBA services&amp;quot;&quot;/&gt;&lt;property id=&quot;20307&quot; value=&quot;283&quot;/&gt;&lt;/object&gt;&lt;object type=&quot;3&quot; unique_id=&quot;12445&quot;&gt;&lt;property id=&quot;20148&quot; value=&quot;5&quot;/&gt;&lt;property id=&quot;20300&quot; value=&quot;Slide 13 - &amp;quot;Value of Datavail DBA services&amp;quot;&quot;/&gt;&lt;property id=&quot;20307&quot; value=&quot;284&quot;/&gt;&lt;/object&gt;&lt;/object&gt;&lt;object type=&quot;8&quot; unique_id=&quot;10203&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Cindy.Scarborough\AppData\Local\Templafy\AddIns\PowerPointVsto\c703d39a-e6c8-4cdc-be47-5334ece04dca.jpe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Cindy.Scarborough\AppData\Local\Templafy\AddIns\PowerPointVsto\3940f4d4-7b57-40c3-89ae-16d3eddfbf5e.jpe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Cindy.Scarborough\AppData\Local\Templafy\AddIns\PowerPointVsto\893edfa7-be8e-44e0-a57f-035dce9b4479.jpe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Cindy.Scarborough\AppData\Local\Templafy\AddIns\PowerPointVsto\Q and A.jp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Cindy.Scarborough\AppData\Local\Templafy\AddIns\PowerPointVsto\5249a588-0ee2-4ed1-ad43-535ddfea0a93.jpeg"/>
</p:tagLst>
</file>

<file path=ppt/theme/theme1.xml><?xml version="1.0" encoding="utf-8"?>
<a:theme xmlns:a="http://schemas.openxmlformats.org/drawingml/2006/main" name="Datavail Theme 1">
  <a:themeElements>
    <a:clrScheme name="Datavail">
      <a:dk1>
        <a:srgbClr val="2B2E30"/>
      </a:dk1>
      <a:lt1>
        <a:srgbClr val="F7F7F7"/>
      </a:lt1>
      <a:dk2>
        <a:srgbClr val="B0B9D9"/>
      </a:dk2>
      <a:lt2>
        <a:srgbClr val="FFFFFF"/>
      </a:lt2>
      <a:accent1>
        <a:srgbClr val="1D4F90"/>
      </a:accent1>
      <a:accent2>
        <a:srgbClr val="638B18"/>
      </a:accent2>
      <a:accent3>
        <a:srgbClr val="6C459B"/>
      </a:accent3>
      <a:accent4>
        <a:srgbClr val="C84058"/>
      </a:accent4>
      <a:accent5>
        <a:srgbClr val="E17F26"/>
      </a:accent5>
      <a:accent6>
        <a:srgbClr val="F7B536"/>
      </a:accent6>
      <a:hlink>
        <a:srgbClr val="2F92D0"/>
      </a:hlink>
      <a:folHlink>
        <a:srgbClr val="2F92D0"/>
      </a:folHlink>
    </a:clrScheme>
    <a:fontScheme name="Custom 1">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0">
          <a:schemeClr val="accent1"/>
        </a:fillRef>
        <a:effectRef idx="0">
          <a:schemeClr val="accent1"/>
        </a:effectRef>
        <a:fontRef idx="minor">
          <a:schemeClr val="tx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Datavail Theme 1" id="{5CCEAD87-8F1C-4F0E-A6D7-45469AAE9B8C}" vid="{BEE06EA1-F57C-4A95-9927-3BD6450D5B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7855627721110068","enableDocumentContentUpdater":false,"version":"2.0"}]]></TemplafySlideTemplateConfiguration>
</file>

<file path=customXml/item12.xml><?xml version="1.0" encoding="utf-8"?>
<TemplafyFormConfiguration><![CDATA[{"formFields":[],"formDataEntries":[]}]]></TemplafyFormConfiguration>
</file>

<file path=customXml/item13.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TemplateConfiguration><![CDATA[{"slideVersion":1,"isValidatorEnabled":false,"isLocked":false,"elementsMetadata":[],"slideId":"637826197817009938","enableDocumentContentUpdater":false,"version":"2.0"}]]></TemplafySlide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2F75BC84A872584097BFF1E729CF8985" ma:contentTypeVersion="2" ma:contentTypeDescription="Create a new document." ma:contentTypeScope="" ma:versionID="1cae530dfcedf62fbc5fadbb3d6397df">
  <xsd:schema xmlns:xsd="http://www.w3.org/2001/XMLSchema" xmlns:xs="http://www.w3.org/2001/XMLSchema" xmlns:p="http://schemas.microsoft.com/office/2006/metadata/properties" xmlns:ns2="18b71192-bb3e-4d0a-babe-e4536aa358d1" targetNamespace="http://schemas.microsoft.com/office/2006/metadata/properties" ma:root="true" ma:fieldsID="dc614fb7ab43415e01c9e6ec40070369" ns2:_="">
    <xsd:import namespace="18b71192-bb3e-4d0a-babe-e4536aa358d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71192-bb3e-4d0a-babe-e4536aa35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7855627721114533","enableDocumentContentUpdater":false,"version":"2.0"}]]></TemplafySlideTemplateConfiguration>
</file>

<file path=customXml/item8.xml><?xml version="1.0" encoding="utf-8"?>
<TemplafyTemplateConfiguration><![CDATA[{"elementsMetadata":[],"transformationConfigurations":[],"templateName":"Datavail Master PPT Template","templateDescription":"","enableDocumentContentUpdater":false,"version":"2.0"}]]></TemplafyTemplateConfiguration>
</file>

<file path=customXml/item9.xml><?xml version="1.0" encoding="utf-8"?>
<TemplafySlideTemplateConfiguration><![CDATA[{"slideVersion":1,"isValidatorEnabled":false,"isLocked":false,"elementsMetadata":[],"slideId":"637745693471445685","enableDocumentContentUpdater":false,"version":"2.0"}]]></TemplafySlideTemplateConfiguration>
</file>

<file path=customXml/itemProps1.xml><?xml version="1.0" encoding="utf-8"?>
<ds:datastoreItem xmlns:ds="http://schemas.openxmlformats.org/officeDocument/2006/customXml" ds:itemID="{A4A8B4DF-FCD7-4905-961E-44607E5E9631}">
  <ds:schemaRefs>
    <ds:schemaRef ds:uri="http://purl.org/dc/dcmitype/"/>
    <ds:schemaRef ds:uri="http://purl.org/dc/elements/1.1/"/>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18b71192-bb3e-4d0a-babe-e4536aa358d1"/>
    <ds:schemaRef ds:uri="http://schemas.microsoft.com/office/2006/metadata/properties"/>
    <ds:schemaRef ds:uri="http://www.w3.org/XML/1998/namespace"/>
  </ds:schemaRefs>
</ds:datastoreItem>
</file>

<file path=customXml/itemProps10.xml><?xml version="1.0" encoding="utf-8"?>
<ds:datastoreItem xmlns:ds="http://schemas.openxmlformats.org/officeDocument/2006/customXml" ds:itemID="{B2DE55BF-BC6A-4DD0-925A-C2167AE34E59}">
  <ds:schemaRefs/>
</ds:datastoreItem>
</file>

<file path=customXml/itemProps11.xml><?xml version="1.0" encoding="utf-8"?>
<ds:datastoreItem xmlns:ds="http://schemas.openxmlformats.org/officeDocument/2006/customXml" ds:itemID="{CFCE8C6B-E3BA-424A-9CEC-06D01FE9835A}">
  <ds:schemaRefs/>
</ds:datastoreItem>
</file>

<file path=customXml/itemProps12.xml><?xml version="1.0" encoding="utf-8"?>
<ds:datastoreItem xmlns:ds="http://schemas.openxmlformats.org/officeDocument/2006/customXml" ds:itemID="{E2DE7160-DDD9-4D53-89F4-6C6659E9D346}">
  <ds:schemaRefs/>
</ds:datastoreItem>
</file>

<file path=customXml/itemProps13.xml><?xml version="1.0" encoding="utf-8"?>
<ds:datastoreItem xmlns:ds="http://schemas.openxmlformats.org/officeDocument/2006/customXml" ds:itemID="{C2CB14ED-59A0-4D4C-9FAF-D0C1DFDE2EF5}">
  <ds:schemaRefs/>
</ds:datastoreItem>
</file>

<file path=customXml/itemProps2.xml><?xml version="1.0" encoding="utf-8"?>
<ds:datastoreItem xmlns:ds="http://schemas.openxmlformats.org/officeDocument/2006/customXml" ds:itemID="{79307822-5453-4566-8455-5F72CE2EFC7F}">
  <ds:schemaRefs/>
</ds:datastoreItem>
</file>

<file path=customXml/itemProps3.xml><?xml version="1.0" encoding="utf-8"?>
<ds:datastoreItem xmlns:ds="http://schemas.openxmlformats.org/officeDocument/2006/customXml" ds:itemID="{E2F6AB25-F800-4BF7-994B-BE03D2E536A3}">
  <ds:schemaRefs>
    <ds:schemaRef ds:uri="http://schemas.microsoft.com/sharepoint/v3/contenttype/forms"/>
  </ds:schemaRefs>
</ds:datastoreItem>
</file>

<file path=customXml/itemProps4.xml><?xml version="1.0" encoding="utf-8"?>
<ds:datastoreItem xmlns:ds="http://schemas.openxmlformats.org/officeDocument/2006/customXml" ds:itemID="{2FB64CB6-B9B0-4E59-B060-AA9EC75F79A3}">
  <ds:schemaRefs/>
</ds:datastoreItem>
</file>

<file path=customXml/itemProps5.xml><?xml version="1.0" encoding="utf-8"?>
<ds:datastoreItem xmlns:ds="http://schemas.openxmlformats.org/officeDocument/2006/customXml" ds:itemID="{88FAD96B-653F-4BC2-8661-078167B2C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b71192-bb3e-4d0a-babe-e4536aa358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974526F3-9645-4660-97BF-291D0FC76ED9}">
  <ds:schemaRefs/>
</ds:datastoreItem>
</file>

<file path=customXml/itemProps7.xml><?xml version="1.0" encoding="utf-8"?>
<ds:datastoreItem xmlns:ds="http://schemas.openxmlformats.org/officeDocument/2006/customXml" ds:itemID="{6B179D2D-FFA0-415E-B5F4-19F26100D435}">
  <ds:schemaRefs/>
</ds:datastoreItem>
</file>

<file path=customXml/itemProps8.xml><?xml version="1.0" encoding="utf-8"?>
<ds:datastoreItem xmlns:ds="http://schemas.openxmlformats.org/officeDocument/2006/customXml" ds:itemID="{9915E3D5-2F14-48AB-AF96-FDA0DCA06251}">
  <ds:schemaRefs/>
</ds:datastoreItem>
</file>

<file path=customXml/itemProps9.xml><?xml version="1.0" encoding="utf-8"?>
<ds:datastoreItem xmlns:ds="http://schemas.openxmlformats.org/officeDocument/2006/customXml" ds:itemID="{5EB60C3F-EB31-4D84-98EB-BCAB3FAFCF0C}">
  <ds:schemaRefs/>
</ds:datastoreItem>
</file>

<file path=docProps/app.xml><?xml version="1.0" encoding="utf-8"?>
<Properties xmlns="http://schemas.openxmlformats.org/officeDocument/2006/extended-properties" xmlns:vt="http://schemas.openxmlformats.org/officeDocument/2006/docPropsVTypes">
  <Template/>
  <TotalTime>0</TotalTime>
  <Words>4940</Words>
  <Application>Microsoft Office PowerPoint</Application>
  <PresentationFormat>Widescreen</PresentationFormat>
  <Paragraphs>714</Paragraphs>
  <Slides>43</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Amazon Ember</vt:lpstr>
      <vt:lpstr>Amazon Ember Regular</vt:lpstr>
      <vt:lpstr>Arial</vt:lpstr>
      <vt:lpstr>Calibri</vt:lpstr>
      <vt:lpstr>Courier New</vt:lpstr>
      <vt:lpstr>Tahoma</vt:lpstr>
      <vt:lpstr>Datavail Theme 1</vt:lpstr>
      <vt:lpstr>Lessons from Migrating Oracle Databases to Amazon Aurora PostgreSQL</vt:lpstr>
      <vt:lpstr>PowerPoint Presentation</vt:lpstr>
      <vt:lpstr>Agenda</vt:lpstr>
      <vt:lpstr>Flexible Ways to Break Free </vt:lpstr>
      <vt:lpstr>A Typical Database Migration Lifecycle</vt:lpstr>
      <vt:lpstr>We Offer Flexible Ways to Help You Migrate</vt:lpstr>
      <vt:lpstr>Flexible, Powerful Migration Tooling Most sources and targets, higher conversion automation </vt:lpstr>
      <vt:lpstr>Case Study 1 – Midsized Service Firm</vt:lpstr>
      <vt:lpstr>Case Study 2 – Midsized Financial Company</vt:lpstr>
      <vt:lpstr>Introduction to Amazon Aurora </vt:lpstr>
      <vt:lpstr>Benefits of Amazon Aurora</vt:lpstr>
      <vt:lpstr>Scale-out, Distributed, Multi-tenant Storage Architecture</vt:lpstr>
      <vt:lpstr>Leverages the AWS Cloud Ecosystem</vt:lpstr>
      <vt:lpstr>Automates Administrative Tasks </vt:lpstr>
      <vt:lpstr>Who is Adopting Amazon Aurora?</vt:lpstr>
      <vt:lpstr>Schema Conversion</vt:lpstr>
      <vt:lpstr>AWS Schema Conversion Tool</vt:lpstr>
      <vt:lpstr>AWS Schema Conversion Tool Tips</vt:lpstr>
      <vt:lpstr>SCT Migration Assessment Report</vt:lpstr>
      <vt:lpstr>SQL Scripts</vt:lpstr>
      <vt:lpstr>Oracle to Amazon Aurora PostgreSQL Migration playbook – example</vt:lpstr>
      <vt:lpstr>Data Migration</vt:lpstr>
      <vt:lpstr>Move Data Using Data Migration Service</vt:lpstr>
      <vt:lpstr>Support for the Following Conversions</vt:lpstr>
      <vt:lpstr>AWS Database Migration Service Working with DMS components</vt:lpstr>
      <vt:lpstr>AWS Database Migration Service Components of a DMS task </vt:lpstr>
      <vt:lpstr>Task – Migration Type</vt:lpstr>
      <vt:lpstr>Task – Target Preparation</vt:lpstr>
      <vt:lpstr>Task – Include LOBs</vt:lpstr>
      <vt:lpstr>Task – Selection and Transformation Rules</vt:lpstr>
      <vt:lpstr>AWS Database Migration Service</vt:lpstr>
      <vt:lpstr>Best Practices for Production Rollout</vt:lpstr>
      <vt:lpstr>Understand Basic Database Engine Differences </vt:lpstr>
      <vt:lpstr>Overview of Migration Steps</vt:lpstr>
      <vt:lpstr>Start Full Load</vt:lpstr>
      <vt:lpstr>While Loading Data Also Capture Changes</vt:lpstr>
      <vt:lpstr>Load Complete – Apply Captured Changes</vt:lpstr>
      <vt:lpstr>Changes Reach Steady State</vt:lpstr>
      <vt:lpstr>Shutdown Apps and Apply Remaining Changes</vt:lpstr>
      <vt:lpstr>Change Your Application Endpoint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2022-07-15T14:48:40Z</dcterms:created>
  <dcterms:modified xsi:type="dcterms:W3CDTF">2022-09-23T17:22:07Z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2022-04-14T19:52:52</vt:lpwstr>
  </property>
  <property fmtid="{D5CDD505-2E9C-101B-9397-08002B2CF9AE}" pid="3" name="TemplafyTenantId">
    <vt:lpwstr>datavail</vt:lpwstr>
  </property>
  <property fmtid="{D5CDD505-2E9C-101B-9397-08002B2CF9AE}" pid="4" name="TemplafyTemplateId">
    <vt:lpwstr>637855627715173481</vt:lpwstr>
  </property>
  <property fmtid="{D5CDD505-2E9C-101B-9397-08002B2CF9AE}" pid="5" name="TemplafyUserProfileId">
    <vt:lpwstr>637720901352517232</vt:lpwstr>
  </property>
  <property fmtid="{D5CDD505-2E9C-101B-9397-08002B2CF9AE}" pid="6" name="TemplafyFromBlank">
    <vt:bool>true</vt:bool>
  </property>
  <property fmtid="{D5CDD505-2E9C-101B-9397-08002B2CF9AE}" pid="7" name="ContentTypeId">
    <vt:lpwstr>0x0101002F75BC84A872584097BFF1E729CF8985</vt:lpwstr>
  </property>
</Properties>
</file>